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2" r:id="rId2"/>
    <p:sldId id="281" r:id="rId3"/>
    <p:sldId id="273" r:id="rId4"/>
    <p:sldId id="275" r:id="rId5"/>
    <p:sldId id="256" r:id="rId6"/>
    <p:sldId id="264" r:id="rId7"/>
    <p:sldId id="260" r:id="rId8"/>
    <p:sldId id="259" r:id="rId9"/>
    <p:sldId id="261" r:id="rId10"/>
    <p:sldId id="258" r:id="rId11"/>
    <p:sldId id="263" r:id="rId12"/>
    <p:sldId id="291" r:id="rId13"/>
    <p:sldId id="283" r:id="rId14"/>
    <p:sldId id="284" r:id="rId15"/>
    <p:sldId id="285" r:id="rId16"/>
    <p:sldId id="286" r:id="rId17"/>
    <p:sldId id="292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95" r:id="rId26"/>
    <p:sldId id="297" r:id="rId27"/>
    <p:sldId id="294" r:id="rId28"/>
    <p:sldId id="287" r:id="rId29"/>
    <p:sldId id="288" r:id="rId30"/>
    <p:sldId id="289" r:id="rId31"/>
    <p:sldId id="290" r:id="rId32"/>
    <p:sldId id="282" r:id="rId33"/>
    <p:sldId id="277" r:id="rId34"/>
    <p:sldId id="279" r:id="rId35"/>
    <p:sldId id="280" r:id="rId36"/>
  </p:sldIdLst>
  <p:sldSz cx="9144000" cy="6858000" type="screen4x3"/>
  <p:notesSz cx="6858000" cy="9144000"/>
  <p:custDataLst>
    <p:tags r:id="rId3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30DC34"/>
    <a:srgbClr val="000066"/>
    <a:srgbClr val="000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0926" autoAdjust="0"/>
    <p:restoredTop sz="94668" autoAdjust="0"/>
  </p:normalViewPr>
  <p:slideViewPr>
    <p:cSldViewPr>
      <p:cViewPr>
        <p:scale>
          <a:sx n="69" d="100"/>
          <a:sy n="69" d="100"/>
        </p:scale>
        <p:origin x="-2748" y="-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5"/>
    </mc:Choice>
    <mc:Fallback>
      <c:style val="4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Вопрос </a:t>
            </a:r>
            <a:r>
              <a:rPr lang="ru-RU" dirty="0" smtClean="0"/>
              <a:t>1</a:t>
            </a:r>
            <a:endParaRPr lang="ru-RU" dirty="0"/>
          </a:p>
        </c:rich>
      </c:tx>
      <c:layout/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v>Вопрос 1.</c:v>
          </c:tx>
          <c:cat>
            <c:numRef>
              <c:f>Лист1!$A$2:$A$12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8</c:v>
                </c:pt>
                <c:pt idx="9">
                  <c:v>0</c:v>
                </c:pt>
                <c:pt idx="1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334144"/>
        <c:axId val="9076032"/>
      </c:areaChart>
      <c:catAx>
        <c:axId val="4333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076032"/>
        <c:crossesAt val="0"/>
        <c:auto val="1"/>
        <c:lblAlgn val="ctr"/>
        <c:lblOffset val="100"/>
        <c:tickLblSkip val="1"/>
        <c:noMultiLvlLbl val="0"/>
      </c:catAx>
      <c:valAx>
        <c:axId val="9076032"/>
        <c:scaling>
          <c:orientation val="minMax"/>
          <c:max val="25"/>
          <c:min val="0"/>
        </c:scaling>
        <c:delete val="0"/>
        <c:axPos val="l"/>
        <c:majorGridlines/>
        <c:numFmt formatCode="General" sourceLinked="0"/>
        <c:majorTickMark val="none"/>
        <c:minorTickMark val="none"/>
        <c:tickLblPos val="nextTo"/>
        <c:crossAx val="43334144"/>
        <c:crossesAt val="1"/>
        <c:crossBetween val="midCat"/>
        <c:majorUnit val="1"/>
        <c:minorUnit val="0.2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4"/>
    </mc:Choice>
    <mc:Fallback>
      <c:style val="4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Вопрос </a:t>
            </a:r>
            <a:r>
              <a:rPr lang="ru-RU" dirty="0" smtClean="0"/>
              <a:t>2</a:t>
            </a:r>
            <a:endParaRPr lang="ru-RU" dirty="0"/>
          </a:p>
        </c:rich>
      </c:tx>
      <c:layout/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v>Вопрос 2.</c:v>
          </c:tx>
          <c:cat>
            <c:numRef>
              <c:f>'[Диаграмма в Microsoft PowerPoint]Лист1'!$A$2:$A$12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'[Диаграмма в Microsoft PowerPoint]Лист1'!$C$2:$C$12</c:f>
              <c:numCache>
                <c:formatCode>General</c:formatCode>
                <c:ptCount val="11"/>
                <c:pt idx="0">
                  <c:v>5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8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526400"/>
        <c:axId val="43648704"/>
      </c:areaChart>
      <c:catAx>
        <c:axId val="39526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648704"/>
        <c:crosses val="autoZero"/>
        <c:auto val="1"/>
        <c:lblAlgn val="ctr"/>
        <c:lblOffset val="100"/>
        <c:noMultiLvlLbl val="0"/>
      </c:catAx>
      <c:valAx>
        <c:axId val="43648704"/>
        <c:scaling>
          <c:orientation val="minMax"/>
          <c:max val="2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526400"/>
        <c:crosses val="autoZero"/>
        <c:crossBetween val="midCat"/>
        <c:majorUnit val="1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8"/>
    </mc:Choice>
    <mc:Fallback>
      <c:style val="4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Вопрос </a:t>
            </a:r>
            <a:r>
              <a:rPr lang="ru-RU" dirty="0" smtClean="0"/>
              <a:t>3</a:t>
            </a:r>
            <a:endParaRPr lang="ru-RU" dirty="0"/>
          </a:p>
        </c:rich>
      </c:tx>
      <c:layout/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v>Вопрос 3.</c:v>
          </c:tx>
          <c:cat>
            <c:numRef>
              <c:f>'[Диаграмма в Microsoft PowerPoint]Лист1'!$A$2:$A$12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'[Диаграмма в Microsoft PowerPoint]Лист1'!$D$2:$D$12</c:f>
              <c:numCache>
                <c:formatCode>General</c:formatCode>
                <c:ptCount val="11"/>
                <c:pt idx="0">
                  <c:v>5</c:v>
                </c:pt>
                <c:pt idx="1">
                  <c:v>0</c:v>
                </c:pt>
                <c:pt idx="2">
                  <c:v>10</c:v>
                </c:pt>
                <c:pt idx="3">
                  <c:v>0</c:v>
                </c:pt>
                <c:pt idx="4">
                  <c:v>0</c:v>
                </c:pt>
                <c:pt idx="5">
                  <c:v>10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537152"/>
        <c:axId val="43651008"/>
      </c:areaChart>
      <c:catAx>
        <c:axId val="39537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651008"/>
        <c:crosses val="autoZero"/>
        <c:auto val="1"/>
        <c:lblAlgn val="ctr"/>
        <c:lblOffset val="100"/>
        <c:noMultiLvlLbl val="0"/>
      </c:catAx>
      <c:valAx>
        <c:axId val="43651008"/>
        <c:scaling>
          <c:orientation val="minMax"/>
          <c:max val="2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537152"/>
        <c:crosses val="autoZero"/>
        <c:crossBetween val="midCat"/>
        <c:majorUnit val="1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7"/>
    </mc:Choice>
    <mc:Fallback>
      <c:style val="4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Вопрос </a:t>
            </a:r>
            <a:r>
              <a:rPr lang="ru-RU" dirty="0" smtClean="0"/>
              <a:t>4</a:t>
            </a:r>
            <a:endParaRPr lang="ru-RU" dirty="0"/>
          </a:p>
        </c:rich>
      </c:tx>
      <c:layout/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v>Вопрос 4.</c:v>
          </c:tx>
          <c:cat>
            <c:numRef>
              <c:f>Лист1!$A$2:$A$12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12</c:v>
                </c:pt>
                <c:pt idx="4">
                  <c:v>0</c:v>
                </c:pt>
                <c:pt idx="5">
                  <c:v>8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528448"/>
        <c:axId val="43653312"/>
      </c:areaChart>
      <c:catAx>
        <c:axId val="3952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653312"/>
        <c:crosses val="autoZero"/>
        <c:auto val="1"/>
        <c:lblAlgn val="ctr"/>
        <c:lblOffset val="100"/>
        <c:noMultiLvlLbl val="0"/>
      </c:catAx>
      <c:valAx>
        <c:axId val="43653312"/>
        <c:scaling>
          <c:orientation val="minMax"/>
          <c:max val="2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528448"/>
        <c:crosses val="autoZero"/>
        <c:crossBetween val="midCat"/>
        <c:majorUnit val="1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5"/>
    </mc:Choice>
    <mc:Fallback>
      <c:style val="4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Вопрос </a:t>
            </a:r>
            <a:r>
              <a:rPr lang="ru-RU" dirty="0" smtClean="0"/>
              <a:t>1</a:t>
            </a:r>
            <a:endParaRPr lang="ru-RU" dirty="0"/>
          </a:p>
        </c:rich>
      </c:tx>
      <c:layout/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v>Вопрос 1.</c:v>
          </c:tx>
          <c:cat>
            <c:numRef>
              <c:f>Лист1!$A$2:$A$12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5</c:v>
                </c:pt>
                <c:pt idx="4">
                  <c:v>0</c:v>
                </c:pt>
                <c:pt idx="5">
                  <c:v>8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9497088"/>
        <c:axId val="43687936"/>
      </c:areaChart>
      <c:catAx>
        <c:axId val="89497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687936"/>
        <c:crosses val="autoZero"/>
        <c:auto val="1"/>
        <c:lblAlgn val="ctr"/>
        <c:lblOffset val="100"/>
        <c:noMultiLvlLbl val="0"/>
      </c:catAx>
      <c:valAx>
        <c:axId val="43687936"/>
        <c:scaling>
          <c:orientation val="minMax"/>
          <c:max val="2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497088"/>
        <c:crosses val="autoZero"/>
        <c:crossBetween val="midCat"/>
        <c:majorUnit val="1"/>
        <c:minorUnit val="1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4"/>
    </mc:Choice>
    <mc:Fallback>
      <c:style val="4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Вопрос </a:t>
            </a:r>
            <a:r>
              <a:rPr lang="ru-RU" dirty="0" smtClean="0"/>
              <a:t>2</a:t>
            </a:r>
            <a:endParaRPr lang="ru-RU" dirty="0"/>
          </a:p>
        </c:rich>
      </c:tx>
      <c:layout/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v>Вопрос 2.</c:v>
          </c:tx>
          <c:cat>
            <c:numRef>
              <c:f>Лист1!$A$2:$A$12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5</c:v>
                </c:pt>
                <c:pt idx="5">
                  <c:v>0</c:v>
                </c:pt>
                <c:pt idx="6">
                  <c:v>8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9495040"/>
        <c:axId val="43690240"/>
      </c:areaChart>
      <c:catAx>
        <c:axId val="89495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690240"/>
        <c:crosses val="autoZero"/>
        <c:auto val="1"/>
        <c:lblAlgn val="ctr"/>
        <c:lblOffset val="100"/>
        <c:noMultiLvlLbl val="0"/>
      </c:catAx>
      <c:valAx>
        <c:axId val="43690240"/>
        <c:scaling>
          <c:orientation val="minMax"/>
          <c:max val="2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495040"/>
        <c:crosses val="autoZero"/>
        <c:crossBetween val="midCat"/>
        <c:majorUnit val="1"/>
        <c:minorUnit val="0.4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8"/>
    </mc:Choice>
    <mc:Fallback>
      <c:style val="4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Вопрос </a:t>
            </a:r>
            <a:r>
              <a:rPr lang="ru-RU" dirty="0" smtClean="0"/>
              <a:t>3</a:t>
            </a:r>
            <a:endParaRPr lang="ru-RU" dirty="0"/>
          </a:p>
        </c:rich>
      </c:tx>
      <c:layout/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v>Вопрос 3.</c:v>
          </c:tx>
          <c:cat>
            <c:numRef>
              <c:f>Лист1!$A$2:$A$12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0</c:v>
                </c:pt>
                <c:pt idx="4">
                  <c:v>0</c:v>
                </c:pt>
                <c:pt idx="5">
                  <c:v>10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9496576"/>
        <c:axId val="43692544"/>
      </c:areaChart>
      <c:catAx>
        <c:axId val="89496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692544"/>
        <c:crosses val="autoZero"/>
        <c:auto val="1"/>
        <c:lblAlgn val="ctr"/>
        <c:lblOffset val="100"/>
        <c:noMultiLvlLbl val="0"/>
      </c:catAx>
      <c:valAx>
        <c:axId val="43692544"/>
        <c:scaling>
          <c:orientation val="minMax"/>
          <c:max val="2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496576"/>
        <c:crosses val="autoZero"/>
        <c:crossBetween val="midCat"/>
        <c:majorUnit val="1"/>
        <c:minorUnit val="1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7"/>
    </mc:Choice>
    <mc:Fallback>
      <c:style val="4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Вопрос </a:t>
            </a:r>
            <a:r>
              <a:rPr lang="ru-RU" dirty="0" smtClean="0"/>
              <a:t>4</a:t>
            </a:r>
            <a:endParaRPr lang="ru-RU" dirty="0"/>
          </a:p>
        </c:rich>
      </c:tx>
      <c:layout/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v>Вопрос 4.</c:v>
          </c:tx>
          <c:cat>
            <c:numRef>
              <c:f>Лист1!$A$2:$A$12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0</c:v>
                </c:pt>
                <c:pt idx="1">
                  <c:v>5</c:v>
                </c:pt>
                <c:pt idx="2">
                  <c:v>0</c:v>
                </c:pt>
                <c:pt idx="3">
                  <c:v>12</c:v>
                </c:pt>
                <c:pt idx="4">
                  <c:v>0</c:v>
                </c:pt>
                <c:pt idx="5">
                  <c:v>8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159104"/>
        <c:axId val="43694848"/>
      </c:areaChart>
      <c:catAx>
        <c:axId val="90159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694848"/>
        <c:crosses val="autoZero"/>
        <c:auto val="1"/>
        <c:lblAlgn val="ctr"/>
        <c:lblOffset val="100"/>
        <c:noMultiLvlLbl val="0"/>
      </c:catAx>
      <c:valAx>
        <c:axId val="43694848"/>
        <c:scaling>
          <c:orientation val="minMax"/>
          <c:max val="2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159104"/>
        <c:crosses val="autoZero"/>
        <c:crossBetween val="midCat"/>
        <c:majorUnit val="1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121C6-D849-40CE-B465-8B137FA80069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A3741-69DE-469C-98C3-048A956A59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589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A3741-69DE-469C-98C3-048A956A59A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848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8596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561826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89976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71440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983465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26220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120107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491981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943507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706820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649471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ED90E-CD9B-4635-BD54-E310963F5DD6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CADBF-CE3F-495C-AA66-40E9C3245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776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10" Type="http://schemas.openxmlformats.org/officeDocument/2006/relationships/image" Target="../media/image61.pn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52128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txBody>
          <a:bodyPr>
            <a:noAutofit/>
          </a:bodyPr>
          <a:lstStyle/>
          <a:p>
            <a:r>
              <a:rPr lang="en-US" sz="2400" dirty="0" smtClean="0"/>
              <a:t>I </a:t>
            </a:r>
            <a:r>
              <a:rPr lang="ru-RU" sz="2400" dirty="0" smtClean="0"/>
              <a:t>Всероссийский конкурс  детских  исследовательских проектов «Первые шаги в науку»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4293096"/>
            <a:ext cx="4053136" cy="1944216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 smtClean="0"/>
              <a:t>Автор</a:t>
            </a:r>
            <a:r>
              <a:rPr lang="ru-RU" sz="2000" dirty="0"/>
              <a:t>: Улитин Данила,</a:t>
            </a:r>
          </a:p>
          <a:p>
            <a:pPr marL="0" indent="0">
              <a:buNone/>
            </a:pPr>
            <a:r>
              <a:rPr lang="ru-RU" sz="2000" dirty="0"/>
              <a:t>Возраст: 11 лет</a:t>
            </a:r>
          </a:p>
          <a:p>
            <a:pPr marL="0" indent="0">
              <a:buNone/>
            </a:pPr>
            <a:r>
              <a:rPr lang="ru-RU" sz="2000" dirty="0"/>
              <a:t>МБУ ДО «</a:t>
            </a:r>
            <a:r>
              <a:rPr lang="ru-RU" sz="2000" dirty="0" err="1"/>
              <a:t>ГЦРиНТТДиЮ</a:t>
            </a:r>
            <a:r>
              <a:rPr lang="ru-RU" sz="2000" dirty="0" smtClean="0"/>
              <a:t>»,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д</a:t>
            </a:r>
            <a:r>
              <a:rPr lang="ru-RU" sz="2000" dirty="0" smtClean="0"/>
              <a:t> </a:t>
            </a:r>
            <a:r>
              <a:rPr lang="ru-RU" sz="2000" dirty="0"/>
              <a:t>/о «Юный исследователь»</a:t>
            </a:r>
          </a:p>
          <a:p>
            <a:pPr marL="0" indent="0">
              <a:buNone/>
            </a:pPr>
            <a:r>
              <a:rPr lang="ru-RU" sz="2000" dirty="0"/>
              <a:t>Руководитель: Петракова  Ирина Юрьевна</a:t>
            </a: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35696" y="2021160"/>
            <a:ext cx="7200800" cy="1191816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+mj-lt"/>
                <a:ea typeface="Calibri"/>
                <a:cs typeface="Times New Roman"/>
              </a:rPr>
              <a:t>Природа – наше </a:t>
            </a:r>
            <a:r>
              <a:rPr lang="ru-RU" sz="3200" dirty="0" smtClean="0">
                <a:latin typeface="+mj-lt"/>
                <a:ea typeface="Calibri"/>
                <a:cs typeface="Times New Roman"/>
              </a:rPr>
              <a:t>богатство. </a:t>
            </a:r>
          </a:p>
          <a:p>
            <a:pPr algn="ctr"/>
            <a:r>
              <a:rPr lang="ru-RU" sz="3200" dirty="0" smtClean="0">
                <a:latin typeface="+mj-lt"/>
                <a:ea typeface="Calibri"/>
                <a:cs typeface="Times New Roman"/>
              </a:rPr>
              <a:t>Красная </a:t>
            </a:r>
            <a:r>
              <a:rPr lang="ru-RU" sz="3200" dirty="0">
                <a:latin typeface="+mj-lt"/>
                <a:ea typeface="Calibri"/>
                <a:cs typeface="Times New Roman"/>
              </a:rPr>
              <a:t>книга Тульской </a:t>
            </a:r>
            <a:r>
              <a:rPr lang="ru-RU" sz="3200" dirty="0" smtClean="0">
                <a:latin typeface="+mj-lt"/>
                <a:ea typeface="Calibri"/>
                <a:cs typeface="Times New Roman"/>
              </a:rPr>
              <a:t>области</a:t>
            </a:r>
            <a:endParaRPr lang="ru-RU" sz="3200" dirty="0">
              <a:latin typeface="+mj-lt"/>
            </a:endParaRPr>
          </a:p>
        </p:txBody>
      </p:sp>
      <p:pic>
        <p:nvPicPr>
          <p:cNvPr id="6" name="Рисунок 5" descr="http://ozonit.ru/gif/kk/rasteniya_krasnoy_knigi_tulskoi_oblasti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3573120"/>
            <a:ext cx="1838325" cy="2381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uzl71.ru/upl/img/78628-2015-02-05-08-02-08.jpg"/>
          <p:cNvPicPr/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0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57474" y="3640038"/>
            <a:ext cx="1914525" cy="2247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320712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1155" y="967011"/>
            <a:ext cx="6364287" cy="469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23228" y="2636912"/>
            <a:ext cx="32941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i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Оценка </a:t>
            </a:r>
          </a:p>
          <a:p>
            <a:pPr lvl="0" algn="ctr"/>
            <a:r>
              <a:rPr lang="ru-RU" sz="2600" i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не дана</a:t>
            </a:r>
            <a:endParaRPr lang="ru-RU" sz="2600" i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3913" y="2789512"/>
            <a:ext cx="2338146" cy="1786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63298" y="1700808"/>
            <a:ext cx="27900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Segoe Print" panose="02000600000000000000" pitchFamily="2" charset="0"/>
              </a:rPr>
              <a:t>Нетопырь карлик</a:t>
            </a:r>
          </a:p>
          <a:p>
            <a:r>
              <a:rPr lang="ru-RU" sz="1700" dirty="0" smtClean="0">
                <a:latin typeface="Segoe Print" panose="02000600000000000000" pitchFamily="2" charset="0"/>
              </a:rPr>
              <a:t>(</a:t>
            </a:r>
            <a:r>
              <a:rPr lang="en-US" sz="1700" dirty="0" err="1" smtClean="0">
                <a:latin typeface="Segoe Print" panose="02000600000000000000" pitchFamily="2" charset="0"/>
              </a:rPr>
              <a:t>Pipistrellus</a:t>
            </a:r>
            <a:r>
              <a:rPr lang="en-US" sz="1700" dirty="0" smtClean="0">
                <a:latin typeface="Segoe Print" panose="02000600000000000000" pitchFamily="2" charset="0"/>
              </a:rPr>
              <a:t> </a:t>
            </a:r>
            <a:r>
              <a:rPr lang="en-US" sz="1700" dirty="0" err="1" smtClean="0">
                <a:latin typeface="Segoe Print" panose="02000600000000000000" pitchFamily="2" charset="0"/>
              </a:rPr>
              <a:t>pipistrellus</a:t>
            </a:r>
            <a:r>
              <a:rPr lang="ru-RU" sz="1700" dirty="0" smtClean="0">
                <a:latin typeface="Segoe Print" panose="02000600000000000000" pitchFamily="2" charset="0"/>
              </a:rPr>
              <a:t>)</a:t>
            </a:r>
            <a:endParaRPr lang="ru-RU" sz="1700" dirty="0"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92393" y="1491809"/>
            <a:ext cx="253186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err="1">
                <a:latin typeface="Segoe Print" panose="02000600000000000000" pitchFamily="2" charset="0"/>
              </a:rPr>
              <a:t>Отидея</a:t>
            </a:r>
            <a:r>
              <a:rPr lang="ru-RU" sz="1700" dirty="0">
                <a:latin typeface="Segoe Print" panose="02000600000000000000" pitchFamily="2" charset="0"/>
              </a:rPr>
              <a:t> ослиная, или ослиное ухо</a:t>
            </a:r>
          </a:p>
          <a:p>
            <a:r>
              <a:rPr lang="ru-RU" sz="1700" dirty="0" smtClean="0">
                <a:latin typeface="Segoe Print" panose="02000600000000000000" pitchFamily="2" charset="0"/>
              </a:rPr>
              <a:t>(</a:t>
            </a:r>
            <a:r>
              <a:rPr lang="ru-RU" sz="1700" dirty="0" err="1" smtClean="0">
                <a:latin typeface="Segoe Print" panose="02000600000000000000" pitchFamily="2" charset="0"/>
              </a:rPr>
              <a:t>Otidea</a:t>
            </a:r>
            <a:r>
              <a:rPr lang="ru-RU" sz="1700" dirty="0" smtClean="0">
                <a:latin typeface="Segoe Print" panose="02000600000000000000" pitchFamily="2" charset="0"/>
              </a:rPr>
              <a:t> </a:t>
            </a:r>
            <a:r>
              <a:rPr lang="ru-RU" sz="1700" dirty="0" err="1" smtClean="0">
                <a:latin typeface="Segoe Print" panose="02000600000000000000" pitchFamily="2" charset="0"/>
              </a:rPr>
              <a:t>onotica</a:t>
            </a:r>
            <a:r>
              <a:rPr lang="ru-RU" sz="1700" dirty="0" smtClean="0">
                <a:latin typeface="Segoe Print" panose="02000600000000000000" pitchFamily="2" charset="0"/>
              </a:rPr>
              <a:t>)</a:t>
            </a:r>
            <a:endParaRPr lang="ru-RU" sz="1700" dirty="0">
              <a:latin typeface="Segoe Print" panose="02000600000000000000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2394" y="2789512"/>
            <a:ext cx="2531866" cy="18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3476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553" y="980727"/>
            <a:ext cx="6364287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6677" y="2863314"/>
            <a:ext cx="292786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i="1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Малоизученные </a:t>
            </a:r>
            <a:r>
              <a:rPr lang="ru-RU" sz="2600" i="1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виды</a:t>
            </a:r>
            <a:endParaRPr lang="ru-RU" sz="2600" i="1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7699" y="2708920"/>
            <a:ext cx="2226607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14546" y="1357898"/>
            <a:ext cx="300608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Segoe Print" panose="02000600000000000000" pitchFamily="2" charset="0"/>
              </a:rPr>
              <a:t>Богомол </a:t>
            </a:r>
            <a:r>
              <a:rPr lang="ru-RU" sz="1700" dirty="0" smtClean="0">
                <a:latin typeface="Segoe Print" panose="02000600000000000000" pitchFamily="2" charset="0"/>
              </a:rPr>
              <a:t>обыкновенный</a:t>
            </a:r>
          </a:p>
          <a:p>
            <a:r>
              <a:rPr lang="ru-RU" sz="1700" dirty="0" smtClean="0">
                <a:latin typeface="Segoe Print" panose="02000600000000000000" pitchFamily="2" charset="0"/>
              </a:rPr>
              <a:t>(</a:t>
            </a:r>
            <a:r>
              <a:rPr lang="en-US" sz="1700" dirty="0" smtClean="0">
                <a:latin typeface="Segoe Print" panose="02000600000000000000" pitchFamily="2" charset="0"/>
              </a:rPr>
              <a:t>Mantis </a:t>
            </a:r>
            <a:r>
              <a:rPr lang="en-US" sz="1700" dirty="0" err="1" smtClean="0">
                <a:latin typeface="Segoe Print" panose="02000600000000000000" pitchFamily="2" charset="0"/>
              </a:rPr>
              <a:t>religiosa</a:t>
            </a:r>
            <a:r>
              <a:rPr lang="ru-RU" sz="1700" dirty="0" smtClean="0">
                <a:latin typeface="Segoe Print" panose="02000600000000000000" pitchFamily="2" charset="0"/>
              </a:rPr>
              <a:t>)</a:t>
            </a:r>
            <a:endParaRPr lang="ru-RU" sz="17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6165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16632"/>
            <a:ext cx="5266928" cy="1156990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txBody>
          <a:bodyPr>
            <a:normAutofit fontScale="90000"/>
          </a:bodyPr>
          <a:lstStyle/>
          <a:p>
            <a:r>
              <a:rPr lang="ru-RU" i="1" dirty="0" smtClean="0"/>
              <a:t>Практическая работа</a:t>
            </a:r>
            <a:endParaRPr lang="ru-RU" i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312237" y="2645817"/>
            <a:ext cx="4536504" cy="1897247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smtClean="0">
                <a:solidFill>
                  <a:schemeClr val="tx1"/>
                </a:solidFill>
              </a:rPr>
              <a:t>1 этап – стартовый. Результаты </a:t>
            </a:r>
          </a:p>
          <a:p>
            <a:pPr algn="ctr"/>
            <a:r>
              <a:rPr lang="ru-RU" sz="3200" i="1" dirty="0" smtClean="0">
                <a:solidFill>
                  <a:schemeClr val="tx1"/>
                </a:solidFill>
              </a:rPr>
              <a:t>опрос-анкеты.</a:t>
            </a:r>
            <a:endParaRPr lang="ru-RU" sz="3200" i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1412776"/>
            <a:ext cx="7326560" cy="5312093"/>
          </a:xfrm>
          <a:prstGeom prst="roundRect">
            <a:avLst/>
          </a:prstGeom>
          <a:solidFill>
            <a:srgbClr val="30DC34"/>
          </a:solidFill>
          <a:ln w="57150">
            <a:solidFill>
              <a:srgbClr val="99FF66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План практической </a:t>
            </a:r>
            <a:r>
              <a:rPr lang="ru-RU" dirty="0"/>
              <a:t>работы : </a:t>
            </a:r>
            <a:endParaRPr lang="ru-RU" dirty="0" smtClean="0"/>
          </a:p>
          <a:p>
            <a:pPr marL="285750" indent="-285750">
              <a:buClr>
                <a:srgbClr val="99FF66"/>
              </a:buClr>
              <a:buFont typeface="Wingdings" panose="05000000000000000000" pitchFamily="2" charset="2"/>
              <a:buChar char="v"/>
            </a:pPr>
            <a:r>
              <a:rPr lang="ru-RU" dirty="0"/>
              <a:t> составить и провести опрос-анкетирование младших школьников на тему «Редкие и </a:t>
            </a:r>
            <a:r>
              <a:rPr lang="ru-RU" dirty="0" smtClean="0"/>
              <a:t>исчезающие </a:t>
            </a:r>
            <a:r>
              <a:rPr lang="ru-RU" dirty="0"/>
              <a:t>виды растений и животных Тульского края».</a:t>
            </a:r>
          </a:p>
          <a:p>
            <a:pPr marL="285750" lvl="0" indent="-285750">
              <a:buClr>
                <a:srgbClr val="99FF66"/>
              </a:buClr>
              <a:buFont typeface="Wingdings" panose="05000000000000000000" pitchFamily="2" charset="2"/>
              <a:buChar char="v"/>
            </a:pPr>
            <a:r>
              <a:rPr lang="ru-RU" dirty="0" smtClean="0"/>
              <a:t>изготовить </a:t>
            </a:r>
            <a:r>
              <a:rPr lang="ru-RU" dirty="0"/>
              <a:t>настольно-печатные игры  лото «Красная книга Тульской области» и  « Кто где живёт?» и провести игры с данной группой младших школьников, </a:t>
            </a:r>
          </a:p>
          <a:p>
            <a:pPr marL="285750" lvl="0" indent="-285750">
              <a:buClr>
                <a:srgbClr val="99FF66"/>
              </a:buClr>
              <a:buFont typeface="Wingdings" panose="05000000000000000000" pitchFamily="2" charset="2"/>
              <a:buChar char="v"/>
            </a:pPr>
            <a:r>
              <a:rPr lang="ru-RU" dirty="0"/>
              <a:t>принять участие в тематическом занятии «По страницам Красной книги Тульской области», </a:t>
            </a:r>
          </a:p>
          <a:p>
            <a:pPr marL="285750" lvl="0" indent="-285750">
              <a:buClr>
                <a:srgbClr val="99FF66"/>
              </a:buClr>
              <a:buFont typeface="Wingdings" panose="05000000000000000000" pitchFamily="2" charset="2"/>
              <a:buChar char="v"/>
            </a:pPr>
            <a:r>
              <a:rPr lang="ru-RU" dirty="0"/>
              <a:t>подготовить кроссворд,</a:t>
            </a:r>
          </a:p>
          <a:p>
            <a:pPr marL="285750" lvl="0" indent="-285750">
              <a:buClr>
                <a:srgbClr val="99FF66"/>
              </a:buClr>
              <a:buFont typeface="Wingdings" panose="05000000000000000000" pitchFamily="2" charset="2"/>
              <a:buChar char="v"/>
            </a:pPr>
            <a:r>
              <a:rPr lang="ru-RU" dirty="0"/>
              <a:t>предложить ребятам подготовить рефераты о редких </a:t>
            </a:r>
            <a:r>
              <a:rPr lang="ru-RU" dirty="0" smtClean="0"/>
              <a:t>растениях, животных</a:t>
            </a:r>
            <a:r>
              <a:rPr lang="ru-RU" dirty="0"/>
              <a:t>, птицах и грибах родного края</a:t>
            </a:r>
            <a:r>
              <a:rPr lang="ru-RU" dirty="0" smtClean="0"/>
              <a:t>,</a:t>
            </a:r>
            <a:r>
              <a:rPr lang="ru-RU" dirty="0"/>
              <a:t> </a:t>
            </a:r>
          </a:p>
          <a:p>
            <a:pPr marL="285750" lvl="0" indent="-285750">
              <a:buClr>
                <a:srgbClr val="99FF66"/>
              </a:buClr>
              <a:buFont typeface="Wingdings" panose="05000000000000000000" pitchFamily="2" charset="2"/>
              <a:buChar char="v"/>
            </a:pPr>
            <a:r>
              <a:rPr lang="ru-RU" dirty="0"/>
              <a:t>рассказать о Красной Книге РФ и Тульской области</a:t>
            </a:r>
            <a:r>
              <a:rPr lang="ru-RU" dirty="0" smtClean="0"/>
              <a:t>,</a:t>
            </a:r>
            <a:r>
              <a:rPr lang="ru-RU" dirty="0"/>
              <a:t> </a:t>
            </a:r>
          </a:p>
          <a:p>
            <a:pPr marL="285750" lvl="0" indent="-285750">
              <a:buClr>
                <a:srgbClr val="99FF66"/>
              </a:buClr>
              <a:buFont typeface="Wingdings" panose="05000000000000000000" pitchFamily="2" charset="2"/>
              <a:buChar char="v"/>
            </a:pPr>
            <a:r>
              <a:rPr lang="ru-RU" dirty="0"/>
              <a:t>подготовить презентацию</a:t>
            </a:r>
            <a:r>
              <a:rPr lang="ru-RU" dirty="0" smtClean="0"/>
              <a:t>,</a:t>
            </a:r>
            <a:r>
              <a:rPr lang="ru-RU" dirty="0"/>
              <a:t> </a:t>
            </a:r>
          </a:p>
          <a:p>
            <a:pPr marL="285750" lvl="0" indent="-285750">
              <a:buClr>
                <a:srgbClr val="99FF66"/>
              </a:buClr>
              <a:buFont typeface="Wingdings" panose="05000000000000000000" pitchFamily="2" charset="2"/>
              <a:buChar char="v"/>
            </a:pPr>
            <a:r>
              <a:rPr lang="ru-RU" dirty="0"/>
              <a:t>провести повторно опрос – анкетирование данной группы младших школьников, обработать результаты и сравнить их с первоначальными.</a:t>
            </a:r>
          </a:p>
        </p:txBody>
      </p:sp>
    </p:spTree>
    <p:extLst>
      <p:ext uri="{BB962C8B-B14F-4D97-AF65-F5344CB8AC3E}">
        <p14:creationId xmlns:p14="http://schemas.microsoft.com/office/powerpoint/2010/main" val="20379894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4627667"/>
              </p:ext>
            </p:extLst>
          </p:nvPr>
        </p:nvGraphicFramePr>
        <p:xfrm>
          <a:off x="467544" y="112474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01142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5069834"/>
              </p:ext>
            </p:extLst>
          </p:nvPr>
        </p:nvGraphicFramePr>
        <p:xfrm>
          <a:off x="467544" y="112474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52240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7238452"/>
              </p:ext>
            </p:extLst>
          </p:nvPr>
        </p:nvGraphicFramePr>
        <p:xfrm>
          <a:off x="467544" y="112474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44446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9354641"/>
              </p:ext>
            </p:extLst>
          </p:nvPr>
        </p:nvGraphicFramePr>
        <p:xfrm>
          <a:off x="467544" y="112474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51491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3968" y="2276872"/>
            <a:ext cx="4629200" cy="1143000"/>
          </a:xfrm>
          <a:prstGeom prst="roundRect">
            <a:avLst/>
          </a:prstGeom>
          <a:solidFill>
            <a:srgbClr val="30DC34"/>
          </a:solidFill>
          <a:ln>
            <a:solidFill>
              <a:srgbClr val="99FF66"/>
            </a:solidFill>
          </a:ln>
        </p:spPr>
        <p:txBody>
          <a:bodyPr>
            <a:normAutofit/>
          </a:bodyPr>
          <a:lstStyle/>
          <a:p>
            <a:r>
              <a:rPr lang="ru-RU" b="1" dirty="0" smtClean="0"/>
              <a:t>Второ</a:t>
            </a:r>
            <a:r>
              <a:rPr lang="ru-RU" b="1" dirty="0"/>
              <a:t>й</a:t>
            </a:r>
            <a:r>
              <a:rPr lang="ru-RU" b="1" dirty="0" smtClean="0"/>
              <a:t> этап</a:t>
            </a:r>
            <a:endParaRPr lang="ru-RU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34694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16632"/>
            <a:ext cx="8208911" cy="1328023"/>
          </a:xfrm>
          <a:prstGeom prst="roundRect">
            <a:avLst/>
          </a:prstGeom>
          <a:solidFill>
            <a:srgbClr val="30DC34"/>
          </a:solidFill>
          <a:ln>
            <a:solidFill>
              <a:srgbClr val="99FF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Лото</a:t>
            </a:r>
          </a:p>
          <a:p>
            <a:pPr algn="ctr"/>
            <a:r>
              <a:rPr lang="ru-RU" sz="36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«Красная книга Тульской области»</a:t>
            </a:r>
            <a:endParaRPr lang="ru-RU" sz="3600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http://www.redbooktula.ru/upload/resize_cache/iblock/174/305_250_0/174dfee44e690879e9aa78ff3c5075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941392"/>
            <a:ext cx="5526676" cy="451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0340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32656"/>
            <a:ext cx="8664778" cy="6120680"/>
          </a:xfrm>
          <a:prstGeom prst="rect">
            <a:avLst/>
          </a:prstGeom>
          <a:solidFill>
            <a:srgbClr val="C0000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Прямоугольник 3"/>
          <p:cNvSpPr/>
          <p:nvPr/>
        </p:nvSpPr>
        <p:spPr>
          <a:xfrm>
            <a:off x="316609" y="2348880"/>
            <a:ext cx="8534600" cy="1954179"/>
          </a:xfrm>
          <a:prstGeom prst="rect">
            <a:avLst/>
          </a:prstGeom>
          <a:solidFill>
            <a:srgbClr val="FFFF00"/>
          </a:solidFill>
          <a:ln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i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Звери</a:t>
            </a:r>
            <a:endParaRPr lang="ru-RU" sz="8800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61085" y="4516506"/>
            <a:ext cx="2679067" cy="1792814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800" dirty="0">
                <a:solidFill>
                  <a:schemeClr val="tx1"/>
                </a:solidFill>
                <a:latin typeface="Segoe Print" panose="02000600000000000000" pitchFamily="2" charset="0"/>
              </a:rPr>
              <a:t>Соня-полчок</a:t>
            </a:r>
          </a:p>
        </p:txBody>
      </p:sp>
      <p:sp>
        <p:nvSpPr>
          <p:cNvPr id="11" name="Овал 10"/>
          <p:cNvSpPr/>
          <p:nvPr/>
        </p:nvSpPr>
        <p:spPr>
          <a:xfrm>
            <a:off x="486137" y="484058"/>
            <a:ext cx="2588466" cy="1792814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0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Рысь европейская</a:t>
            </a:r>
          </a:p>
        </p:txBody>
      </p:sp>
      <p:sp>
        <p:nvSpPr>
          <p:cNvPr id="12" name="Овал 11"/>
          <p:cNvSpPr/>
          <p:nvPr/>
        </p:nvSpPr>
        <p:spPr>
          <a:xfrm>
            <a:off x="3261085" y="476672"/>
            <a:ext cx="2679067" cy="1792814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0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Европейская норка</a:t>
            </a:r>
          </a:p>
        </p:txBody>
      </p:sp>
      <p:sp>
        <p:nvSpPr>
          <p:cNvPr id="13" name="Овал 12"/>
          <p:cNvSpPr/>
          <p:nvPr/>
        </p:nvSpPr>
        <p:spPr>
          <a:xfrm>
            <a:off x="6084168" y="4437112"/>
            <a:ext cx="2679067" cy="1792814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i="1" dirty="0" smtClean="0">
                <a:solidFill>
                  <a:sysClr val="windowText" lastClr="000000"/>
                </a:solidFill>
                <a:latin typeface="Segoe Print" panose="02000600000000000000" pitchFamily="2" charset="0"/>
              </a:rPr>
              <a:t>Бурый медведь.</a:t>
            </a:r>
            <a:endParaRPr lang="ru-RU" sz="2800" i="1" dirty="0">
              <a:solidFill>
                <a:sysClr val="windowText" lastClr="000000"/>
              </a:solidFill>
              <a:latin typeface="Segoe Print" panose="02000600000000000000" pitchFamily="2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084168" y="476672"/>
            <a:ext cx="2679067" cy="1792814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4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Нетопырь </a:t>
            </a:r>
            <a:r>
              <a:rPr lang="ru-RU" sz="2400" b="1" i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карлик</a:t>
            </a:r>
            <a:endParaRPr lang="ru-RU" sz="2400" b="1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80765" y="4444498"/>
            <a:ext cx="2679067" cy="1792814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800" dirty="0">
                <a:solidFill>
                  <a:schemeClr val="tx1"/>
                </a:solidFill>
                <a:latin typeface="Segoe Print" panose="02000600000000000000" pitchFamily="2" charset="0"/>
              </a:rPr>
              <a:t>Хомячок серый</a:t>
            </a:r>
          </a:p>
        </p:txBody>
      </p:sp>
      <p:pic>
        <p:nvPicPr>
          <p:cNvPr id="1030" name="Picture 6" descr="http://www.redbooktula.ru/upload/resize_cache/iblock/f11/305_250_0/f11687b3cc5e4aec36af9c1bf515758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470647"/>
            <a:ext cx="2679067" cy="1806225"/>
          </a:xfrm>
          <a:prstGeom prst="ellipse">
            <a:avLst/>
          </a:prstGeom>
          <a:ln w="57150" cap="rnd">
            <a:solidFill>
              <a:srgbClr val="FFFF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redbooktula.ru/upload/resize_cache/iblock/ce5/305_250_0/ce5571459339f81aba3d72e87d8dd12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5856" y="481027"/>
            <a:ext cx="2671681" cy="1788459"/>
          </a:xfrm>
          <a:prstGeom prst="ellipse">
            <a:avLst/>
          </a:prstGeom>
          <a:ln w="63500" cap="rnd">
            <a:solidFill>
              <a:srgbClr val="FFFF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452" y="408357"/>
            <a:ext cx="280831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 descr="http://www.redbooktula.ru/upload/resize_cache/iblock/174/305_250_0/174dfee44e690879e9aa78ff3c507559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4169" y="4437112"/>
            <a:ext cx="2679066" cy="1798839"/>
          </a:xfrm>
          <a:prstGeom prst="ellipse">
            <a:avLst/>
          </a:prstGeom>
          <a:ln w="63500" cap="rnd">
            <a:solidFill>
              <a:srgbClr val="FFFF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redbooktula.ru/upload/resize_cache/iblock/d9b/305_250_0/d9bd370b3c189074af4fd9599ccccf95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1086" y="4503599"/>
            <a:ext cx="2691572" cy="1805721"/>
          </a:xfrm>
          <a:prstGeom prst="ellipse">
            <a:avLst/>
          </a:prstGeom>
          <a:ln w="57150" cap="rnd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redbooktula.ru/upload/resize_cache/iblock/85b/305_250_0/85b193dd2d1a4cb7fba93d204f979fe8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152" y="4427567"/>
            <a:ext cx="2671680" cy="1809745"/>
          </a:xfrm>
          <a:prstGeom prst="ellipse">
            <a:avLst/>
          </a:prstGeom>
          <a:ln w="63500" cap="rnd">
            <a:solidFill>
              <a:srgbClr val="FFFF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8250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200" i="1" u="sng" dirty="0"/>
              <a:t>Тема:</a:t>
            </a:r>
            <a:r>
              <a:rPr lang="ru-RU" sz="4200" dirty="0"/>
              <a:t> «Природа - наше богатство. Красная книга Тульской области»</a:t>
            </a:r>
          </a:p>
          <a:p>
            <a:pPr marL="0" indent="0">
              <a:buNone/>
            </a:pPr>
            <a:r>
              <a:rPr lang="ru-RU" sz="4200" i="1" u="sng" dirty="0"/>
              <a:t>Актуальность:</a:t>
            </a:r>
            <a:r>
              <a:rPr lang="ru-RU" sz="4200" dirty="0"/>
              <a:t> Естественный процесс восстановления в природе происходит очень медленно, поэтому люди должны беречь и охранять тот мир, в котором они живут, ведь природа - наше богатство!</a:t>
            </a:r>
          </a:p>
          <a:p>
            <a:pPr marL="0" indent="0">
              <a:buNone/>
            </a:pPr>
            <a:r>
              <a:rPr lang="ru-RU" sz="4200" i="1" u="sng" dirty="0"/>
              <a:t>Гипотеза:</a:t>
            </a:r>
            <a:r>
              <a:rPr lang="ru-RU" sz="4200" i="1" dirty="0"/>
              <a:t> </a:t>
            </a:r>
            <a:r>
              <a:rPr lang="ru-RU" sz="4200" dirty="0"/>
              <a:t>их нужно знать чтобы не допустить полного исчезновения!</a:t>
            </a:r>
          </a:p>
          <a:p>
            <a:pPr marL="0" indent="0">
              <a:buNone/>
            </a:pPr>
            <a:r>
              <a:rPr lang="ru-RU" sz="4200" i="1" u="sng" dirty="0" smtClean="0"/>
              <a:t>Объект исследования:</a:t>
            </a:r>
            <a:r>
              <a:rPr lang="ru-RU" sz="4200" i="1" dirty="0" smtClean="0"/>
              <a:t> </a:t>
            </a:r>
            <a:r>
              <a:rPr lang="ru-RU" sz="4200" dirty="0"/>
              <a:t>Красная книга Тульской </a:t>
            </a:r>
            <a:r>
              <a:rPr lang="ru-RU" sz="4200" dirty="0" smtClean="0"/>
              <a:t>области</a:t>
            </a:r>
          </a:p>
          <a:p>
            <a:pPr marL="0" indent="0">
              <a:buNone/>
            </a:pPr>
            <a:r>
              <a:rPr lang="ru-RU" sz="4200" i="1" u="sng" dirty="0" smtClean="0"/>
              <a:t>Цель  работы:</a:t>
            </a:r>
            <a:endParaRPr lang="ru-RU" sz="4200" i="1" u="sng" dirty="0"/>
          </a:p>
          <a:p>
            <a:pPr marL="0" indent="0">
              <a:buNone/>
            </a:pPr>
            <a:r>
              <a:rPr lang="ru-RU" sz="4200" dirty="0"/>
              <a:t>Изучение объектов животного и растительного мира, занесенных в Красную книгу Тульской области. Ознакомление младших школьников с исчезающими растениями и животными Тульской области  для формирования правильно – осознанного отношения к родной природе. </a:t>
            </a:r>
            <a:endParaRPr lang="ru-RU" sz="42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3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04664"/>
            <a:ext cx="8664778" cy="612068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6609" y="2348880"/>
            <a:ext cx="8534600" cy="1954179"/>
          </a:xfrm>
          <a:prstGeom prst="rect">
            <a:avLst/>
          </a:prstGeom>
          <a:solidFill>
            <a:srgbClr val="99FF66"/>
          </a:solidFill>
          <a:ln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i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Растения</a:t>
            </a:r>
            <a:endParaRPr lang="ru-RU" sz="8800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084168" y="476672"/>
            <a:ext cx="2587579" cy="1761981"/>
          </a:xfrm>
          <a:prstGeom prst="ellipse">
            <a:avLst/>
          </a:prstGeom>
          <a:solidFill>
            <a:srgbClr val="30DC34"/>
          </a:solidFill>
          <a:ln w="76200"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0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Лунник оживающий</a:t>
            </a:r>
          </a:p>
        </p:txBody>
      </p:sp>
      <p:sp>
        <p:nvSpPr>
          <p:cNvPr id="11" name="Овал 10"/>
          <p:cNvSpPr/>
          <p:nvPr/>
        </p:nvSpPr>
        <p:spPr>
          <a:xfrm>
            <a:off x="3280565" y="514891"/>
            <a:ext cx="2587579" cy="1761981"/>
          </a:xfrm>
          <a:prstGeom prst="ellipse">
            <a:avLst/>
          </a:prstGeom>
          <a:solidFill>
            <a:srgbClr val="30DC34"/>
          </a:solidFill>
          <a:ln w="76200"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Венерин </a:t>
            </a:r>
            <a:r>
              <a:rPr lang="ru-RU" sz="20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Башмачок</a:t>
            </a:r>
          </a:p>
        </p:txBody>
      </p:sp>
      <p:sp>
        <p:nvSpPr>
          <p:cNvPr id="12" name="Овал 11"/>
          <p:cNvSpPr/>
          <p:nvPr/>
        </p:nvSpPr>
        <p:spPr>
          <a:xfrm>
            <a:off x="472253" y="476672"/>
            <a:ext cx="2587579" cy="1761981"/>
          </a:xfrm>
          <a:prstGeom prst="ellipse">
            <a:avLst/>
          </a:prstGeom>
          <a:solidFill>
            <a:srgbClr val="30DC34"/>
          </a:solidFill>
          <a:ln w="76200"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b="1" i="1" dirty="0" err="1">
                <a:solidFill>
                  <a:schemeClr val="tx1"/>
                </a:solidFill>
                <a:latin typeface="Segoe Print" panose="02000600000000000000" pitchFamily="2" charset="0"/>
              </a:rPr>
              <a:t>Мордовник</a:t>
            </a:r>
            <a:r>
              <a:rPr lang="ru-RU" b="1" i="1" dirty="0">
                <a:solidFill>
                  <a:schemeClr val="tx1"/>
                </a:solidFill>
                <a:latin typeface="Segoe Print" panose="02000600000000000000" pitchFamily="2" charset="0"/>
              </a:rPr>
              <a:t> обыкновенный</a:t>
            </a:r>
          </a:p>
        </p:txBody>
      </p:sp>
      <p:sp>
        <p:nvSpPr>
          <p:cNvPr id="13" name="Овал 12"/>
          <p:cNvSpPr/>
          <p:nvPr/>
        </p:nvSpPr>
        <p:spPr>
          <a:xfrm>
            <a:off x="3275856" y="4475331"/>
            <a:ext cx="2587579" cy="1761981"/>
          </a:xfrm>
          <a:prstGeom prst="ellipse">
            <a:avLst/>
          </a:prstGeom>
          <a:solidFill>
            <a:srgbClr val="30DC34"/>
          </a:solidFill>
          <a:ln w="76200"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b="1" i="1" dirty="0">
                <a:solidFill>
                  <a:schemeClr val="tx1"/>
                </a:solidFill>
                <a:latin typeface="Segoe Print" panose="02000600000000000000" pitchFamily="2" charset="0"/>
              </a:rPr>
              <a:t>Гвоздика </a:t>
            </a:r>
            <a:r>
              <a:rPr lang="ru-RU" sz="1400" b="1" i="1" dirty="0" err="1" smtClean="0">
                <a:solidFill>
                  <a:schemeClr val="tx1"/>
                </a:solidFill>
                <a:latin typeface="Segoe Print" panose="02000600000000000000" pitchFamily="2" charset="0"/>
              </a:rPr>
              <a:t>Андржейовского</a:t>
            </a:r>
            <a:endParaRPr lang="ru-RU" sz="1400" b="1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084167" y="4475331"/>
            <a:ext cx="2587579" cy="1761981"/>
          </a:xfrm>
          <a:prstGeom prst="ellipse">
            <a:avLst/>
          </a:prstGeom>
          <a:solidFill>
            <a:srgbClr val="30DC34"/>
          </a:solidFill>
          <a:ln w="76200"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0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Кувшинка </a:t>
            </a:r>
            <a:r>
              <a:rPr lang="ru-RU" sz="2000" b="1" i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белоснежная</a:t>
            </a:r>
            <a:endParaRPr lang="ru-RU" sz="2000" b="1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49210" y="4437112"/>
            <a:ext cx="2587579" cy="1761981"/>
          </a:xfrm>
          <a:prstGeom prst="ellipse">
            <a:avLst/>
          </a:prstGeom>
          <a:solidFill>
            <a:srgbClr val="30DC34"/>
          </a:solidFill>
          <a:ln w="76200"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/>
            <a:r>
              <a:rPr lang="ru-RU" sz="19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Молодило </a:t>
            </a:r>
            <a:r>
              <a:rPr lang="ru-RU" sz="1900" b="1" i="1" dirty="0" err="1">
                <a:solidFill>
                  <a:schemeClr val="tx1"/>
                </a:solidFill>
                <a:latin typeface="Segoe Print" panose="02000600000000000000" pitchFamily="2" charset="0"/>
              </a:rPr>
              <a:t>побегоносное</a:t>
            </a:r>
            <a:endParaRPr lang="ru-RU" sz="1900" b="1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1026" name="Picture 2" descr="http://www.redbooktula.ru/upload/resize_cache/iblock/dcc/305_250_0/dcc917034a2a0104e0a08c8595ed404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2487" y="476672"/>
            <a:ext cx="2615658" cy="1791145"/>
          </a:xfrm>
          <a:prstGeom prst="ellipse">
            <a:avLst/>
          </a:prstGeom>
          <a:ln w="63500" cap="rnd">
            <a:solidFill>
              <a:srgbClr val="99FF66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169" y="404664"/>
            <a:ext cx="2705671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://www.redbooktula.ru/upload/resize_cache/iblock/7e6/305_250_0/7e6890d2a81c69e29adc979915feb40e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37"/>
          <a:stretch/>
        </p:blipFill>
        <p:spPr bwMode="auto">
          <a:xfrm>
            <a:off x="6084168" y="454513"/>
            <a:ext cx="2587579" cy="1791145"/>
          </a:xfrm>
          <a:prstGeom prst="ellipse">
            <a:avLst/>
          </a:prstGeom>
          <a:ln w="57150" cap="rnd">
            <a:solidFill>
              <a:srgbClr val="99FF66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redbooktula.ru/upload/resize_cache/iblock/42a/305_250_0/42aa5cb0f79eb4d158a652544e778cc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169" y="4437112"/>
            <a:ext cx="2633663" cy="1800200"/>
          </a:xfrm>
          <a:prstGeom prst="ellipse">
            <a:avLst/>
          </a:prstGeom>
          <a:ln w="63500" cap="rnd">
            <a:solidFill>
              <a:srgbClr val="99FF66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redbooktula.ru/upload/resize_cache/iblock/5c5/305_250_0/5c5edfd299606182a9cc09c3861005ac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2"/>
          <a:stretch/>
        </p:blipFill>
        <p:spPr bwMode="auto">
          <a:xfrm>
            <a:off x="3252487" y="4446167"/>
            <a:ext cx="2615657" cy="1791145"/>
          </a:xfrm>
          <a:prstGeom prst="ellipse">
            <a:avLst/>
          </a:prstGeom>
          <a:ln w="57150" cap="rnd">
            <a:solidFill>
              <a:srgbClr val="99FF66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redbooktula.ru/upload/iblock/bfb/bfb26f6af589102f75b6da1f8a09edc7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6084168" y="4468327"/>
            <a:ext cx="2595799" cy="1768985"/>
          </a:xfrm>
          <a:prstGeom prst="ellipse">
            <a:avLst/>
          </a:prstGeom>
          <a:ln w="63500" cap="rnd">
            <a:solidFill>
              <a:srgbClr val="99FF66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937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332656"/>
            <a:ext cx="8664778" cy="612068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6609" y="2348880"/>
            <a:ext cx="8534600" cy="1954179"/>
          </a:xfrm>
          <a:prstGeom prst="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i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Грибы</a:t>
            </a:r>
            <a:endParaRPr lang="ru-RU" sz="8800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248013" y="476672"/>
            <a:ext cx="2500451" cy="17619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4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Мухомор </a:t>
            </a:r>
            <a:r>
              <a:rPr lang="ru-RU" sz="2400" b="1" i="1" dirty="0" err="1" smtClean="0">
                <a:solidFill>
                  <a:schemeClr val="tx1"/>
                </a:solidFill>
                <a:latin typeface="Segoe Print" panose="02000600000000000000" pitchFamily="2" charset="0"/>
              </a:rPr>
              <a:t>цецилии</a:t>
            </a:r>
            <a:endParaRPr lang="ru-RU" sz="2400" b="1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419872" y="4475331"/>
            <a:ext cx="2500451" cy="17619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000" b="1" i="1" dirty="0" err="1">
                <a:solidFill>
                  <a:schemeClr val="tx1"/>
                </a:solidFill>
                <a:latin typeface="Segoe Print" panose="02000600000000000000" pitchFamily="2" charset="0"/>
              </a:rPr>
              <a:t>Псилоцибе</a:t>
            </a:r>
            <a:r>
              <a:rPr lang="ru-RU" sz="20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 ломкая</a:t>
            </a:r>
          </a:p>
        </p:txBody>
      </p:sp>
      <p:sp>
        <p:nvSpPr>
          <p:cNvPr id="12" name="Овал 11"/>
          <p:cNvSpPr/>
          <p:nvPr/>
        </p:nvSpPr>
        <p:spPr>
          <a:xfrm>
            <a:off x="3367693" y="476672"/>
            <a:ext cx="2500451" cy="17619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400" b="1" i="1" dirty="0" err="1">
                <a:solidFill>
                  <a:schemeClr val="tx1"/>
                </a:solidFill>
                <a:latin typeface="Segoe Print" panose="02000600000000000000" pitchFamily="2" charset="0"/>
              </a:rPr>
              <a:t>Отидея</a:t>
            </a:r>
            <a:r>
              <a:rPr lang="ru-RU" sz="24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 ослиная</a:t>
            </a:r>
          </a:p>
        </p:txBody>
      </p:sp>
      <p:sp>
        <p:nvSpPr>
          <p:cNvPr id="13" name="Овал 12"/>
          <p:cNvSpPr/>
          <p:nvPr/>
        </p:nvSpPr>
        <p:spPr>
          <a:xfrm>
            <a:off x="487373" y="4475331"/>
            <a:ext cx="2500451" cy="17619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000" b="1" i="1" dirty="0" err="1">
                <a:solidFill>
                  <a:schemeClr val="tx1"/>
                </a:solidFill>
                <a:latin typeface="Segoe Print" panose="02000600000000000000" pitchFamily="2" charset="0"/>
              </a:rPr>
              <a:t>Паутинник</a:t>
            </a:r>
            <a:r>
              <a:rPr lang="ru-RU" sz="20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превосходный</a:t>
            </a:r>
            <a:endParaRPr lang="ru-RU" sz="1600" b="1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67544" y="476672"/>
            <a:ext cx="2500451" cy="17619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0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Дождевик </a:t>
            </a:r>
            <a:r>
              <a:rPr lang="ru-RU" sz="2000" b="1" i="1" dirty="0" err="1" smtClean="0">
                <a:solidFill>
                  <a:schemeClr val="tx1"/>
                </a:solidFill>
                <a:latin typeface="Segoe Print" panose="02000600000000000000" pitchFamily="2" charset="0"/>
              </a:rPr>
              <a:t>ежевидный</a:t>
            </a:r>
            <a:endParaRPr lang="ru-RU" sz="2000" b="1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228184" y="4475331"/>
            <a:ext cx="2500451" cy="17619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000" b="1" i="1" dirty="0" err="1">
                <a:solidFill>
                  <a:schemeClr val="tx1"/>
                </a:solidFill>
                <a:latin typeface="Segoe Print" panose="02000600000000000000" pitchFamily="2" charset="0"/>
              </a:rPr>
              <a:t>Мицена</a:t>
            </a:r>
            <a:r>
              <a:rPr lang="ru-RU" sz="2000" b="1" i="1" dirty="0">
                <a:solidFill>
                  <a:schemeClr val="tx1"/>
                </a:solidFill>
                <a:latin typeface="Segoe Print" panose="02000600000000000000" pitchFamily="2" charset="0"/>
              </a:rPr>
              <a:t> тёмно-пурпурная</a:t>
            </a: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493439" cy="1761981"/>
          </a:xfrm>
          <a:prstGeom prst="ellipse">
            <a:avLst/>
          </a:prstGeom>
          <a:ln w="57150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4705" y="483114"/>
            <a:ext cx="2493439" cy="1755540"/>
          </a:xfrm>
          <a:prstGeom prst="ellipse">
            <a:avLst/>
          </a:prstGeom>
          <a:ln w="57150" cap="rnd">
            <a:solidFill>
              <a:srgbClr val="FFC0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476672"/>
            <a:ext cx="2520279" cy="1761982"/>
          </a:xfrm>
          <a:prstGeom prst="ellipse">
            <a:avLst/>
          </a:prstGeom>
          <a:ln w="57150" cap="rnd">
            <a:solidFill>
              <a:srgbClr val="FFC0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453208"/>
            <a:ext cx="2510961" cy="1784104"/>
          </a:xfrm>
          <a:prstGeom prst="ellipse">
            <a:avLst/>
          </a:prstGeom>
          <a:ln w="57150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14" r="-1212"/>
          <a:stretch/>
        </p:blipFill>
        <p:spPr bwMode="auto">
          <a:xfrm>
            <a:off x="3419871" y="4453208"/>
            <a:ext cx="2500451" cy="1784104"/>
          </a:xfrm>
          <a:prstGeom prst="ellipse">
            <a:avLst/>
          </a:prstGeom>
          <a:ln w="57150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4471882"/>
            <a:ext cx="2520280" cy="1765430"/>
          </a:xfrm>
          <a:prstGeom prst="ellipse">
            <a:avLst/>
          </a:prstGeom>
          <a:ln w="57150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5526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64778" cy="6120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6609" y="2348880"/>
            <a:ext cx="8534600" cy="1954179"/>
          </a:xfrm>
          <a:prstGeom prst="rect">
            <a:avLst/>
          </a:prstGeom>
          <a:solidFill>
            <a:schemeClr val="bg1"/>
          </a:solidFill>
          <a:ln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i="1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Птицы</a:t>
            </a:r>
            <a:endParaRPr lang="ru-RU" sz="8800" i="1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333683" y="4475331"/>
            <a:ext cx="2500451" cy="176198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800" b="1" i="1" dirty="0">
                <a:latin typeface="Segoe Print" panose="02000600000000000000" pitchFamily="2" charset="0"/>
              </a:rPr>
              <a:t>Филин</a:t>
            </a:r>
            <a:endParaRPr lang="ru-RU" b="1" i="1" dirty="0">
              <a:latin typeface="Segoe Print" panose="02000600000000000000" pitchFamily="2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87373" y="4481772"/>
            <a:ext cx="2500451" cy="176198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400" b="1" i="1" dirty="0">
                <a:latin typeface="Segoe Print" panose="02000600000000000000" pitchFamily="2" charset="0"/>
              </a:rPr>
              <a:t>Малый </a:t>
            </a:r>
            <a:r>
              <a:rPr lang="ru-RU" sz="2400" b="1" i="1" dirty="0" smtClean="0">
                <a:latin typeface="Segoe Print" panose="02000600000000000000" pitchFamily="2" charset="0"/>
              </a:rPr>
              <a:t>подорлик</a:t>
            </a:r>
            <a:endParaRPr lang="ru-RU" sz="2400" b="1" i="1" dirty="0">
              <a:latin typeface="Segoe Print" panose="02000600000000000000" pitchFamily="2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94387" y="476672"/>
            <a:ext cx="2500451" cy="176198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400" b="1" i="1" dirty="0">
                <a:latin typeface="Segoe Print" panose="02000600000000000000" pitchFamily="2" charset="0"/>
              </a:rPr>
              <a:t>Серая </a:t>
            </a:r>
            <a:r>
              <a:rPr lang="ru-RU" sz="2400" b="1" i="1" dirty="0" smtClean="0">
                <a:latin typeface="Segoe Print" panose="02000600000000000000" pitchFamily="2" charset="0"/>
              </a:rPr>
              <a:t>утка</a:t>
            </a:r>
            <a:endParaRPr lang="ru-RU" sz="2400" b="1" i="1" dirty="0">
              <a:latin typeface="Segoe Print" panose="02000600000000000000" pitchFamily="2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347864" y="476672"/>
            <a:ext cx="2500451" cy="176198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000" b="1" i="1" dirty="0">
                <a:latin typeface="Segoe Print" panose="02000600000000000000" pitchFamily="2" charset="0"/>
              </a:rPr>
              <a:t>Большой </a:t>
            </a:r>
            <a:r>
              <a:rPr lang="ru-RU" sz="2000" b="1" i="1" dirty="0" smtClean="0">
                <a:latin typeface="Segoe Print" panose="02000600000000000000" pitchFamily="2" charset="0"/>
              </a:rPr>
              <a:t>веретенник</a:t>
            </a:r>
            <a:endParaRPr lang="ru-RU" sz="2000" b="1" i="1" dirty="0">
              <a:latin typeface="Segoe Print" panose="02000600000000000000" pitchFamily="2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221170" y="4509120"/>
            <a:ext cx="2500451" cy="176198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800" b="1" i="1" dirty="0">
                <a:latin typeface="Segoe Print" panose="02000600000000000000" pitchFamily="2" charset="0"/>
              </a:rPr>
              <a:t>Фифи</a:t>
            </a:r>
          </a:p>
        </p:txBody>
      </p:sp>
      <p:sp>
        <p:nvSpPr>
          <p:cNvPr id="16" name="Овал 15"/>
          <p:cNvSpPr/>
          <p:nvPr/>
        </p:nvSpPr>
        <p:spPr>
          <a:xfrm>
            <a:off x="6228184" y="476672"/>
            <a:ext cx="2500451" cy="176198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/>
            <a:r>
              <a:rPr lang="ru-RU" sz="2800" b="1" i="1" dirty="0">
                <a:solidFill>
                  <a:schemeClr val="bg1"/>
                </a:solidFill>
                <a:latin typeface="Segoe Print" panose="02000600000000000000" pitchFamily="2" charset="0"/>
              </a:rPr>
              <a:t>Кулик сорока</a:t>
            </a:r>
          </a:p>
        </p:txBody>
      </p:sp>
      <p:pic>
        <p:nvPicPr>
          <p:cNvPr id="4" name="Picture 14" descr="http://www.redbooktula.ru/upload/resize_cache/iblock/888/305_250_0/8881c6fe30ecf89156eac0230df71f2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951" y="483114"/>
            <a:ext cx="2493438" cy="1755540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redbooktula.ru/upload/resize_cache/iblock/a15/305_250_0/a159c83feebd2fce30f3460621c3d82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483114"/>
            <a:ext cx="2493436" cy="1755539"/>
          </a:xfrm>
          <a:prstGeom prst="ellipse">
            <a:avLst/>
          </a:prstGeom>
          <a:ln w="5715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redbooktula.ru/upload/resize_cache/iblock/c54/305_250_0/c54eb5e494a5e257d00336ae76ebd7a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483114"/>
            <a:ext cx="2493437" cy="1755540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redbooktula.ru/upload/resize_cache/iblock/74c/305_250_0/74cf068273749884054a54bc5646ae6e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87" y="4481772"/>
            <a:ext cx="2493437" cy="1755540"/>
          </a:xfrm>
          <a:prstGeom prst="ellipse">
            <a:avLst/>
          </a:prstGeom>
          <a:ln w="5715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www.redbooktula.ru/upload/resize_cache/iblock/bc2/305_250_0/bc295920b3a9bae07c1b10a6e4173c7b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7864" y="4481773"/>
            <a:ext cx="2493436" cy="1755539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redbooktula.ru/upload/resize_cache/iblock/5b7/305_250_0/5b7713dd5387daf4952badabd537f98c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4509120"/>
            <a:ext cx="2493437" cy="1747773"/>
          </a:xfrm>
          <a:prstGeom prst="ellipse">
            <a:avLst/>
          </a:prstGeom>
          <a:ln w="5715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3657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382924"/>
            <a:ext cx="770485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Игра: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«На земле,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 в воде и в воздухе»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6190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331640" y="72008"/>
            <a:ext cx="6768752" cy="66693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267744" y="1028909"/>
            <a:ext cx="4896544" cy="482453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347864" y="2060848"/>
            <a:ext cx="2736304" cy="2664296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://www.redbooktula.ru/upload/resize_cache/iblock/497/305_250_0/497c2a75709677f9b3a29c9a62defb1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2117" y="72008"/>
            <a:ext cx="1275954" cy="956901"/>
          </a:xfrm>
          <a:prstGeom prst="ellipse">
            <a:avLst/>
          </a:prstGeom>
          <a:ln w="635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redbooktula.ru/upload/resize_cache/iblock/aea/305_250_0/aea5dc9c3df0434b5d5a89a04e73aee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6737" y="3904470"/>
            <a:ext cx="1115544" cy="1003187"/>
          </a:xfrm>
          <a:prstGeom prst="ellipse">
            <a:avLst/>
          </a:prstGeom>
          <a:ln w="635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redbooktula.ru/upload/resize_cache/iblock/409/305_250_0/40947929a07a7c7fb9c6a6abc5135d8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5866" y="4725144"/>
            <a:ext cx="1298222" cy="11873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www.redbooktula.ru/upload/resize_cache/iblock/0d2/190_190_1/0d26472535ad237c69e505174e72b1e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0892" y="2023707"/>
            <a:ext cx="1335233" cy="9908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www.redbooktula.ru/upload/resize_cache/iblock/c6c/190_190_1/c6c76f780826391c4c10730d6a585e1d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29422">
            <a:off x="1480019" y="4139777"/>
            <a:ext cx="1062955" cy="820003"/>
          </a:xfrm>
          <a:prstGeom prst="ellipse">
            <a:avLst/>
          </a:prstGeom>
          <a:ln w="635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www.redbooktula.ru/upload/resize_cache/iblock/6b7/305_250_0/6b7532f2bdbb1362d4df177f793cbf5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0870" y="1987535"/>
            <a:ext cx="1152128" cy="12417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www.redbooktula.ru/upload/resize_cache/iblock/bc3/305_250_0/bc36810823adeef139445e230791bce4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7354" y="3497762"/>
            <a:ext cx="1452562" cy="10858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://www.redbooktula.ru/upload/resize_cache/iblock/072/190_190_1/0721c8bf30e200c13131fa9b8c339c20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0441" y="2650213"/>
            <a:ext cx="1483350" cy="11086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0241" y="2608423"/>
            <a:ext cx="1507693" cy="10441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3293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48"/>
          <a:stretch/>
        </p:blipFill>
        <p:spPr bwMode="auto">
          <a:xfrm>
            <a:off x="598495" y="532839"/>
            <a:ext cx="3121262" cy="23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https://pp.vk.me/c631530/v631530613/157d3/NkRim2DkPSs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165" y="519264"/>
            <a:ext cx="3042592" cy="227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pp.vk.me/c631530/v631530613/157a6/WtN8kE4jg9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3027" y="532839"/>
            <a:ext cx="3062734" cy="226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63027" y="532839"/>
            <a:ext cx="3042592" cy="227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6811" y="4293096"/>
            <a:ext cx="3072341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8461" y="3224884"/>
            <a:ext cx="5129042" cy="510778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Выставка книг «Родная природа»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101710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75962">
            <a:off x="706679" y="1228698"/>
            <a:ext cx="3528392" cy="48139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95598">
            <a:off x="4936245" y="1340023"/>
            <a:ext cx="3528392" cy="482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1800" y="908719"/>
            <a:ext cx="3528392" cy="48006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1800" y="908719"/>
            <a:ext cx="3528392" cy="48006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758394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707904" y="2132856"/>
            <a:ext cx="5194920" cy="2448272"/>
          </a:xfrm>
          <a:prstGeom prst="roundRect">
            <a:avLst/>
          </a:prstGeom>
          <a:solidFill>
            <a:srgbClr val="30DC34"/>
          </a:solidFill>
          <a:ln>
            <a:solidFill>
              <a:srgbClr val="99FF66"/>
            </a:solidFill>
          </a:ln>
        </p:spPr>
        <p:txBody>
          <a:bodyPr>
            <a:normAutofit fontScale="90000"/>
          </a:bodyPr>
          <a:lstStyle/>
          <a:p>
            <a:r>
              <a:rPr lang="ru-RU" i="1" dirty="0">
                <a:latin typeface="+mn-lt"/>
              </a:rPr>
              <a:t>3 этап </a:t>
            </a:r>
            <a:r>
              <a:rPr lang="ru-RU" i="1" dirty="0" smtClean="0">
                <a:latin typeface="+mn-lt"/>
              </a:rPr>
              <a:t>– итоговый. Результаты </a:t>
            </a:r>
            <a:br>
              <a:rPr lang="ru-RU" i="1" dirty="0" smtClean="0">
                <a:latin typeface="+mn-lt"/>
              </a:rPr>
            </a:br>
            <a:r>
              <a:rPr lang="ru-RU" i="1" dirty="0" smtClean="0">
                <a:latin typeface="+mn-lt"/>
              </a:rPr>
              <a:t>опрос-анкеты.</a:t>
            </a:r>
            <a:endParaRPr lang="ru-RU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68636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6774810"/>
              </p:ext>
            </p:extLst>
          </p:nvPr>
        </p:nvGraphicFramePr>
        <p:xfrm>
          <a:off x="467544" y="105273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2009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1155003"/>
              </p:ext>
            </p:extLst>
          </p:nvPr>
        </p:nvGraphicFramePr>
        <p:xfrm>
          <a:off x="467544" y="105273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10506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332656"/>
            <a:ext cx="5256584" cy="6192688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500" b="1" dirty="0">
                <a:latin typeface="Monotype Corsiva" panose="03010101010201010101" pitchFamily="66" charset="0"/>
              </a:rPr>
              <a:t>Есть одна планета-сад</a:t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>В этом космосе холодном.</a:t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>Только здесь леса шумят,</a:t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>Птиц скликая перелётных,</a:t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/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>Лишь на ней одной цветут,</a:t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>Ландыши в траве зелёной,</a:t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>И стрекозы только тут</a:t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>В речку смотрят удивлённо.</a:t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/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>Береги свою планету –</a:t>
            </a:r>
            <a:br>
              <a:rPr lang="ru-RU" sz="3500" b="1" dirty="0">
                <a:latin typeface="Monotype Corsiva" panose="03010101010201010101" pitchFamily="66" charset="0"/>
              </a:rPr>
            </a:br>
            <a:r>
              <a:rPr lang="ru-RU" sz="3500" b="1" dirty="0">
                <a:latin typeface="Monotype Corsiva" panose="03010101010201010101" pitchFamily="66" charset="0"/>
              </a:rPr>
              <a:t>Ведь другой, похожей, нету!</a:t>
            </a:r>
          </a:p>
          <a:p>
            <a:pPr marL="0" indent="0" algn="ctr">
              <a:buNone/>
            </a:pPr>
            <a:r>
              <a:rPr lang="ru-RU" sz="3500" b="1" i="1" dirty="0">
                <a:latin typeface="Monotype Corsiva" panose="03010101010201010101" pitchFamily="66" charset="0"/>
              </a:rPr>
              <a:t>Я. Аким</a:t>
            </a:r>
            <a:endParaRPr lang="ru-RU" sz="3500" b="1" dirty="0">
              <a:latin typeface="Monotype Corsiva" panose="03010101010201010101" pitchFamily="66" charset="0"/>
            </a:endParaRPr>
          </a:p>
          <a:p>
            <a:pPr algn="ctr"/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5453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2727058"/>
              </p:ext>
            </p:extLst>
          </p:nvPr>
        </p:nvGraphicFramePr>
        <p:xfrm>
          <a:off x="467544" y="105273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09313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7071412"/>
              </p:ext>
            </p:extLst>
          </p:nvPr>
        </p:nvGraphicFramePr>
        <p:xfrm>
          <a:off x="467544" y="105273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63806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4653136"/>
            <a:ext cx="8640960" cy="1736646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Мы не должны допустить увеличения Красной книги. Дети тоже могут внести свой вклад в спасение </a:t>
            </a:r>
            <a:r>
              <a:rPr lang="ru-RU" sz="3200" dirty="0" smtClean="0"/>
              <a:t>природы.</a:t>
            </a:r>
            <a:endParaRPr lang="ru-RU"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332656"/>
            <a:ext cx="2655565" cy="345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3304" y="890135"/>
            <a:ext cx="2823964" cy="358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3423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416824" cy="792088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Monotype Corsiva" panose="03010101010201010101" pitchFamily="66" charset="0"/>
              </a:rPr>
              <a:t>Берегите </a:t>
            </a:r>
            <a:r>
              <a:rPr lang="ru-RU" sz="3200" dirty="0">
                <a:latin typeface="Monotype Corsiva" panose="03010101010201010101" pitchFamily="66" charset="0"/>
              </a:rPr>
              <a:t>землю!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412776"/>
            <a:ext cx="4464496" cy="4713387"/>
          </a:xfrm>
          <a:prstGeom prst="round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Monotype Corsiva" panose="03010101010201010101" pitchFamily="66" charset="0"/>
              </a:rPr>
              <a:t>Берегите </a:t>
            </a:r>
            <a:r>
              <a:rPr lang="ru-RU" sz="2400" b="1" dirty="0">
                <a:latin typeface="Monotype Corsiva" panose="03010101010201010101" pitchFamily="66" charset="0"/>
              </a:rPr>
              <a:t>землю. Берегите</a:t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b="1" dirty="0">
                <a:latin typeface="Monotype Corsiva" panose="03010101010201010101" pitchFamily="66" charset="0"/>
              </a:rPr>
              <a:t>Жаворонка в голубом зените,</a:t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b="1" dirty="0">
                <a:latin typeface="Monotype Corsiva" panose="03010101010201010101" pitchFamily="66" charset="0"/>
              </a:rPr>
              <a:t>Бабочку на листьях повилики,</a:t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b="1" dirty="0">
                <a:latin typeface="Monotype Corsiva" panose="03010101010201010101" pitchFamily="66" charset="0"/>
              </a:rPr>
              <a:t>На тропинках солнечные блики.</a:t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b="1" dirty="0">
                <a:latin typeface="Monotype Corsiva" panose="03010101010201010101" pitchFamily="66" charset="0"/>
              </a:rPr>
              <a:t>На камнях играющего краба,</a:t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b="1" dirty="0">
                <a:latin typeface="Monotype Corsiva" panose="03010101010201010101" pitchFamily="66" charset="0"/>
              </a:rPr>
              <a:t>Над пустыней тень от баобаба,</a:t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b="1" dirty="0">
                <a:latin typeface="Monotype Corsiva" panose="03010101010201010101" pitchFamily="66" charset="0"/>
              </a:rPr>
              <a:t>Ястреба, парящего над полем,</a:t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b="1" dirty="0">
                <a:latin typeface="Monotype Corsiva" panose="03010101010201010101" pitchFamily="66" charset="0"/>
              </a:rPr>
              <a:t>Ясный месяц над речным покоем,</a:t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b="1" dirty="0">
                <a:latin typeface="Monotype Corsiva" panose="03010101010201010101" pitchFamily="66" charset="0"/>
              </a:rPr>
              <a:t>Ласточку, мелькающую в жите.</a:t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b="1" dirty="0">
                <a:latin typeface="Monotype Corsiva" panose="03010101010201010101" pitchFamily="66" charset="0"/>
              </a:rPr>
              <a:t>Берегите землю! Берегите!</a:t>
            </a:r>
            <a:endParaRPr lang="ru-RU" sz="2400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2400" b="1" i="1" dirty="0" smtClean="0">
                <a:latin typeface="Monotype Corsiva" panose="03010101010201010101" pitchFamily="66" charset="0"/>
              </a:rPr>
              <a:t> (</a:t>
            </a:r>
            <a:r>
              <a:rPr lang="ru-RU" sz="2400" b="1" i="1" dirty="0">
                <a:latin typeface="Monotype Corsiva" panose="03010101010201010101" pitchFamily="66" charset="0"/>
              </a:rPr>
              <a:t>М. Дудин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)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3782268" cy="2872383"/>
          </a:xfrm>
          <a:prstGeom prst="roundRect">
            <a:avLst>
              <a:gd name="adj" fmla="val 11111"/>
            </a:avLst>
          </a:prstGeom>
          <a:ln w="190500" cap="rnd">
            <a:solidFill>
              <a:srgbClr val="000050"/>
            </a:solidFill>
            <a:prstDash val="solid"/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0407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844824"/>
            <a:ext cx="6660232" cy="2808312"/>
          </a:xfrm>
          <a:prstGeom prst="roundRect">
            <a:avLst/>
          </a:prstGeom>
          <a:solidFill>
            <a:srgbClr val="30DC34"/>
          </a:solidFill>
          <a:ln>
            <a:solidFill>
              <a:srgbClr val="99FF6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Цель работы достигнута.</a:t>
            </a:r>
            <a:br>
              <a:rPr lang="ru-RU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Гипотеза подтверждена.</a:t>
            </a:r>
            <a:endParaRPr lang="ru-RU" dirty="0">
              <a:latin typeface="Times New Roman" panose="02020603050405020304" pitchFamily="18" charset="0"/>
              <a:ea typeface="PMingLiU-ExtB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6695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97152"/>
            <a:ext cx="7786836" cy="710952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26" name="Picture 2" descr="http://okartinkah.ru/img/vsemirnyy-den-zemli-kartinki-51/vsemirnyy-den-zemli-kartinki-3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608877"/>
            <a:ext cx="5040560" cy="3730015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431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ozonit.ru/gif/kk/rasteniya_krasnoy_knigi_tulskoi_oblasti.jpg"/>
          <p:cNvPicPr>
            <a:picLocks noGrp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251434">
            <a:off x="512492" y="1459357"/>
            <a:ext cx="3328902" cy="4106904"/>
          </a:xfrm>
          <a:prstGeom prst="rect">
            <a:avLst/>
          </a:prstGeom>
          <a:noFill/>
          <a:ln>
            <a:noFill/>
          </a:ln>
          <a:scene3d>
            <a:camera prst="perspectiveContrastingRightFacing"/>
            <a:lightRig rig="threePt" dir="t"/>
          </a:scene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uzl71.ru/upl/img/78628-2015-02-05-08-02-08.jpg"/>
          <p:cNvPicPr/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600" l="99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20329">
            <a:off x="5103795" y="1029454"/>
            <a:ext cx="3447002" cy="4358977"/>
          </a:xfrm>
          <a:prstGeom prst="rect">
            <a:avLst/>
          </a:prstGeom>
          <a:noFill/>
          <a:ln>
            <a:noFill/>
          </a:ln>
          <a:scene3d>
            <a:camera prst="perspectiveHeroicExtremeLeftFacing"/>
            <a:lightRig rig="threePt" dir="t"/>
          </a:scene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9115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5270367"/>
            <a:ext cx="5511552" cy="6576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ru-RU" b="1" dirty="0" smtClean="0">
                <a:ln w="28575">
                  <a:solidFill>
                    <a:srgbClr val="002060"/>
                  </a:solidFill>
                </a:ln>
                <a:solidFill>
                  <a:srgbClr val="00B0F0"/>
                </a:solidFill>
              </a:rPr>
              <a:t>Карта Тульской области.</a:t>
            </a:r>
            <a:endParaRPr lang="ru-RU" b="1" dirty="0">
              <a:ln w="28575">
                <a:solidFill>
                  <a:srgbClr val="002060"/>
                </a:solidFill>
              </a:ln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1418" y1="24784" x2="59975" y2="90629"/>
                        <a14:foregroundMark x1="16813" y1="74229" x2="98369" y2="26510"/>
                        <a14:foregroundMark x1="4642" y1="55980" x2="96989" y2="49568"/>
                        <a14:foregroundMark x1="24718" y1="79285" x2="98243" y2="53021"/>
                        <a14:foregroundMark x1="88331" y1="35018" x2="94981" y2="72133"/>
                        <a14:foregroundMark x1="52447" y1="86313" x2="99875" y2="55240"/>
                        <a14:foregroundMark x1="97114" y1="61529" x2="51568" y2="91245"/>
                        <a14:foregroundMark x1="53827" y1="93465" x2="94856" y2="42663"/>
                        <a14:foregroundMark x1="94605" y1="42170" x2="61104" y2="95684"/>
                        <a14:foregroundMark x1="64868" y1="95684" x2="92848" y2="32059"/>
                        <a14:foregroundMark x1="86575" y1="23798" x2="69636" y2="99383"/>
                        <a14:foregroundMark x1="84065" y1="96794" x2="82058" y2="17756"/>
                        <a14:foregroundMark x1="74906" y1="98274" x2="83689" y2="13317"/>
                        <a14:foregroundMark x1="52572" y1="21948" x2="82811" y2="99877"/>
                        <a14:foregroundMark x1="92095" y1="90875" x2="20326" y2="73490"/>
                        <a14:foregroundMark x1="34253" y1="83354" x2="98996" y2="65228"/>
                        <a14:foregroundMark x1="97867" y1="66831" x2="96738" y2="67448"/>
                        <a14:foregroundMark x1="93099" y1="70900" x2="30113" y2="79285"/>
                        <a14:foregroundMark x1="40025" y1="76819" x2="40276" y2="91615"/>
                        <a14:foregroundMark x1="41782" y1="91245" x2="42409" y2="91122"/>
                        <a14:foregroundMark x1="44542" y1="82984" x2="50314" y2="76819"/>
                        <a14:foregroundMark x1="92472" y1="67941" x2="84944" y2="96917"/>
                        <a14:foregroundMark x1="89837" y1="72626" x2="91593" y2="78545"/>
                        <a14:foregroundMark x1="88206" y1="86930" x2="86073" y2="95561"/>
                        <a14:foregroundMark x1="86951" y1="93835" x2="92095" y2="74106"/>
                        <a14:foregroundMark x1="46424" y1="7028" x2="43789" y2="16030"/>
                        <a14:foregroundMark x1="39021" y1="9864" x2="34003" y2="33539"/>
                        <a14:foregroundMark x1="35383" y1="13810" x2="36386" y2="26510"/>
                        <a14:foregroundMark x1="32999" y1="20345" x2="37892" y2="24044"/>
                        <a14:foregroundMark x1="34379" y1="25647" x2="13300" y2="74846"/>
                        <a14:foregroundMark x1="10665" y1="69914" x2="21455" y2="26634"/>
                        <a14:foregroundMark x1="29987" y1="24661" x2="7152" y2="64488"/>
                        <a14:foregroundMark x1="14555" y1="28237" x2="9034" y2="66584"/>
                        <a14:foregroundMark x1="2886" y1="55117" x2="13300" y2="44020"/>
                        <a14:foregroundMark x1="8532" y1="58076" x2="9034" y2="64118"/>
                        <a14:foregroundMark x1="4391" y1="66091" x2="11669" y2="58693"/>
                        <a14:foregroundMark x1="10665" y1="27497" x2="11669" y2="51171"/>
                        <a14:foregroundMark x1="8156" y1="29346" x2="11167" y2="48212"/>
                        <a14:foregroundMark x1="9285" y1="50801" x2="8407" y2="42417"/>
                        <a14:foregroundMark x1="6524" y1="45746" x2="10790" y2="53761"/>
                        <a14:foregroundMark x1="25721" y1="24538" x2="22961" y2="40567"/>
                        <a14:foregroundMark x1="73777" y1="1480" x2="75408" y2="31813"/>
                        <a14:foregroundMark x1="46424" y1="2343" x2="86198" y2="13933"/>
                        <a14:foregroundMark x1="66876" y1="1480" x2="66123" y2="10234"/>
                        <a14:foregroundMark x1="46299" y1="8385" x2="48306" y2="863"/>
                        <a14:foregroundMark x1="65496" y1="96301" x2="57967" y2="87670"/>
                        <a14:foregroundMark x1="45420" y1="6782" x2="47804" y2="7645"/>
                        <a14:foregroundMark x1="30740" y1="9864" x2="30740" y2="9864"/>
                        <a14:foregroundMark x1="43287" y1="19482" x2="50690" y2="19482"/>
                        <a14:backgroundMark x1="39900" y1="6782" x2="42660" y2="12824"/>
                        <a14:backgroundMark x1="41154" y1="7891" x2="42409" y2="14797"/>
                        <a14:backgroundMark x1="41280" y1="6658" x2="45922" y2="54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325304"/>
            <a:ext cx="4859338" cy="494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2256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  <a:prstGeom prst="roundRect">
            <a:avLst/>
          </a:prstGeom>
          <a:solidFill>
            <a:srgbClr val="30DC34"/>
          </a:solidFill>
          <a:ln w="38100">
            <a:solidFill>
              <a:srgbClr val="99FF66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Условные обозначения цветов страниц Красной книги.</a:t>
            </a:r>
            <a:endParaRPr lang="ru-RU" dirty="0">
              <a:latin typeface="+mn-lt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856167"/>
            <a:ext cx="8229600" cy="4014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5135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6131" y="980728"/>
            <a:ext cx="6360365" cy="4662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2636912"/>
            <a:ext cx="302433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Исчезнувшие виды</a:t>
            </a:r>
            <a:endParaRPr lang="ru-RU" sz="2800" b="0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1372" y="2636912"/>
            <a:ext cx="2257052" cy="184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37433" y="1484784"/>
            <a:ext cx="19259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bg1"/>
                </a:solidFill>
                <a:latin typeface="Segoe Print" panose="02000600000000000000" pitchFamily="2" charset="0"/>
              </a:rPr>
              <a:t>Бурый медведь</a:t>
            </a:r>
          </a:p>
          <a:p>
            <a:r>
              <a:rPr lang="ru-RU" sz="17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(</a:t>
            </a:r>
            <a:r>
              <a:rPr lang="en-US" sz="1700" dirty="0" err="1" smtClean="0">
                <a:solidFill>
                  <a:schemeClr val="bg1"/>
                </a:solidFill>
                <a:latin typeface="Segoe Print" panose="02000600000000000000" pitchFamily="2" charset="0"/>
              </a:rPr>
              <a:t>Ursus</a:t>
            </a:r>
            <a:r>
              <a:rPr lang="en-US" sz="17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Segoe Print" panose="02000600000000000000" pitchFamily="2" charset="0"/>
              </a:rPr>
              <a:t>arctos</a:t>
            </a:r>
            <a:r>
              <a:rPr lang="ru-RU" sz="17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)</a:t>
            </a:r>
            <a:endParaRPr lang="ru-RU" sz="1700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28831" y="1353978"/>
            <a:ext cx="256622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bg1"/>
                </a:solidFill>
                <a:latin typeface="Segoe Print" panose="02000600000000000000" pitchFamily="2" charset="0"/>
              </a:rPr>
              <a:t>Наперстянка крупноцветковая</a:t>
            </a:r>
          </a:p>
          <a:p>
            <a:r>
              <a:rPr lang="en-US" sz="17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(Digitalis grandiflora)</a:t>
            </a:r>
            <a:endParaRPr lang="ru-RU" sz="1700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7433" y="2288959"/>
            <a:ext cx="217170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03310" y="1404834"/>
            <a:ext cx="274074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err="1">
                <a:solidFill>
                  <a:schemeClr val="bg1"/>
                </a:solidFill>
                <a:latin typeface="Segoe Print" panose="02000600000000000000" pitchFamily="2" charset="0"/>
              </a:rPr>
              <a:t>Томентипнум</a:t>
            </a:r>
            <a:r>
              <a:rPr lang="ru-RU" sz="1700" dirty="0">
                <a:solidFill>
                  <a:schemeClr val="bg1"/>
                </a:solidFill>
                <a:latin typeface="Segoe Print" panose="02000600000000000000" pitchFamily="2" charset="0"/>
              </a:rPr>
              <a:t> блестящий</a:t>
            </a:r>
          </a:p>
          <a:p>
            <a:r>
              <a:rPr lang="en-US" sz="17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(</a:t>
            </a:r>
            <a:r>
              <a:rPr lang="en-US" sz="1700" dirty="0" err="1" smtClean="0">
                <a:solidFill>
                  <a:schemeClr val="bg1"/>
                </a:solidFill>
                <a:latin typeface="Segoe Print" panose="02000600000000000000" pitchFamily="2" charset="0"/>
              </a:rPr>
              <a:t>Tomentypnum</a:t>
            </a:r>
            <a:r>
              <a:rPr lang="en-US" sz="17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 </a:t>
            </a:r>
            <a:r>
              <a:rPr lang="en-US" sz="1700" dirty="0" err="1" smtClean="0">
                <a:solidFill>
                  <a:schemeClr val="bg1"/>
                </a:solidFill>
                <a:latin typeface="Segoe Print" panose="02000600000000000000" pitchFamily="2" charset="0"/>
              </a:rPr>
              <a:t>Nitens</a:t>
            </a:r>
            <a:r>
              <a:rPr lang="en-US" sz="17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)</a:t>
            </a:r>
            <a:endParaRPr lang="ru-RU" sz="1700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4372" y="2791443"/>
            <a:ext cx="2541875" cy="190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58962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/>
      <p:bldP spid="3" grpId="1"/>
      <p:bldP spid="4" grpId="0"/>
      <p:bldP spid="4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2208" y="980728"/>
            <a:ext cx="6364287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08266" y="2420888"/>
            <a:ext cx="27460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И</a:t>
            </a:r>
            <a:r>
              <a:rPr lang="ru-RU" sz="2800" i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счезающие и особо редкие виды</a:t>
            </a:r>
            <a:endParaRPr lang="ru-RU" sz="2800" i="1" dirty="0">
              <a:ln w="18415" cmpd="sng">
                <a:solidFill>
                  <a:sysClr val="windowText" lastClr="000000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12160" y="1484784"/>
            <a:ext cx="25740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err="1">
                <a:latin typeface="Segoe Print" panose="02000600000000000000" pitchFamily="2" charset="0"/>
              </a:rPr>
              <a:t>Дрипта</a:t>
            </a:r>
            <a:r>
              <a:rPr lang="ru-RU" sz="1700" dirty="0">
                <a:latin typeface="Segoe Print" panose="02000600000000000000" pitchFamily="2" charset="0"/>
              </a:rPr>
              <a:t> зубчатая</a:t>
            </a:r>
          </a:p>
          <a:p>
            <a:r>
              <a:rPr lang="ru-RU" sz="1700" dirty="0" smtClean="0">
                <a:latin typeface="Segoe Print" panose="02000600000000000000" pitchFamily="2" charset="0"/>
              </a:rPr>
              <a:t>(</a:t>
            </a:r>
            <a:r>
              <a:rPr lang="en-US" sz="1700" dirty="0" err="1" smtClean="0">
                <a:latin typeface="Segoe Print" panose="02000600000000000000" pitchFamily="2" charset="0"/>
              </a:rPr>
              <a:t>Drypta</a:t>
            </a:r>
            <a:r>
              <a:rPr lang="en-US" sz="1700" dirty="0" smtClean="0">
                <a:latin typeface="Segoe Print" panose="02000600000000000000" pitchFamily="2" charset="0"/>
              </a:rPr>
              <a:t> </a:t>
            </a:r>
            <a:r>
              <a:rPr lang="en-US" sz="1700" dirty="0" err="1" smtClean="0">
                <a:latin typeface="Segoe Print" panose="02000600000000000000" pitchFamily="2" charset="0"/>
              </a:rPr>
              <a:t>dentata</a:t>
            </a:r>
            <a:r>
              <a:rPr lang="ru-RU" sz="1700" dirty="0" smtClean="0">
                <a:latin typeface="Segoe Print" panose="02000600000000000000" pitchFamily="2" charset="0"/>
              </a:rPr>
              <a:t>)</a:t>
            </a:r>
            <a:endParaRPr lang="ru-RU" sz="1700" dirty="0">
              <a:latin typeface="Segoe Print" panose="02000600000000000000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2834" y="2223273"/>
            <a:ext cx="23717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50641" y="1223173"/>
            <a:ext cx="269707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err="1">
                <a:latin typeface="Segoe Print" panose="02000600000000000000" pitchFamily="2" charset="0"/>
              </a:rPr>
              <a:t>Ритидиаструм</a:t>
            </a:r>
            <a:r>
              <a:rPr lang="ru-RU" sz="1700" dirty="0">
                <a:latin typeface="Segoe Print" panose="02000600000000000000" pitchFamily="2" charset="0"/>
              </a:rPr>
              <a:t> </a:t>
            </a:r>
            <a:r>
              <a:rPr lang="ru-RU" sz="1700" dirty="0" smtClean="0">
                <a:latin typeface="Segoe Print" panose="02000600000000000000" pitchFamily="2" charset="0"/>
              </a:rPr>
              <a:t>оттопыренный </a:t>
            </a:r>
          </a:p>
          <a:p>
            <a:r>
              <a:rPr lang="ru-RU" sz="1700" dirty="0" smtClean="0">
                <a:latin typeface="Segoe Print" panose="02000600000000000000" pitchFamily="2" charset="0"/>
              </a:rPr>
              <a:t>(</a:t>
            </a:r>
            <a:r>
              <a:rPr lang="en-US" sz="1700" dirty="0" err="1" smtClean="0">
                <a:latin typeface="Segoe Print" panose="02000600000000000000" pitchFamily="2" charset="0"/>
              </a:rPr>
              <a:t>Rhytidiastrum</a:t>
            </a:r>
            <a:r>
              <a:rPr lang="en-US" sz="1700" dirty="0" smtClean="0">
                <a:latin typeface="Segoe Print" panose="02000600000000000000" pitchFamily="2" charset="0"/>
              </a:rPr>
              <a:t> </a:t>
            </a:r>
            <a:r>
              <a:rPr lang="en-US" sz="1700" dirty="0" err="1" smtClean="0">
                <a:latin typeface="Segoe Print" panose="02000600000000000000" pitchFamily="2" charset="0"/>
              </a:rPr>
              <a:t>squarrosus</a:t>
            </a:r>
            <a:r>
              <a:rPr lang="ru-RU" sz="1700" dirty="0" smtClean="0">
                <a:latin typeface="Segoe Print" panose="02000600000000000000" pitchFamily="2" charset="0"/>
              </a:rPr>
              <a:t>)</a:t>
            </a:r>
            <a:endParaRPr lang="ru-RU" sz="1700" dirty="0">
              <a:latin typeface="Segoe Print" panose="020006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2310" y="2463904"/>
            <a:ext cx="1812771" cy="268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26866" y="1223173"/>
            <a:ext cx="272205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err="1">
                <a:latin typeface="Segoe Print" panose="02000600000000000000" pitchFamily="2" charset="0"/>
              </a:rPr>
              <a:t>Геоглоссум</a:t>
            </a:r>
            <a:r>
              <a:rPr lang="ru-RU" sz="1700" dirty="0">
                <a:latin typeface="Segoe Print" panose="02000600000000000000" pitchFamily="2" charset="0"/>
              </a:rPr>
              <a:t> гладкий</a:t>
            </a:r>
          </a:p>
          <a:p>
            <a:r>
              <a:rPr lang="en-US" sz="1700" dirty="0" smtClean="0">
                <a:latin typeface="Segoe Print" panose="02000600000000000000" pitchFamily="2" charset="0"/>
              </a:rPr>
              <a:t>(</a:t>
            </a:r>
            <a:r>
              <a:rPr lang="en-US" sz="1700" dirty="0" err="1" smtClean="0">
                <a:latin typeface="Segoe Print" panose="02000600000000000000" pitchFamily="2" charset="0"/>
              </a:rPr>
              <a:t>Geoglossum</a:t>
            </a:r>
            <a:r>
              <a:rPr lang="en-US" sz="1700" dirty="0" smtClean="0">
                <a:latin typeface="Segoe Print" panose="02000600000000000000" pitchFamily="2" charset="0"/>
              </a:rPr>
              <a:t> </a:t>
            </a:r>
            <a:r>
              <a:rPr lang="en-US" sz="1700" dirty="0" err="1" smtClean="0">
                <a:latin typeface="Segoe Print" panose="02000600000000000000" pitchFamily="2" charset="0"/>
              </a:rPr>
              <a:t>glabrum</a:t>
            </a:r>
            <a:r>
              <a:rPr lang="en-US" sz="1700" dirty="0" smtClean="0">
                <a:latin typeface="Segoe Print" panose="02000600000000000000" pitchFamily="2" charset="0"/>
              </a:rPr>
              <a:t>)</a:t>
            </a:r>
            <a:endParaRPr lang="ru-RU" sz="1700" dirty="0">
              <a:latin typeface="Segoe Print" panose="0200060000000000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5052" y="2634436"/>
            <a:ext cx="2442399" cy="162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7060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2209" y="980728"/>
            <a:ext cx="6364287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2276872"/>
            <a:ext cx="30060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i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Виды, находящиеся под угрозой исчезновения</a:t>
            </a:r>
            <a:endParaRPr lang="ru-RU" sz="2800" i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12160" y="1484784"/>
            <a:ext cx="25740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Segoe Print" panose="02000600000000000000" pitchFamily="2" charset="0"/>
              </a:rPr>
              <a:t>Огневка трескучая</a:t>
            </a:r>
          </a:p>
          <a:p>
            <a:r>
              <a:rPr lang="ru-RU" sz="1700" dirty="0" smtClean="0">
                <a:latin typeface="Segoe Print" panose="02000600000000000000" pitchFamily="2" charset="0"/>
              </a:rPr>
              <a:t>(</a:t>
            </a:r>
            <a:r>
              <a:rPr lang="en-US" sz="1700" dirty="0" err="1" smtClean="0">
                <a:latin typeface="Segoe Print" panose="02000600000000000000" pitchFamily="2" charset="0"/>
              </a:rPr>
              <a:t>Psophus</a:t>
            </a:r>
            <a:r>
              <a:rPr lang="en-US" sz="1700" dirty="0" smtClean="0">
                <a:latin typeface="Segoe Print" panose="02000600000000000000" pitchFamily="2" charset="0"/>
              </a:rPr>
              <a:t> </a:t>
            </a:r>
            <a:r>
              <a:rPr lang="en-US" sz="1700" dirty="0" err="1" smtClean="0">
                <a:latin typeface="Segoe Print" panose="02000600000000000000" pitchFamily="2" charset="0"/>
              </a:rPr>
              <a:t>stridulus</a:t>
            </a:r>
            <a:r>
              <a:rPr lang="ru-RU" sz="1700" dirty="0" smtClean="0">
                <a:latin typeface="Segoe Print" panose="02000600000000000000" pitchFamily="2" charset="0"/>
              </a:rPr>
              <a:t>)</a:t>
            </a:r>
            <a:endParaRPr lang="ru-RU" sz="1700" dirty="0">
              <a:latin typeface="Segoe Print" panose="02000600000000000000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2708920"/>
            <a:ext cx="2490743" cy="159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54506" y="1223173"/>
            <a:ext cx="270013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err="1">
                <a:latin typeface="Segoe Print" panose="02000600000000000000" pitchFamily="2" charset="0"/>
              </a:rPr>
              <a:t>Солонечник</a:t>
            </a:r>
            <a:r>
              <a:rPr lang="ru-RU" sz="1700" dirty="0">
                <a:latin typeface="Segoe Print" panose="02000600000000000000" pitchFamily="2" charset="0"/>
              </a:rPr>
              <a:t> узколистный</a:t>
            </a:r>
          </a:p>
          <a:p>
            <a:r>
              <a:rPr lang="ru-RU" sz="1700" dirty="0" smtClean="0">
                <a:latin typeface="Segoe Print" panose="02000600000000000000" pitchFamily="2" charset="0"/>
              </a:rPr>
              <a:t>(</a:t>
            </a:r>
            <a:r>
              <a:rPr lang="en-US" sz="1700" dirty="0" err="1" smtClean="0">
                <a:latin typeface="Segoe Print" panose="02000600000000000000" pitchFamily="2" charset="0"/>
              </a:rPr>
              <a:t>Galatella</a:t>
            </a:r>
            <a:r>
              <a:rPr lang="en-US" sz="1700" dirty="0" smtClean="0">
                <a:latin typeface="Segoe Print" panose="02000600000000000000" pitchFamily="2" charset="0"/>
              </a:rPr>
              <a:t> </a:t>
            </a:r>
            <a:r>
              <a:rPr lang="en-US" sz="1700" dirty="0" err="1" smtClean="0">
                <a:latin typeface="Segoe Print" panose="02000600000000000000" pitchFamily="2" charset="0"/>
              </a:rPr>
              <a:t>angustissima</a:t>
            </a:r>
            <a:r>
              <a:rPr lang="ru-RU" sz="1700" dirty="0" smtClean="0">
                <a:latin typeface="Segoe Print" panose="02000600000000000000" pitchFamily="2" charset="0"/>
              </a:rPr>
              <a:t>)</a:t>
            </a:r>
            <a:endParaRPr lang="ru-RU" sz="1700" dirty="0">
              <a:latin typeface="Segoe Print" panose="0200060000000000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8551" y="2564904"/>
            <a:ext cx="23812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12160" y="1503839"/>
            <a:ext cx="257403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err="1">
                <a:latin typeface="Segoe Print" panose="02000600000000000000" pitchFamily="2" charset="0"/>
              </a:rPr>
              <a:t>Говорушка</a:t>
            </a:r>
            <a:r>
              <a:rPr lang="ru-RU" sz="1700" dirty="0">
                <a:latin typeface="Segoe Print" panose="02000600000000000000" pitchFamily="2" charset="0"/>
              </a:rPr>
              <a:t> </a:t>
            </a:r>
            <a:r>
              <a:rPr lang="ru-RU" sz="1700" dirty="0" err="1">
                <a:latin typeface="Segoe Print" panose="02000600000000000000" pitchFamily="2" charset="0"/>
              </a:rPr>
              <a:t>хоктона</a:t>
            </a:r>
            <a:endParaRPr lang="ru-RU" sz="1700" dirty="0">
              <a:latin typeface="Segoe Print" panose="02000600000000000000" pitchFamily="2" charset="0"/>
            </a:endParaRPr>
          </a:p>
          <a:p>
            <a:r>
              <a:rPr lang="en-US" sz="1700" dirty="0" smtClean="0">
                <a:latin typeface="Segoe Print" panose="02000600000000000000" pitchFamily="2" charset="0"/>
              </a:rPr>
              <a:t>(</a:t>
            </a:r>
            <a:r>
              <a:rPr lang="en-US" sz="1700" dirty="0" err="1" smtClean="0">
                <a:latin typeface="Segoe Print" panose="02000600000000000000" pitchFamily="2" charset="0"/>
              </a:rPr>
              <a:t>Clitocybe</a:t>
            </a:r>
            <a:r>
              <a:rPr lang="en-US" sz="1700" dirty="0" smtClean="0">
                <a:latin typeface="Segoe Print" panose="02000600000000000000" pitchFamily="2" charset="0"/>
              </a:rPr>
              <a:t> </a:t>
            </a:r>
            <a:r>
              <a:rPr lang="en-US" sz="1700" dirty="0" err="1" smtClean="0">
                <a:latin typeface="Segoe Print" panose="02000600000000000000" pitchFamily="2" charset="0"/>
              </a:rPr>
              <a:t>houghtonii</a:t>
            </a:r>
            <a:r>
              <a:rPr lang="en-US" sz="1700" dirty="0" smtClean="0">
                <a:latin typeface="Segoe Print" panose="02000600000000000000" pitchFamily="2" charset="0"/>
              </a:rPr>
              <a:t>)</a:t>
            </a:r>
            <a:endParaRPr lang="ru-RU" sz="1700" dirty="0">
              <a:latin typeface="Segoe Print" panose="020006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4506" y="3103569"/>
            <a:ext cx="2457327" cy="166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6760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ATIONKEY" val="BTCEUB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1928</TotalTime>
  <Words>468</Words>
  <Application>Microsoft Office PowerPoint</Application>
  <PresentationFormat>Экран (4:3)</PresentationFormat>
  <Paragraphs>110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I Всероссийский конкурс  детских  исследовательских проектов «Первые шаги в науку»</vt:lpstr>
      <vt:lpstr>Презентация PowerPoint</vt:lpstr>
      <vt:lpstr>Презентация PowerPoint</vt:lpstr>
      <vt:lpstr>Презентация PowerPoint</vt:lpstr>
      <vt:lpstr>Презентация PowerPoint</vt:lpstr>
      <vt:lpstr>Условные обозначения цветов страниц Красной книги.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Второй этап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этап – итоговый. Результаты  опрос-анкеты.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Берегите землю!</vt:lpstr>
      <vt:lpstr>Цель работы достигнута. Гипотеза подтверждена.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Наталья</cp:lastModifiedBy>
  <cp:revision>97</cp:revision>
  <dcterms:created xsi:type="dcterms:W3CDTF">2016-01-29T17:19:36Z</dcterms:created>
  <dcterms:modified xsi:type="dcterms:W3CDTF">2016-03-11T08:24:23Z</dcterms:modified>
</cp:coreProperties>
</file>