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8" r:id="rId3"/>
    <p:sldId id="269" r:id="rId4"/>
    <p:sldId id="262" r:id="rId5"/>
    <p:sldId id="270" r:id="rId6"/>
    <p:sldId id="267" r:id="rId7"/>
    <p:sldId id="272" r:id="rId8"/>
    <p:sldId id="273" r:id="rId9"/>
    <p:sldId id="274" r:id="rId10"/>
    <p:sldId id="277" r:id="rId11"/>
    <p:sldId id="278" r:id="rId12"/>
    <p:sldId id="276" r:id="rId13"/>
    <p:sldId id="27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CCFF33"/>
    <a:srgbClr val="CCFFCC"/>
    <a:srgbClr val="FFCCFF"/>
    <a:srgbClr val="CCFFFF"/>
    <a:srgbClr val="EAEAEA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7AD5-A41A-4463-B907-C596CB9D306B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56ED-A3AF-4154-8A41-60E73A815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510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7AD5-A41A-4463-B907-C596CB9D306B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56ED-A3AF-4154-8A41-60E73A815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524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7AD5-A41A-4463-B907-C596CB9D306B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56ED-A3AF-4154-8A41-60E73A815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1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7AD5-A41A-4463-B907-C596CB9D306B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56ED-A3AF-4154-8A41-60E73A815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946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7AD5-A41A-4463-B907-C596CB9D306B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56ED-A3AF-4154-8A41-60E73A815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349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7AD5-A41A-4463-B907-C596CB9D306B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56ED-A3AF-4154-8A41-60E73A815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67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7AD5-A41A-4463-B907-C596CB9D306B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56ED-A3AF-4154-8A41-60E73A815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098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7AD5-A41A-4463-B907-C596CB9D306B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56ED-A3AF-4154-8A41-60E73A815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615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7AD5-A41A-4463-B907-C596CB9D306B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56ED-A3AF-4154-8A41-60E73A815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125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7AD5-A41A-4463-B907-C596CB9D306B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56ED-A3AF-4154-8A41-60E73A815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418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7AD5-A41A-4463-B907-C596CB9D306B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56ED-A3AF-4154-8A41-60E73A815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706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87AD5-A41A-4463-B907-C596CB9D306B}" type="datetimeFigureOut">
              <a:rPr lang="ru-RU" smtClean="0"/>
              <a:pPr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056ED-A3AF-4154-8A41-60E73A815E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20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363272" cy="936104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Всероссийский конкурс детских исследовательских проектов "Первые шаги в науку"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53" y="692696"/>
            <a:ext cx="8577355" cy="576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07504" y="1196752"/>
            <a:ext cx="8928992" cy="4708981"/>
          </a:xfrm>
          <a:prstGeom prst="rect">
            <a:avLst/>
          </a:prstGeom>
          <a:solidFill>
            <a:srgbClr val="CCFF33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/>
              <a:t>                              </a:t>
            </a:r>
            <a:endParaRPr lang="ru-RU" sz="2400" dirty="0"/>
          </a:p>
          <a:p>
            <a:r>
              <a:rPr lang="ru-RU" sz="2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</a:p>
          <a:p>
            <a:endParaRPr lang="ru-RU" sz="2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1143000"/>
          </a:xfrm>
          <a:solidFill>
            <a:srgbClr val="CCFFCC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исследований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ручном режиме работы насоса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idx="1"/>
          </p:nvPr>
        </p:nvSpPr>
        <p:spPr>
          <a:xfrm>
            <a:off x="539552" y="1988840"/>
            <a:ext cx="3826768" cy="158417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3600" dirty="0" smtClean="0"/>
              <a:t>   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1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en-US" sz="1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ru-RU" sz="1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ах</a:t>
            </a:r>
            <a:r>
              <a:rPr lang="ru-RU" sz="11100" b="1" dirty="0" smtClean="0"/>
              <a:t> </a:t>
            </a:r>
            <a:r>
              <a:rPr lang="ru-RU" sz="11100" dirty="0" smtClean="0"/>
              <a:t>   </a:t>
            </a:r>
            <a:r>
              <a:rPr lang="ru-RU" sz="1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</a:t>
            </a:r>
            <a:r>
              <a:rPr lang="ru-RU" sz="11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2,5 бар</a:t>
            </a:r>
            <a:r>
              <a:rPr lang="ru-RU" sz="111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11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4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4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5"/>
          <p:cNvSpPr>
            <a:spLocks noGrp="1"/>
          </p:cNvSpPr>
          <p:nvPr>
            <p:ph type="body" sz="quarter" idx="3"/>
          </p:nvPr>
        </p:nvSpPr>
        <p:spPr>
          <a:xfrm>
            <a:off x="4932040" y="1988840"/>
            <a:ext cx="3599383" cy="151216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max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3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бъект 4"/>
          <p:cNvSpPr>
            <a:spLocks noGrp="1"/>
          </p:cNvSpPr>
          <p:nvPr>
            <p:ph sz="half" idx="2"/>
          </p:nvPr>
        </p:nvSpPr>
        <p:spPr>
          <a:xfrm>
            <a:off x="251520" y="4149080"/>
            <a:ext cx="5472608" cy="136815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600" b="1" dirty="0" smtClean="0"/>
              <a:t>вручную</a:t>
            </a:r>
          </a:p>
          <a:p>
            <a:pPr marL="0" indent="0">
              <a:buNone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 =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30+3+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+17= 30 + 25 = 55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бъект 6"/>
          <p:cNvSpPr>
            <a:spLocks noGrp="1"/>
          </p:cNvSpPr>
          <p:nvPr>
            <p:ph sz="quarter" idx="4"/>
          </p:nvPr>
        </p:nvSpPr>
        <p:spPr>
          <a:xfrm>
            <a:off x="6012160" y="4221088"/>
            <a:ext cx="2808312" cy="115212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en-US" sz="4400" b="1" dirty="0" smtClean="0"/>
              <a:t> </a:t>
            </a:r>
            <a:r>
              <a:rPr lang="ru-RU" sz="4400" b="1" dirty="0" smtClean="0"/>
              <a:t>  </a:t>
            </a:r>
            <a:r>
              <a:rPr lang="en-US" sz="4400" b="1" dirty="0" smtClean="0"/>
              <a:t> </a:t>
            </a:r>
            <a:r>
              <a:rPr lang="en-US" sz="7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n-US" sz="7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ru-RU" sz="7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725144"/>
            <a:ext cx="956094" cy="4461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74603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ВАНЯ\прессс  сканер ван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" t="18400" r="167" b="11460"/>
          <a:stretch/>
        </p:blipFill>
        <p:spPr bwMode="auto">
          <a:xfrm>
            <a:off x="971600" y="2732873"/>
            <a:ext cx="7704856" cy="395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2520280"/>
          </a:xfrm>
          <a:solidFill>
            <a:srgbClr val="CCECFF"/>
          </a:solidFill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Способы повышения эффективности: </a:t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компрессор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 </a:t>
            </a:r>
            <a:r>
              <a:rPr lang="ru-RU" sz="31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манипулятор</a:t>
            </a:r>
            <a:r>
              <a:rPr lang="en-US" sz="31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«рука»</a:t>
            </a:r>
            <a:br>
              <a:rPr lang="ru-RU" sz="31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/>
              <a:t>С </a:t>
            </a:r>
            <a:r>
              <a:rPr lang="ru-RU" sz="3600" b="1" dirty="0"/>
              <a:t>компрессором: </a:t>
            </a:r>
            <a:r>
              <a:rPr lang="en-US" sz="3600" b="1" dirty="0"/>
              <a:t>t</a:t>
            </a:r>
            <a:r>
              <a:rPr lang="ru-RU" sz="3600" b="1" dirty="0"/>
              <a:t> = 82 + 18 = 100 </a:t>
            </a:r>
            <a:r>
              <a:rPr lang="en-US" sz="3600" b="1" dirty="0"/>
              <a:t>c</a:t>
            </a:r>
            <a:r>
              <a:rPr lang="ru-RU" sz="3600" b="1" dirty="0"/>
              <a:t>,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     </a:t>
            </a:r>
            <a:r>
              <a:rPr lang="ru-RU" sz="2700" b="1" dirty="0" smtClean="0">
                <a:solidFill>
                  <a:srgbClr val="FF0000"/>
                </a:solidFill>
              </a:rPr>
              <a:t>82 с </a:t>
            </a:r>
            <a:r>
              <a:rPr lang="ru-RU" sz="2200" b="1" dirty="0"/>
              <a:t>– первоначальное время накачки </a:t>
            </a:r>
            <a:r>
              <a:rPr lang="ru-RU" sz="2200" b="1" dirty="0" smtClean="0"/>
              <a:t>цилиндра до </a:t>
            </a:r>
            <a:r>
              <a:rPr lang="ru-RU" sz="2200" b="1" dirty="0" smtClean="0">
                <a:solidFill>
                  <a:srgbClr val="FF0000"/>
                </a:solidFill>
              </a:rPr>
              <a:t>2,5 бар</a:t>
            </a:r>
            <a:r>
              <a:rPr lang="ru-RU" sz="2200" b="1" dirty="0" smtClean="0"/>
              <a:t>,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 smtClean="0">
                <a:solidFill>
                  <a:srgbClr val="FF0000"/>
                </a:solidFill>
              </a:rPr>
              <a:t>18 с</a:t>
            </a:r>
            <a:r>
              <a:rPr lang="ru-RU" sz="2200" b="1" dirty="0" smtClean="0"/>
              <a:t> </a:t>
            </a:r>
            <a:r>
              <a:rPr lang="ru-RU" sz="2200" dirty="0" smtClean="0"/>
              <a:t>–</a:t>
            </a:r>
            <a:r>
              <a:rPr lang="ru-RU" sz="2200" b="1" dirty="0" smtClean="0"/>
              <a:t> время штамповки </a:t>
            </a:r>
            <a:r>
              <a:rPr lang="ru-RU" sz="2200" b="1" dirty="0" smtClean="0">
                <a:solidFill>
                  <a:srgbClr val="FF0000"/>
                </a:solidFill>
              </a:rPr>
              <a:t>за</a:t>
            </a:r>
            <a:r>
              <a:rPr lang="ru-RU" sz="2200" b="1" dirty="0" smtClean="0"/>
              <a:t> первые </a:t>
            </a:r>
            <a:r>
              <a:rPr lang="ru-RU" sz="2200" b="1" dirty="0" smtClean="0">
                <a:solidFill>
                  <a:srgbClr val="FF0000"/>
                </a:solidFill>
              </a:rPr>
              <a:t>3 цикла </a:t>
            </a:r>
            <a:r>
              <a:rPr lang="ru-RU" sz="2200" b="1" dirty="0" smtClean="0"/>
              <a:t>и за каждые 3 последующие </a:t>
            </a:r>
            <a:r>
              <a:rPr lang="ru-RU" sz="2200" b="1" dirty="0" smtClean="0">
                <a:solidFill>
                  <a:srgbClr val="C00000"/>
                </a:solidFill>
              </a:rPr>
              <a:t>Выигрыш</a:t>
            </a:r>
            <a:r>
              <a:rPr lang="ru-RU" sz="2200" b="1" dirty="0" smtClean="0"/>
              <a:t> за каждые 3 цикла штамповки: 25 – 18 = </a:t>
            </a:r>
            <a:r>
              <a:rPr lang="ru-RU" sz="2200" b="1" dirty="0" smtClean="0">
                <a:solidFill>
                  <a:srgbClr val="C00000"/>
                </a:solidFill>
              </a:rPr>
              <a:t>7 с</a:t>
            </a:r>
            <a:endParaRPr lang="ru-RU" sz="2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59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stuki-druki.com/aforizms/Pascal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916832"/>
            <a:ext cx="4128750" cy="397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Устройство гидравлического пресса</a:t>
            </a:r>
          </a:p>
        </p:txBody>
      </p:sp>
      <p:pic>
        <p:nvPicPr>
          <p:cNvPr id="6" name="Объект 5" descr="gidravlicheskiiy_press_renamed_21370.jpg"/>
          <p:cNvPicPr>
            <a:picLocks noGrp="1"/>
          </p:cNvPicPr>
          <p:nvPr>
            <p:ph sz="half" idx="1"/>
          </p:nvPr>
        </p:nvPicPr>
        <p:blipFill rotWithShape="1">
          <a:blip r:embed="rId3" cstate="print"/>
          <a:srcRect t="-1" b="8474"/>
          <a:stretch/>
        </p:blipFill>
        <p:spPr bwMode="auto">
          <a:xfrm>
            <a:off x="179512" y="2104907"/>
            <a:ext cx="3048000" cy="36034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Объект 6" descr="gidravlicheskiiy_press_renamed_2509.jpg"/>
          <p:cNvPicPr>
            <a:picLocks noGrp="1"/>
          </p:cNvPicPr>
          <p:nvPr>
            <p:ph sz="half" idx="2"/>
          </p:nvPr>
        </p:nvPicPr>
        <p:blipFill rotWithShape="1">
          <a:blip r:embed="rId4" cstate="print"/>
          <a:srcRect l="4207" t="-421" r="31153" b="-983"/>
          <a:stretch/>
        </p:blipFill>
        <p:spPr bwMode="auto">
          <a:xfrm>
            <a:off x="6846373" y="4338125"/>
            <a:ext cx="2216506" cy="155827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gidravlicheskiiy_press_renamed_167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352" y="3501007"/>
            <a:ext cx="887047" cy="5433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7354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60108_2056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000" y="692696"/>
            <a:ext cx="8128000" cy="5073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8892480" cy="5117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454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476" y="692696"/>
            <a:ext cx="5598012" cy="57606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1143000"/>
          </a:xfrm>
        </p:spPr>
        <p:txBody>
          <a:bodyPr>
            <a:normAutofit/>
          </a:bodyPr>
          <a:lstStyle/>
          <a:p>
            <a:r>
              <a:rPr lang="ru-RU" dirty="0"/>
              <a:t>Составные части </a:t>
            </a:r>
            <a:r>
              <a:rPr lang="ru-RU" dirty="0" smtClean="0"/>
              <a:t>насоса</a:t>
            </a:r>
            <a:endParaRPr lang="ru-RU" dirty="0"/>
          </a:p>
        </p:txBody>
      </p:sp>
      <p:pic>
        <p:nvPicPr>
          <p:cNvPr id="5" name="Picture 2" descr="C:\Users\Владелец\Desktop\Штамп. пресс иссд.работа\поршн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00" y="3284984"/>
            <a:ext cx="3384376" cy="304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832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1" y="274638"/>
            <a:ext cx="4474839" cy="1143000"/>
          </a:xfrm>
        </p:spPr>
        <p:txBody>
          <a:bodyPr/>
          <a:lstStyle/>
          <a:p>
            <a:r>
              <a:rPr lang="ru-RU" dirty="0" smtClean="0"/>
              <a:t>Манометр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Прибор </a:t>
            </a:r>
            <a:r>
              <a:rPr lang="ru-RU" dirty="0"/>
              <a:t>для измерения </a:t>
            </a:r>
            <a:r>
              <a:rPr lang="ru-RU" dirty="0" smtClean="0"/>
              <a:t>давления  </a:t>
            </a:r>
            <a:r>
              <a:rPr lang="ru-RU" dirty="0"/>
              <a:t>в работающей пневматической системе. </a:t>
            </a:r>
            <a:endParaRPr lang="ru-RU" dirty="0" smtClean="0"/>
          </a:p>
          <a:p>
            <a:r>
              <a:rPr lang="ru-RU" dirty="0" smtClean="0"/>
              <a:t>Показывают </a:t>
            </a:r>
            <a:r>
              <a:rPr lang="ru-RU" dirty="0"/>
              <a:t>давление </a:t>
            </a: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в барах </a:t>
            </a:r>
            <a:r>
              <a:rPr lang="ru-RU" dirty="0"/>
              <a:t>и в </a:t>
            </a:r>
            <a:r>
              <a:rPr lang="ru-RU" dirty="0" err="1"/>
              <a:t>psi</a:t>
            </a:r>
            <a:r>
              <a:rPr lang="ru-RU" dirty="0"/>
              <a:t> (</a:t>
            </a:r>
            <a:r>
              <a:rPr lang="ru-RU" dirty="0" smtClean="0"/>
              <a:t>фунты</a:t>
            </a:r>
          </a:p>
          <a:p>
            <a:pPr marL="0" indent="0">
              <a:buNone/>
            </a:pPr>
            <a:r>
              <a:rPr lang="ru-RU" dirty="0" smtClean="0"/>
              <a:t>   на </a:t>
            </a:r>
            <a:r>
              <a:rPr lang="ru-RU" dirty="0"/>
              <a:t>квадратный дюйм). 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"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72346"/>
            <a:ext cx="4447406" cy="5897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401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6552728" cy="43204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ТРЕХПОЗИЦИОННЫЙ     ПНЕВМОПЕРЕКЛЮЧАТЕЛЬ</a:t>
            </a:r>
            <a:endParaRPr lang="ru-RU" sz="20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836712"/>
            <a:ext cx="474141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17032"/>
            <a:ext cx="6551790" cy="287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277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997" y="836712"/>
            <a:ext cx="5976664" cy="571723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8816" cy="1570186"/>
          </a:xfrm>
        </p:spPr>
        <p:txBody>
          <a:bodyPr>
            <a:normAutofit/>
          </a:bodyPr>
          <a:lstStyle/>
          <a:p>
            <a:r>
              <a:rPr lang="ru-RU" dirty="0"/>
              <a:t>Пневматический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цилиндр пресса</a:t>
            </a:r>
            <a:endParaRPr lang="ru-RU" dirty="0"/>
          </a:p>
        </p:txBody>
      </p:sp>
      <p:pic>
        <p:nvPicPr>
          <p:cNvPr id="5" name="Рисунок 4" descr="C:\Users\Владелец\Desktop\ВАНЯ\Штамп. пресс иссд.работа\патрубки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52936"/>
            <a:ext cx="3168352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029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185256"/>
              </p:ext>
            </p:extLst>
          </p:nvPr>
        </p:nvGraphicFramePr>
        <p:xfrm>
          <a:off x="611560" y="918007"/>
          <a:ext cx="7992888" cy="5808991"/>
        </p:xfrm>
        <a:graphic>
          <a:graphicData uri="http://schemas.openxmlformats.org/drawingml/2006/table">
            <a:tbl>
              <a:tblPr firstRow="1" firstCol="1" bandRow="1"/>
              <a:tblGrid>
                <a:gridCol w="1152128"/>
                <a:gridCol w="1296144"/>
                <a:gridCol w="1872208"/>
                <a:gridCol w="1944216"/>
                <a:gridCol w="1728192"/>
              </a:tblGrid>
              <a:tr h="98576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 цикла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 хода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Холостой ход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400" b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фольга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400" b="1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пенопласт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2,5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2,5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2,5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2,14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2,20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2,26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1,83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1,90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1,90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33621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1,60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1,65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1,62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1,25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1,34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1,34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1,09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1,15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1,17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0,89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0,97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0,98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0,70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0,81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0,83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0,50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0,60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0,60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0,26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0,50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0,51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0,15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0,27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0,30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0,03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0,15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0,18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402332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0,02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9592" y="179348"/>
            <a:ext cx="72008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Зависимость </a:t>
            </a:r>
            <a:r>
              <a:rPr lang="ru-RU" b="1" i="1" dirty="0"/>
              <a:t>давления  Р ( бар) от числа рабочих движений (ходов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9773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  <a:solidFill>
            <a:srgbClr val="CCFFCC"/>
          </a:solidFill>
        </p:spPr>
        <p:txBody>
          <a:bodyPr>
            <a:noAutofit/>
          </a:bodyPr>
          <a:lstStyle/>
          <a:p>
            <a:r>
              <a:rPr lang="ru-RU" sz="3200" dirty="0" smtClean="0"/>
              <a:t>График зависимости </a:t>
            </a:r>
            <a:r>
              <a:rPr lang="ru-RU" sz="3200" dirty="0"/>
              <a:t>давления  Р ( бар) от числа рабочих движений (ходов)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1026" name="Picture 2" descr="E:\ВАНЯ\график  пресс ван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7056784" cy="517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376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571184" cy="936104"/>
          </a:xfrm>
          <a:solidFill>
            <a:srgbClr val="CCECFF"/>
          </a:solidFill>
        </p:spPr>
        <p:txBody>
          <a:bodyPr>
            <a:noAutofit/>
          </a:bodyPr>
          <a:lstStyle/>
          <a:p>
            <a:r>
              <a:rPr lang="ru-RU" sz="3200" dirty="0"/>
              <a:t>Зависимость силы давления  </a:t>
            </a:r>
            <a:r>
              <a:rPr lang="en-US" sz="3200" dirty="0"/>
              <a:t>F</a:t>
            </a:r>
            <a:r>
              <a:rPr lang="ru-RU" sz="3200" dirty="0"/>
              <a:t> ( </a:t>
            </a:r>
            <a:r>
              <a:rPr lang="en-US" sz="3200" dirty="0"/>
              <a:t>H</a:t>
            </a:r>
            <a:r>
              <a:rPr lang="ru-RU" sz="3200" dirty="0" smtClean="0"/>
              <a:t>)= Р</a:t>
            </a:r>
            <a:r>
              <a:rPr lang="en-US" sz="3200" dirty="0" err="1" smtClean="0"/>
              <a:t>xS</a:t>
            </a:r>
            <a:r>
              <a:rPr lang="en-US" sz="3200" dirty="0" smtClean="0"/>
              <a:t>  </a:t>
            </a:r>
            <a:r>
              <a:rPr lang="ru-RU" sz="3200" dirty="0" smtClean="0"/>
              <a:t>от </a:t>
            </a:r>
            <a:r>
              <a:rPr lang="ru-RU" sz="3200" dirty="0"/>
              <a:t>числа рабочих </a:t>
            </a:r>
            <a:r>
              <a:rPr lang="ru-RU" sz="3200" dirty="0" smtClean="0"/>
              <a:t>движений</a:t>
            </a:r>
            <a:r>
              <a:rPr lang="en-US" sz="3200" dirty="0" smtClean="0"/>
              <a:t> </a:t>
            </a:r>
            <a:r>
              <a:rPr lang="ru-RU" sz="3200" dirty="0" smtClean="0"/>
              <a:t>пресса </a:t>
            </a:r>
            <a:r>
              <a:rPr lang="ru-RU" sz="3200" dirty="0"/>
              <a:t>(ходов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1750405"/>
              </p:ext>
            </p:extLst>
          </p:nvPr>
        </p:nvGraphicFramePr>
        <p:xfrm>
          <a:off x="1547664" y="1196752"/>
          <a:ext cx="6076952" cy="5486400"/>
        </p:xfrm>
        <a:graphic>
          <a:graphicData uri="http://schemas.openxmlformats.org/drawingml/2006/table">
            <a:tbl>
              <a:tblPr firstRow="1" firstCol="1" bandRow="1"/>
              <a:tblGrid>
                <a:gridCol w="1519238"/>
                <a:gridCol w="1519238"/>
                <a:gridCol w="1519238"/>
                <a:gridCol w="151923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5250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 цикла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 хода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ru-RU" sz="1600" b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(бар)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F (H)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2,50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176,6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2,14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151,2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1,83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129,3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1,60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113,0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1,34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101,7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1,09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77,0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0,89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62,9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0,70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49,5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0,50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41,0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0,26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18,4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0,15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10,6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0,03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2,1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02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752</TotalTime>
  <Words>224</Words>
  <Application>Microsoft Office PowerPoint</Application>
  <PresentationFormat>Экран (4:3)</PresentationFormat>
  <Paragraphs>163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Всероссийский конкурс детских исследовательских проектов "Первые шаги в науку"  </vt:lpstr>
      <vt:lpstr>Презентация PowerPoint</vt:lpstr>
      <vt:lpstr>Составные части насоса</vt:lpstr>
      <vt:lpstr>Манометр</vt:lpstr>
      <vt:lpstr>ТРЕХПОЗИЦИОННЫЙ     ПНЕВМОПЕРЕКЛЮЧАТЕЛЬ</vt:lpstr>
      <vt:lpstr>Пневматический  цилиндр пресса</vt:lpstr>
      <vt:lpstr>Презентация PowerPoint</vt:lpstr>
      <vt:lpstr>График зависимости давления  Р ( бар) от числа рабочих движений (ходов) </vt:lpstr>
      <vt:lpstr>Зависимость силы давления  F ( H)= РxS  от числа рабочих движений пресса (ходов)</vt:lpstr>
      <vt:lpstr> Результаты исследований  при ручном режиме работы насоса  </vt:lpstr>
      <vt:lpstr>Способы повышения эффективности:  компрессор  +  манипулятор - «рука» С компрессором: t = 82 + 18 = 100 c,       82 с – первоначальное время накачки цилиндра до 2,5 бар,  18 с – время штамповки за первые 3 цикла и за каждые 3 последующие Выигрыш за каждые 3 цикла штамповки: 25 – 18 = 7 с</vt:lpstr>
      <vt:lpstr>Устройство гидравлического пресса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Владелец</dc:creator>
  <cp:lastModifiedBy>Наталья</cp:lastModifiedBy>
  <cp:revision>103</cp:revision>
  <dcterms:created xsi:type="dcterms:W3CDTF">2016-01-05T17:45:09Z</dcterms:created>
  <dcterms:modified xsi:type="dcterms:W3CDTF">2016-03-16T12:49:18Z</dcterms:modified>
</cp:coreProperties>
</file>