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59" r:id="rId4"/>
    <p:sldId id="260" r:id="rId5"/>
    <p:sldId id="263" r:id="rId6"/>
    <p:sldId id="287" r:id="rId7"/>
    <p:sldId id="288" r:id="rId8"/>
    <p:sldId id="267" r:id="rId9"/>
    <p:sldId id="266" r:id="rId10"/>
    <p:sldId id="268" r:id="rId11"/>
    <p:sldId id="270" r:id="rId12"/>
    <p:sldId id="286" r:id="rId1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C5C5C5"/>
    <a:srgbClr val="C0C0C0"/>
    <a:srgbClr val="DDDDDD"/>
    <a:srgbClr val="FFFFFF"/>
    <a:srgbClr val="70A8DA"/>
    <a:srgbClr val="357DA9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3743" autoAdjust="0"/>
  </p:normalViewPr>
  <p:slideViewPr>
    <p:cSldViewPr>
      <p:cViewPr varScale="1">
        <p:scale>
          <a:sx n="61" d="100"/>
          <a:sy n="61" d="100"/>
        </p:scale>
        <p:origin x="-138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BA9BAA1-D335-4EE3-9E27-EC98BFFD4F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4907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39CB2A-765E-48A0-AEFA-BFE8CAD92302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Content Layouts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2.jpeg"/><Relationship Id="rId4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5" name="Rectangle 73"/>
          <p:cNvSpPr>
            <a:spLocks noChangeArrowheads="1"/>
          </p:cNvSpPr>
          <p:nvPr/>
        </p:nvSpPr>
        <p:spPr bwMode="gray">
          <a:xfrm>
            <a:off x="1698625" y="3705225"/>
            <a:ext cx="742950" cy="74295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6" name="Rectangle 44" descr="3"/>
          <p:cNvSpPr>
            <a:spLocks noChangeArrowheads="1"/>
          </p:cNvSpPr>
          <p:nvPr/>
        </p:nvSpPr>
        <p:spPr bwMode="gray">
          <a:xfrm>
            <a:off x="2492375" y="4510088"/>
            <a:ext cx="742950" cy="74453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06" name="Rectangle 34" descr="5"/>
          <p:cNvSpPr>
            <a:spLocks noChangeArrowheads="1"/>
          </p:cNvSpPr>
          <p:nvPr/>
        </p:nvSpPr>
        <p:spPr bwMode="gray">
          <a:xfrm>
            <a:off x="915988" y="4510088"/>
            <a:ext cx="742950" cy="74453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gray">
          <a:xfrm>
            <a:off x="1703388" y="5314950"/>
            <a:ext cx="742950" cy="74295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26" name="Rectangle 54"/>
          <p:cNvSpPr>
            <a:spLocks noChangeArrowheads="1"/>
          </p:cNvSpPr>
          <p:nvPr/>
        </p:nvSpPr>
        <p:spPr bwMode="gray">
          <a:xfrm>
            <a:off x="128588" y="3705225"/>
            <a:ext cx="742950" cy="74295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28" name="Rectangle 56"/>
          <p:cNvSpPr>
            <a:spLocks noChangeArrowheads="1"/>
          </p:cNvSpPr>
          <p:nvPr/>
        </p:nvSpPr>
        <p:spPr bwMode="gray">
          <a:xfrm>
            <a:off x="2492375" y="3705225"/>
            <a:ext cx="742950" cy="74295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147" name="Group 75"/>
          <p:cNvGrpSpPr>
            <a:grpSpLocks/>
          </p:cNvGrpSpPr>
          <p:nvPr/>
        </p:nvGrpSpPr>
        <p:grpSpPr bwMode="auto">
          <a:xfrm>
            <a:off x="112713" y="5954713"/>
            <a:ext cx="8936037" cy="631825"/>
            <a:chOff x="71" y="3751"/>
            <a:chExt cx="5629" cy="398"/>
          </a:xfrm>
        </p:grpSpPr>
        <p:sp>
          <p:nvSpPr>
            <p:cNvPr id="3096" name="Freeform 24"/>
            <p:cNvSpPr>
              <a:spLocks/>
            </p:cNvSpPr>
            <p:nvPr userDrawn="1"/>
          </p:nvSpPr>
          <p:spPr bwMode="gray">
            <a:xfrm>
              <a:off x="71" y="3751"/>
              <a:ext cx="5626" cy="349"/>
            </a:xfrm>
            <a:custGeom>
              <a:avLst/>
              <a:gdLst>
                <a:gd name="T0" fmla="*/ 5626 w 5626"/>
                <a:gd name="T1" fmla="*/ 349 h 349"/>
                <a:gd name="T2" fmla="*/ 0 w 5626"/>
                <a:gd name="T3" fmla="*/ 349 h 349"/>
                <a:gd name="T4" fmla="*/ 0 w 5626"/>
                <a:gd name="T5" fmla="*/ 187 h 349"/>
                <a:gd name="T6" fmla="*/ 0 w 5626"/>
                <a:gd name="T7" fmla="*/ 114 h 349"/>
                <a:gd name="T8" fmla="*/ 4064 w 5626"/>
                <a:gd name="T9" fmla="*/ 118 h 349"/>
                <a:gd name="T10" fmla="*/ 4329 w 5626"/>
                <a:gd name="T11" fmla="*/ 0 h 349"/>
                <a:gd name="T12" fmla="*/ 5623 w 5626"/>
                <a:gd name="T13" fmla="*/ 0 h 349"/>
                <a:gd name="T14" fmla="*/ 5626 w 5626"/>
                <a:gd name="T15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78" y="103"/>
                    <a:pt x="3343" y="137"/>
                    <a:pt x="4064" y="118"/>
                  </a:cubicBezTo>
                  <a:lnTo>
                    <a:pt x="4329" y="0"/>
                  </a:lnTo>
                  <a:lnTo>
                    <a:pt x="5623" y="0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7" name="Freeform 25"/>
            <p:cNvSpPr>
              <a:spLocks/>
            </p:cNvSpPr>
            <p:nvPr userDrawn="1"/>
          </p:nvSpPr>
          <p:spPr bwMode="gray">
            <a:xfrm>
              <a:off x="71" y="3800"/>
              <a:ext cx="5626" cy="349"/>
            </a:xfrm>
            <a:custGeom>
              <a:avLst/>
              <a:gdLst>
                <a:gd name="T0" fmla="*/ 5626 w 5626"/>
                <a:gd name="T1" fmla="*/ 349 h 349"/>
                <a:gd name="T2" fmla="*/ 0 w 5626"/>
                <a:gd name="T3" fmla="*/ 349 h 349"/>
                <a:gd name="T4" fmla="*/ 0 w 5626"/>
                <a:gd name="T5" fmla="*/ 187 h 349"/>
                <a:gd name="T6" fmla="*/ 0 w 5626"/>
                <a:gd name="T7" fmla="*/ 114 h 349"/>
                <a:gd name="T8" fmla="*/ 4082 w 5626"/>
                <a:gd name="T9" fmla="*/ 118 h 349"/>
                <a:gd name="T10" fmla="*/ 4345 w 5626"/>
                <a:gd name="T11" fmla="*/ 0 h 349"/>
                <a:gd name="T12" fmla="*/ 5623 w 5626"/>
                <a:gd name="T13" fmla="*/ 6 h 349"/>
                <a:gd name="T14" fmla="*/ 5626 w 5626"/>
                <a:gd name="T15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80" y="103"/>
                    <a:pt x="3358" y="137"/>
                    <a:pt x="4082" y="118"/>
                  </a:cubicBezTo>
                  <a:lnTo>
                    <a:pt x="4345" y="0"/>
                  </a:lnTo>
                  <a:lnTo>
                    <a:pt x="5623" y="6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8" name="Freeform 26"/>
            <p:cNvSpPr>
              <a:spLocks/>
            </p:cNvSpPr>
            <p:nvPr userDrawn="1"/>
          </p:nvSpPr>
          <p:spPr bwMode="gray">
            <a:xfrm>
              <a:off x="4209" y="3833"/>
              <a:ext cx="1491" cy="88"/>
            </a:xfrm>
            <a:custGeom>
              <a:avLst/>
              <a:gdLst>
                <a:gd name="T0" fmla="*/ 0 w 1491"/>
                <a:gd name="T1" fmla="*/ 84 h 88"/>
                <a:gd name="T2" fmla="*/ 223 w 1491"/>
                <a:gd name="T3" fmla="*/ 0 h 88"/>
                <a:gd name="T4" fmla="*/ 1491 w 1491"/>
                <a:gd name="T5" fmla="*/ 0 h 88"/>
                <a:gd name="T6" fmla="*/ 1488 w 1491"/>
                <a:gd name="T7" fmla="*/ 60 h 88"/>
                <a:gd name="T8" fmla="*/ 383 w 1491"/>
                <a:gd name="T9" fmla="*/ 59 h 88"/>
                <a:gd name="T10" fmla="*/ 273 w 1491"/>
                <a:gd name="T11" fmla="*/ 88 h 88"/>
                <a:gd name="T12" fmla="*/ 0 w 1491"/>
                <a:gd name="T13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1" h="88">
                  <a:moveTo>
                    <a:pt x="0" y="84"/>
                  </a:moveTo>
                  <a:lnTo>
                    <a:pt x="223" y="0"/>
                  </a:lnTo>
                  <a:lnTo>
                    <a:pt x="1491" y="0"/>
                  </a:lnTo>
                  <a:lnTo>
                    <a:pt x="1488" y="60"/>
                  </a:lnTo>
                  <a:lnTo>
                    <a:pt x="383" y="59"/>
                  </a:lnTo>
                  <a:lnTo>
                    <a:pt x="273" y="88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079" name="Group 7"/>
          <p:cNvGrpSpPr>
            <a:grpSpLocks/>
          </p:cNvGrpSpPr>
          <p:nvPr/>
        </p:nvGrpSpPr>
        <p:grpSpPr bwMode="auto">
          <a:xfrm rot="10800000">
            <a:off x="6003925" y="1778000"/>
            <a:ext cx="2768600" cy="779463"/>
            <a:chOff x="1566" y="164"/>
            <a:chExt cx="1455" cy="425"/>
          </a:xfrm>
        </p:grpSpPr>
        <p:sp>
          <p:nvSpPr>
            <p:cNvPr id="3080" name="Freeform 8"/>
            <p:cNvSpPr>
              <a:spLocks/>
            </p:cNvSpPr>
            <p:nvPr/>
          </p:nvSpPr>
          <p:spPr bwMode="gray">
            <a:xfrm>
              <a:off x="1892" y="468"/>
              <a:ext cx="39" cy="121"/>
            </a:xfrm>
            <a:custGeom>
              <a:avLst/>
              <a:gdLst>
                <a:gd name="T0" fmla="*/ 37 w 39"/>
                <a:gd name="T1" fmla="*/ 36 h 121"/>
                <a:gd name="T2" fmla="*/ 35 w 39"/>
                <a:gd name="T3" fmla="*/ 36 h 121"/>
                <a:gd name="T4" fmla="*/ 30 w 39"/>
                <a:gd name="T5" fmla="*/ 36 h 121"/>
                <a:gd name="T6" fmla="*/ 22 w 39"/>
                <a:gd name="T7" fmla="*/ 34 h 121"/>
                <a:gd name="T8" fmla="*/ 15 w 39"/>
                <a:gd name="T9" fmla="*/ 30 h 121"/>
                <a:gd name="T10" fmla="*/ 7 w 39"/>
                <a:gd name="T11" fmla="*/ 23 h 121"/>
                <a:gd name="T12" fmla="*/ 3 w 39"/>
                <a:gd name="T13" fmla="*/ 13 h 121"/>
                <a:gd name="T14" fmla="*/ 0 w 39"/>
                <a:gd name="T15" fmla="*/ 0 h 121"/>
                <a:gd name="T16" fmla="*/ 3 w 39"/>
                <a:gd name="T17" fmla="*/ 0 h 121"/>
                <a:gd name="T18" fmla="*/ 7 w 39"/>
                <a:gd name="T19" fmla="*/ 1 h 121"/>
                <a:gd name="T20" fmla="*/ 15 w 39"/>
                <a:gd name="T21" fmla="*/ 3 h 121"/>
                <a:gd name="T22" fmla="*/ 23 w 39"/>
                <a:gd name="T23" fmla="*/ 5 h 121"/>
                <a:gd name="T24" fmla="*/ 30 w 39"/>
                <a:gd name="T25" fmla="*/ 11 h 121"/>
                <a:gd name="T26" fmla="*/ 37 w 39"/>
                <a:gd name="T27" fmla="*/ 20 h 121"/>
                <a:gd name="T28" fmla="*/ 39 w 39"/>
                <a:gd name="T29" fmla="*/ 34 h 121"/>
                <a:gd name="T30" fmla="*/ 39 w 39"/>
                <a:gd name="T31" fmla="*/ 121 h 121"/>
                <a:gd name="T32" fmla="*/ 37 w 39"/>
                <a:gd name="T33" fmla="*/ 121 h 121"/>
                <a:gd name="T34" fmla="*/ 37 w 39"/>
                <a:gd name="T35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121">
                  <a:moveTo>
                    <a:pt x="37" y="36"/>
                  </a:moveTo>
                  <a:lnTo>
                    <a:pt x="35" y="36"/>
                  </a:lnTo>
                  <a:lnTo>
                    <a:pt x="30" y="36"/>
                  </a:lnTo>
                  <a:lnTo>
                    <a:pt x="22" y="34"/>
                  </a:lnTo>
                  <a:lnTo>
                    <a:pt x="15" y="30"/>
                  </a:lnTo>
                  <a:lnTo>
                    <a:pt x="7" y="23"/>
                  </a:lnTo>
                  <a:lnTo>
                    <a:pt x="3" y="13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1"/>
                  </a:lnTo>
                  <a:lnTo>
                    <a:pt x="15" y="3"/>
                  </a:lnTo>
                  <a:lnTo>
                    <a:pt x="23" y="5"/>
                  </a:lnTo>
                  <a:lnTo>
                    <a:pt x="30" y="11"/>
                  </a:lnTo>
                  <a:lnTo>
                    <a:pt x="37" y="20"/>
                  </a:lnTo>
                  <a:lnTo>
                    <a:pt x="39" y="34"/>
                  </a:lnTo>
                  <a:lnTo>
                    <a:pt x="39" y="121"/>
                  </a:lnTo>
                  <a:lnTo>
                    <a:pt x="37" y="121"/>
                  </a:lnTo>
                  <a:lnTo>
                    <a:pt x="37" y="36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1" name="Freeform 9"/>
            <p:cNvSpPr>
              <a:spLocks/>
            </p:cNvSpPr>
            <p:nvPr/>
          </p:nvSpPr>
          <p:spPr bwMode="gray">
            <a:xfrm>
              <a:off x="2271" y="450"/>
              <a:ext cx="45" cy="139"/>
            </a:xfrm>
            <a:custGeom>
              <a:avLst/>
              <a:gdLst>
                <a:gd name="T0" fmla="*/ 3 w 45"/>
                <a:gd name="T1" fmla="*/ 42 h 139"/>
                <a:gd name="T2" fmla="*/ 6 w 45"/>
                <a:gd name="T3" fmla="*/ 42 h 139"/>
                <a:gd name="T4" fmla="*/ 12 w 45"/>
                <a:gd name="T5" fmla="*/ 42 h 139"/>
                <a:gd name="T6" fmla="*/ 20 w 45"/>
                <a:gd name="T7" fmla="*/ 39 h 139"/>
                <a:gd name="T8" fmla="*/ 29 w 45"/>
                <a:gd name="T9" fmla="*/ 35 h 139"/>
                <a:gd name="T10" fmla="*/ 37 w 45"/>
                <a:gd name="T11" fmla="*/ 27 h 139"/>
                <a:gd name="T12" fmla="*/ 43 w 45"/>
                <a:gd name="T13" fmla="*/ 17 h 139"/>
                <a:gd name="T14" fmla="*/ 45 w 45"/>
                <a:gd name="T15" fmla="*/ 2 h 139"/>
                <a:gd name="T16" fmla="*/ 43 w 45"/>
                <a:gd name="T17" fmla="*/ 0 h 139"/>
                <a:gd name="T18" fmla="*/ 37 w 45"/>
                <a:gd name="T19" fmla="*/ 2 h 139"/>
                <a:gd name="T20" fmla="*/ 29 w 45"/>
                <a:gd name="T21" fmla="*/ 3 h 139"/>
                <a:gd name="T22" fmla="*/ 19 w 45"/>
                <a:gd name="T23" fmla="*/ 7 h 139"/>
                <a:gd name="T24" fmla="*/ 11 w 45"/>
                <a:gd name="T25" fmla="*/ 14 h 139"/>
                <a:gd name="T26" fmla="*/ 4 w 45"/>
                <a:gd name="T27" fmla="*/ 23 h 139"/>
                <a:gd name="T28" fmla="*/ 0 w 45"/>
                <a:gd name="T29" fmla="*/ 39 h 139"/>
                <a:gd name="T30" fmla="*/ 0 w 45"/>
                <a:gd name="T31" fmla="*/ 139 h 139"/>
                <a:gd name="T32" fmla="*/ 3 w 45"/>
                <a:gd name="T33" fmla="*/ 139 h 139"/>
                <a:gd name="T34" fmla="*/ 3 w 45"/>
                <a:gd name="T35" fmla="*/ 4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139">
                  <a:moveTo>
                    <a:pt x="3" y="42"/>
                  </a:moveTo>
                  <a:lnTo>
                    <a:pt x="6" y="42"/>
                  </a:lnTo>
                  <a:lnTo>
                    <a:pt x="12" y="42"/>
                  </a:lnTo>
                  <a:lnTo>
                    <a:pt x="20" y="39"/>
                  </a:lnTo>
                  <a:lnTo>
                    <a:pt x="29" y="35"/>
                  </a:lnTo>
                  <a:lnTo>
                    <a:pt x="37" y="27"/>
                  </a:lnTo>
                  <a:lnTo>
                    <a:pt x="43" y="17"/>
                  </a:lnTo>
                  <a:lnTo>
                    <a:pt x="45" y="2"/>
                  </a:lnTo>
                  <a:lnTo>
                    <a:pt x="43" y="0"/>
                  </a:lnTo>
                  <a:lnTo>
                    <a:pt x="37" y="2"/>
                  </a:lnTo>
                  <a:lnTo>
                    <a:pt x="29" y="3"/>
                  </a:lnTo>
                  <a:lnTo>
                    <a:pt x="19" y="7"/>
                  </a:lnTo>
                  <a:lnTo>
                    <a:pt x="11" y="14"/>
                  </a:lnTo>
                  <a:lnTo>
                    <a:pt x="4" y="23"/>
                  </a:lnTo>
                  <a:lnTo>
                    <a:pt x="0" y="39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2" name="Freeform 10"/>
            <p:cNvSpPr>
              <a:spLocks/>
            </p:cNvSpPr>
            <p:nvPr/>
          </p:nvSpPr>
          <p:spPr bwMode="gray">
            <a:xfrm>
              <a:off x="1765" y="378"/>
              <a:ext cx="146" cy="211"/>
            </a:xfrm>
            <a:custGeom>
              <a:avLst/>
              <a:gdLst>
                <a:gd name="T0" fmla="*/ 68 w 146"/>
                <a:gd name="T1" fmla="*/ 67 h 211"/>
                <a:gd name="T2" fmla="*/ 67 w 146"/>
                <a:gd name="T3" fmla="*/ 67 h 211"/>
                <a:gd name="T4" fmla="*/ 60 w 146"/>
                <a:gd name="T5" fmla="*/ 66 h 211"/>
                <a:gd name="T6" fmla="*/ 50 w 146"/>
                <a:gd name="T7" fmla="*/ 64 h 211"/>
                <a:gd name="T8" fmla="*/ 41 w 146"/>
                <a:gd name="T9" fmla="*/ 62 h 211"/>
                <a:gd name="T10" fmla="*/ 29 w 146"/>
                <a:gd name="T11" fmla="*/ 55 h 211"/>
                <a:gd name="T12" fmla="*/ 18 w 146"/>
                <a:gd name="T13" fmla="*/ 47 h 211"/>
                <a:gd name="T14" fmla="*/ 10 w 146"/>
                <a:gd name="T15" fmla="*/ 35 h 211"/>
                <a:gd name="T16" fmla="*/ 3 w 146"/>
                <a:gd name="T17" fmla="*/ 20 h 211"/>
                <a:gd name="T18" fmla="*/ 0 w 146"/>
                <a:gd name="T19" fmla="*/ 0 h 211"/>
                <a:gd name="T20" fmla="*/ 3 w 146"/>
                <a:gd name="T21" fmla="*/ 0 h 211"/>
                <a:gd name="T22" fmla="*/ 10 w 146"/>
                <a:gd name="T23" fmla="*/ 0 h 211"/>
                <a:gd name="T24" fmla="*/ 19 w 146"/>
                <a:gd name="T25" fmla="*/ 0 h 211"/>
                <a:gd name="T26" fmla="*/ 30 w 146"/>
                <a:gd name="T27" fmla="*/ 2 h 211"/>
                <a:gd name="T28" fmla="*/ 41 w 146"/>
                <a:gd name="T29" fmla="*/ 6 h 211"/>
                <a:gd name="T30" fmla="*/ 53 w 146"/>
                <a:gd name="T31" fmla="*/ 14 h 211"/>
                <a:gd name="T32" fmla="*/ 62 w 146"/>
                <a:gd name="T33" fmla="*/ 25 h 211"/>
                <a:gd name="T34" fmla="*/ 69 w 146"/>
                <a:gd name="T35" fmla="*/ 41 h 211"/>
                <a:gd name="T36" fmla="*/ 73 w 146"/>
                <a:gd name="T37" fmla="*/ 62 h 211"/>
                <a:gd name="T38" fmla="*/ 73 w 146"/>
                <a:gd name="T39" fmla="*/ 60 h 211"/>
                <a:gd name="T40" fmla="*/ 73 w 146"/>
                <a:gd name="T41" fmla="*/ 55 h 211"/>
                <a:gd name="T42" fmla="*/ 75 w 146"/>
                <a:gd name="T43" fmla="*/ 45 h 211"/>
                <a:gd name="T44" fmla="*/ 79 w 146"/>
                <a:gd name="T45" fmla="*/ 36 h 211"/>
                <a:gd name="T46" fmla="*/ 84 w 146"/>
                <a:gd name="T47" fmla="*/ 25 h 211"/>
                <a:gd name="T48" fmla="*/ 92 w 146"/>
                <a:gd name="T49" fmla="*/ 16 h 211"/>
                <a:gd name="T50" fmla="*/ 106 w 146"/>
                <a:gd name="T51" fmla="*/ 8 h 211"/>
                <a:gd name="T52" fmla="*/ 123 w 146"/>
                <a:gd name="T53" fmla="*/ 2 h 211"/>
                <a:gd name="T54" fmla="*/ 146 w 146"/>
                <a:gd name="T55" fmla="*/ 0 h 211"/>
                <a:gd name="T56" fmla="*/ 145 w 146"/>
                <a:gd name="T57" fmla="*/ 2 h 211"/>
                <a:gd name="T58" fmla="*/ 145 w 146"/>
                <a:gd name="T59" fmla="*/ 8 h 211"/>
                <a:gd name="T60" fmla="*/ 143 w 146"/>
                <a:gd name="T61" fmla="*/ 17 h 211"/>
                <a:gd name="T62" fmla="*/ 139 w 146"/>
                <a:gd name="T63" fmla="*/ 28 h 211"/>
                <a:gd name="T64" fmla="*/ 134 w 146"/>
                <a:gd name="T65" fmla="*/ 39 h 211"/>
                <a:gd name="T66" fmla="*/ 126 w 146"/>
                <a:gd name="T67" fmla="*/ 49 h 211"/>
                <a:gd name="T68" fmla="*/ 114 w 146"/>
                <a:gd name="T69" fmla="*/ 59 h 211"/>
                <a:gd name="T70" fmla="*/ 98 w 146"/>
                <a:gd name="T71" fmla="*/ 64 h 211"/>
                <a:gd name="T72" fmla="*/ 79 w 146"/>
                <a:gd name="T73" fmla="*/ 67 h 211"/>
                <a:gd name="T74" fmla="*/ 79 w 146"/>
                <a:gd name="T75" fmla="*/ 211 h 211"/>
                <a:gd name="T76" fmla="*/ 68 w 146"/>
                <a:gd name="T77" fmla="*/ 211 h 211"/>
                <a:gd name="T78" fmla="*/ 68 w 146"/>
                <a:gd name="T79" fmla="*/ 6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6" h="211">
                  <a:moveTo>
                    <a:pt x="68" y="67"/>
                  </a:moveTo>
                  <a:lnTo>
                    <a:pt x="67" y="67"/>
                  </a:lnTo>
                  <a:lnTo>
                    <a:pt x="60" y="66"/>
                  </a:lnTo>
                  <a:lnTo>
                    <a:pt x="50" y="64"/>
                  </a:lnTo>
                  <a:lnTo>
                    <a:pt x="41" y="62"/>
                  </a:lnTo>
                  <a:lnTo>
                    <a:pt x="29" y="55"/>
                  </a:lnTo>
                  <a:lnTo>
                    <a:pt x="18" y="47"/>
                  </a:lnTo>
                  <a:lnTo>
                    <a:pt x="10" y="35"/>
                  </a:lnTo>
                  <a:lnTo>
                    <a:pt x="3" y="20"/>
                  </a:lnTo>
                  <a:lnTo>
                    <a:pt x="0" y="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9" y="0"/>
                  </a:lnTo>
                  <a:lnTo>
                    <a:pt x="30" y="2"/>
                  </a:lnTo>
                  <a:lnTo>
                    <a:pt x="41" y="6"/>
                  </a:lnTo>
                  <a:lnTo>
                    <a:pt x="53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5" y="45"/>
                  </a:lnTo>
                  <a:lnTo>
                    <a:pt x="79" y="36"/>
                  </a:lnTo>
                  <a:lnTo>
                    <a:pt x="84" y="25"/>
                  </a:lnTo>
                  <a:lnTo>
                    <a:pt x="92" y="16"/>
                  </a:lnTo>
                  <a:lnTo>
                    <a:pt x="106" y="8"/>
                  </a:lnTo>
                  <a:lnTo>
                    <a:pt x="123" y="2"/>
                  </a:lnTo>
                  <a:lnTo>
                    <a:pt x="146" y="0"/>
                  </a:lnTo>
                  <a:lnTo>
                    <a:pt x="145" y="2"/>
                  </a:lnTo>
                  <a:lnTo>
                    <a:pt x="145" y="8"/>
                  </a:lnTo>
                  <a:lnTo>
                    <a:pt x="143" y="17"/>
                  </a:lnTo>
                  <a:lnTo>
                    <a:pt x="139" y="28"/>
                  </a:lnTo>
                  <a:lnTo>
                    <a:pt x="134" y="39"/>
                  </a:lnTo>
                  <a:lnTo>
                    <a:pt x="126" y="49"/>
                  </a:lnTo>
                  <a:lnTo>
                    <a:pt x="114" y="59"/>
                  </a:lnTo>
                  <a:lnTo>
                    <a:pt x="98" y="64"/>
                  </a:lnTo>
                  <a:lnTo>
                    <a:pt x="79" y="67"/>
                  </a:lnTo>
                  <a:lnTo>
                    <a:pt x="79" y="211"/>
                  </a:lnTo>
                  <a:lnTo>
                    <a:pt x="68" y="211"/>
                  </a:lnTo>
                  <a:lnTo>
                    <a:pt x="68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3" name="Freeform 11"/>
            <p:cNvSpPr>
              <a:spLocks/>
            </p:cNvSpPr>
            <p:nvPr/>
          </p:nvSpPr>
          <p:spPr bwMode="gray">
            <a:xfrm>
              <a:off x="2792" y="378"/>
              <a:ext cx="144" cy="211"/>
            </a:xfrm>
            <a:custGeom>
              <a:avLst/>
              <a:gdLst>
                <a:gd name="T0" fmla="*/ 67 w 144"/>
                <a:gd name="T1" fmla="*/ 67 h 211"/>
                <a:gd name="T2" fmla="*/ 66 w 144"/>
                <a:gd name="T3" fmla="*/ 67 h 211"/>
                <a:gd name="T4" fmla="*/ 59 w 144"/>
                <a:gd name="T5" fmla="*/ 66 h 211"/>
                <a:gd name="T6" fmla="*/ 50 w 144"/>
                <a:gd name="T7" fmla="*/ 64 h 211"/>
                <a:gd name="T8" fmla="*/ 39 w 144"/>
                <a:gd name="T9" fmla="*/ 62 h 211"/>
                <a:gd name="T10" fmla="*/ 28 w 144"/>
                <a:gd name="T11" fmla="*/ 55 h 211"/>
                <a:gd name="T12" fmla="*/ 17 w 144"/>
                <a:gd name="T13" fmla="*/ 47 h 211"/>
                <a:gd name="T14" fmla="*/ 9 w 144"/>
                <a:gd name="T15" fmla="*/ 35 h 211"/>
                <a:gd name="T16" fmla="*/ 2 w 144"/>
                <a:gd name="T17" fmla="*/ 20 h 211"/>
                <a:gd name="T18" fmla="*/ 0 w 144"/>
                <a:gd name="T19" fmla="*/ 0 h 211"/>
                <a:gd name="T20" fmla="*/ 2 w 144"/>
                <a:gd name="T21" fmla="*/ 0 h 211"/>
                <a:gd name="T22" fmla="*/ 9 w 144"/>
                <a:gd name="T23" fmla="*/ 0 h 211"/>
                <a:gd name="T24" fmla="*/ 17 w 144"/>
                <a:gd name="T25" fmla="*/ 0 h 211"/>
                <a:gd name="T26" fmla="*/ 28 w 144"/>
                <a:gd name="T27" fmla="*/ 2 h 211"/>
                <a:gd name="T28" fmla="*/ 40 w 144"/>
                <a:gd name="T29" fmla="*/ 6 h 211"/>
                <a:gd name="T30" fmla="*/ 51 w 144"/>
                <a:gd name="T31" fmla="*/ 14 h 211"/>
                <a:gd name="T32" fmla="*/ 62 w 144"/>
                <a:gd name="T33" fmla="*/ 25 h 211"/>
                <a:gd name="T34" fmla="*/ 69 w 144"/>
                <a:gd name="T35" fmla="*/ 41 h 211"/>
                <a:gd name="T36" fmla="*/ 73 w 144"/>
                <a:gd name="T37" fmla="*/ 62 h 211"/>
                <a:gd name="T38" fmla="*/ 73 w 144"/>
                <a:gd name="T39" fmla="*/ 60 h 211"/>
                <a:gd name="T40" fmla="*/ 73 w 144"/>
                <a:gd name="T41" fmla="*/ 55 h 211"/>
                <a:gd name="T42" fmla="*/ 74 w 144"/>
                <a:gd name="T43" fmla="*/ 45 h 211"/>
                <a:gd name="T44" fmla="*/ 77 w 144"/>
                <a:gd name="T45" fmla="*/ 36 h 211"/>
                <a:gd name="T46" fmla="*/ 82 w 144"/>
                <a:gd name="T47" fmla="*/ 25 h 211"/>
                <a:gd name="T48" fmla="*/ 91 w 144"/>
                <a:gd name="T49" fmla="*/ 16 h 211"/>
                <a:gd name="T50" fmla="*/ 105 w 144"/>
                <a:gd name="T51" fmla="*/ 8 h 211"/>
                <a:gd name="T52" fmla="*/ 121 w 144"/>
                <a:gd name="T53" fmla="*/ 2 h 211"/>
                <a:gd name="T54" fmla="*/ 144 w 144"/>
                <a:gd name="T55" fmla="*/ 0 h 211"/>
                <a:gd name="T56" fmla="*/ 144 w 144"/>
                <a:gd name="T57" fmla="*/ 2 h 211"/>
                <a:gd name="T58" fmla="*/ 144 w 144"/>
                <a:gd name="T59" fmla="*/ 8 h 211"/>
                <a:gd name="T60" fmla="*/ 141 w 144"/>
                <a:gd name="T61" fmla="*/ 17 h 211"/>
                <a:gd name="T62" fmla="*/ 139 w 144"/>
                <a:gd name="T63" fmla="*/ 28 h 211"/>
                <a:gd name="T64" fmla="*/ 133 w 144"/>
                <a:gd name="T65" fmla="*/ 39 h 211"/>
                <a:gd name="T66" fmla="*/ 125 w 144"/>
                <a:gd name="T67" fmla="*/ 49 h 211"/>
                <a:gd name="T68" fmla="*/ 113 w 144"/>
                <a:gd name="T69" fmla="*/ 59 h 211"/>
                <a:gd name="T70" fmla="*/ 97 w 144"/>
                <a:gd name="T71" fmla="*/ 64 h 211"/>
                <a:gd name="T72" fmla="*/ 77 w 144"/>
                <a:gd name="T73" fmla="*/ 67 h 211"/>
                <a:gd name="T74" fmla="*/ 77 w 144"/>
                <a:gd name="T75" fmla="*/ 211 h 211"/>
                <a:gd name="T76" fmla="*/ 67 w 144"/>
                <a:gd name="T77" fmla="*/ 211 h 211"/>
                <a:gd name="T78" fmla="*/ 67 w 144"/>
                <a:gd name="T79" fmla="*/ 6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4" h="211">
                  <a:moveTo>
                    <a:pt x="67" y="67"/>
                  </a:moveTo>
                  <a:lnTo>
                    <a:pt x="66" y="67"/>
                  </a:lnTo>
                  <a:lnTo>
                    <a:pt x="59" y="66"/>
                  </a:lnTo>
                  <a:lnTo>
                    <a:pt x="50" y="64"/>
                  </a:lnTo>
                  <a:lnTo>
                    <a:pt x="39" y="62"/>
                  </a:lnTo>
                  <a:lnTo>
                    <a:pt x="28" y="55"/>
                  </a:lnTo>
                  <a:lnTo>
                    <a:pt x="17" y="47"/>
                  </a:lnTo>
                  <a:lnTo>
                    <a:pt x="9" y="35"/>
                  </a:lnTo>
                  <a:lnTo>
                    <a:pt x="2" y="20"/>
                  </a:lnTo>
                  <a:lnTo>
                    <a:pt x="0" y="0"/>
                  </a:lnTo>
                  <a:lnTo>
                    <a:pt x="2" y="0"/>
                  </a:lnTo>
                  <a:lnTo>
                    <a:pt x="9" y="0"/>
                  </a:lnTo>
                  <a:lnTo>
                    <a:pt x="17" y="0"/>
                  </a:lnTo>
                  <a:lnTo>
                    <a:pt x="28" y="2"/>
                  </a:lnTo>
                  <a:lnTo>
                    <a:pt x="40" y="6"/>
                  </a:lnTo>
                  <a:lnTo>
                    <a:pt x="51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4" y="45"/>
                  </a:lnTo>
                  <a:lnTo>
                    <a:pt x="77" y="36"/>
                  </a:lnTo>
                  <a:lnTo>
                    <a:pt x="82" y="25"/>
                  </a:lnTo>
                  <a:lnTo>
                    <a:pt x="91" y="16"/>
                  </a:lnTo>
                  <a:lnTo>
                    <a:pt x="105" y="8"/>
                  </a:lnTo>
                  <a:lnTo>
                    <a:pt x="121" y="2"/>
                  </a:lnTo>
                  <a:lnTo>
                    <a:pt x="144" y="0"/>
                  </a:lnTo>
                  <a:lnTo>
                    <a:pt x="144" y="2"/>
                  </a:lnTo>
                  <a:lnTo>
                    <a:pt x="144" y="8"/>
                  </a:lnTo>
                  <a:lnTo>
                    <a:pt x="141" y="17"/>
                  </a:lnTo>
                  <a:lnTo>
                    <a:pt x="139" y="28"/>
                  </a:lnTo>
                  <a:lnTo>
                    <a:pt x="133" y="39"/>
                  </a:lnTo>
                  <a:lnTo>
                    <a:pt x="125" y="49"/>
                  </a:lnTo>
                  <a:lnTo>
                    <a:pt x="113" y="59"/>
                  </a:lnTo>
                  <a:lnTo>
                    <a:pt x="97" y="64"/>
                  </a:lnTo>
                  <a:lnTo>
                    <a:pt x="77" y="67"/>
                  </a:lnTo>
                  <a:lnTo>
                    <a:pt x="77" y="211"/>
                  </a:lnTo>
                  <a:lnTo>
                    <a:pt x="67" y="211"/>
                  </a:lnTo>
                  <a:lnTo>
                    <a:pt x="67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4" name="Freeform 12"/>
            <p:cNvSpPr>
              <a:spLocks/>
            </p:cNvSpPr>
            <p:nvPr/>
          </p:nvSpPr>
          <p:spPr bwMode="gray">
            <a:xfrm>
              <a:off x="2631" y="457"/>
              <a:ext cx="89" cy="132"/>
            </a:xfrm>
            <a:custGeom>
              <a:avLst/>
              <a:gdLst>
                <a:gd name="T0" fmla="*/ 42 w 89"/>
                <a:gd name="T1" fmla="*/ 43 h 132"/>
                <a:gd name="T2" fmla="*/ 39 w 89"/>
                <a:gd name="T3" fmla="*/ 42 h 132"/>
                <a:gd name="T4" fmla="*/ 33 w 89"/>
                <a:gd name="T5" fmla="*/ 42 h 132"/>
                <a:gd name="T6" fmla="*/ 25 w 89"/>
                <a:gd name="T7" fmla="*/ 39 h 132"/>
                <a:gd name="T8" fmla="*/ 16 w 89"/>
                <a:gd name="T9" fmla="*/ 35 h 132"/>
                <a:gd name="T10" fmla="*/ 8 w 89"/>
                <a:gd name="T11" fmla="*/ 27 h 132"/>
                <a:gd name="T12" fmla="*/ 2 w 89"/>
                <a:gd name="T13" fmla="*/ 16 h 132"/>
                <a:gd name="T14" fmla="*/ 0 w 89"/>
                <a:gd name="T15" fmla="*/ 0 h 132"/>
                <a:gd name="T16" fmla="*/ 2 w 89"/>
                <a:gd name="T17" fmla="*/ 0 h 132"/>
                <a:gd name="T18" fmla="*/ 6 w 89"/>
                <a:gd name="T19" fmla="*/ 0 h 132"/>
                <a:gd name="T20" fmla="*/ 12 w 89"/>
                <a:gd name="T21" fmla="*/ 1 h 132"/>
                <a:gd name="T22" fmla="*/ 21 w 89"/>
                <a:gd name="T23" fmla="*/ 3 h 132"/>
                <a:gd name="T24" fmla="*/ 29 w 89"/>
                <a:gd name="T25" fmla="*/ 8 h 132"/>
                <a:gd name="T26" fmla="*/ 37 w 89"/>
                <a:gd name="T27" fmla="*/ 15 h 132"/>
                <a:gd name="T28" fmla="*/ 42 w 89"/>
                <a:gd name="T29" fmla="*/ 26 h 132"/>
                <a:gd name="T30" fmla="*/ 45 w 89"/>
                <a:gd name="T31" fmla="*/ 39 h 132"/>
                <a:gd name="T32" fmla="*/ 45 w 89"/>
                <a:gd name="T33" fmla="*/ 38 h 132"/>
                <a:gd name="T34" fmla="*/ 45 w 89"/>
                <a:gd name="T35" fmla="*/ 34 h 132"/>
                <a:gd name="T36" fmla="*/ 46 w 89"/>
                <a:gd name="T37" fmla="*/ 27 h 132"/>
                <a:gd name="T38" fmla="*/ 49 w 89"/>
                <a:gd name="T39" fmla="*/ 20 h 132"/>
                <a:gd name="T40" fmla="*/ 54 w 89"/>
                <a:gd name="T41" fmla="*/ 14 h 132"/>
                <a:gd name="T42" fmla="*/ 62 w 89"/>
                <a:gd name="T43" fmla="*/ 7 h 132"/>
                <a:gd name="T44" fmla="*/ 73 w 89"/>
                <a:gd name="T45" fmla="*/ 3 h 132"/>
                <a:gd name="T46" fmla="*/ 89 w 89"/>
                <a:gd name="T47" fmla="*/ 0 h 132"/>
                <a:gd name="T48" fmla="*/ 89 w 89"/>
                <a:gd name="T49" fmla="*/ 3 h 132"/>
                <a:gd name="T50" fmla="*/ 88 w 89"/>
                <a:gd name="T51" fmla="*/ 10 h 132"/>
                <a:gd name="T52" fmla="*/ 87 w 89"/>
                <a:gd name="T53" fmla="*/ 18 h 132"/>
                <a:gd name="T54" fmla="*/ 81 w 89"/>
                <a:gd name="T55" fmla="*/ 26 h 132"/>
                <a:gd name="T56" fmla="*/ 74 w 89"/>
                <a:gd name="T57" fmla="*/ 34 h 132"/>
                <a:gd name="T58" fmla="*/ 64 w 89"/>
                <a:gd name="T59" fmla="*/ 41 h 132"/>
                <a:gd name="T60" fmla="*/ 47 w 89"/>
                <a:gd name="T61" fmla="*/ 43 h 132"/>
                <a:gd name="T62" fmla="*/ 47 w 89"/>
                <a:gd name="T63" fmla="*/ 132 h 132"/>
                <a:gd name="T64" fmla="*/ 42 w 89"/>
                <a:gd name="T65" fmla="*/ 132 h 132"/>
                <a:gd name="T66" fmla="*/ 42 w 89"/>
                <a:gd name="T67" fmla="*/ 4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" h="132">
                  <a:moveTo>
                    <a:pt x="42" y="43"/>
                  </a:moveTo>
                  <a:lnTo>
                    <a:pt x="39" y="42"/>
                  </a:lnTo>
                  <a:lnTo>
                    <a:pt x="33" y="42"/>
                  </a:lnTo>
                  <a:lnTo>
                    <a:pt x="25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2" y="1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12" y="1"/>
                  </a:lnTo>
                  <a:lnTo>
                    <a:pt x="21" y="3"/>
                  </a:lnTo>
                  <a:lnTo>
                    <a:pt x="29" y="8"/>
                  </a:lnTo>
                  <a:lnTo>
                    <a:pt x="37" y="15"/>
                  </a:lnTo>
                  <a:lnTo>
                    <a:pt x="42" y="26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4"/>
                  </a:lnTo>
                  <a:lnTo>
                    <a:pt x="46" y="27"/>
                  </a:lnTo>
                  <a:lnTo>
                    <a:pt x="49" y="20"/>
                  </a:lnTo>
                  <a:lnTo>
                    <a:pt x="54" y="14"/>
                  </a:lnTo>
                  <a:lnTo>
                    <a:pt x="62" y="7"/>
                  </a:lnTo>
                  <a:lnTo>
                    <a:pt x="73" y="3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88" y="10"/>
                  </a:lnTo>
                  <a:lnTo>
                    <a:pt x="87" y="18"/>
                  </a:lnTo>
                  <a:lnTo>
                    <a:pt x="81" y="26"/>
                  </a:lnTo>
                  <a:lnTo>
                    <a:pt x="74" y="34"/>
                  </a:lnTo>
                  <a:lnTo>
                    <a:pt x="64" y="41"/>
                  </a:lnTo>
                  <a:lnTo>
                    <a:pt x="47" y="43"/>
                  </a:lnTo>
                  <a:lnTo>
                    <a:pt x="47" y="132"/>
                  </a:lnTo>
                  <a:lnTo>
                    <a:pt x="42" y="132"/>
                  </a:lnTo>
                  <a:lnTo>
                    <a:pt x="42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5" name="Freeform 13"/>
            <p:cNvSpPr>
              <a:spLocks/>
            </p:cNvSpPr>
            <p:nvPr/>
          </p:nvSpPr>
          <p:spPr bwMode="gray">
            <a:xfrm>
              <a:off x="2430" y="403"/>
              <a:ext cx="88" cy="186"/>
            </a:xfrm>
            <a:custGeom>
              <a:avLst/>
              <a:gdLst>
                <a:gd name="T0" fmla="*/ 43 w 88"/>
                <a:gd name="T1" fmla="*/ 43 h 186"/>
                <a:gd name="T2" fmla="*/ 41 w 88"/>
                <a:gd name="T3" fmla="*/ 43 h 186"/>
                <a:gd name="T4" fmla="*/ 35 w 88"/>
                <a:gd name="T5" fmla="*/ 43 h 186"/>
                <a:gd name="T6" fmla="*/ 27 w 88"/>
                <a:gd name="T7" fmla="*/ 41 h 186"/>
                <a:gd name="T8" fmla="*/ 18 w 88"/>
                <a:gd name="T9" fmla="*/ 35 h 186"/>
                <a:gd name="T10" fmla="*/ 8 w 88"/>
                <a:gd name="T11" fmla="*/ 28 h 186"/>
                <a:gd name="T12" fmla="*/ 3 w 88"/>
                <a:gd name="T13" fmla="*/ 16 h 186"/>
                <a:gd name="T14" fmla="*/ 0 w 88"/>
                <a:gd name="T15" fmla="*/ 0 h 186"/>
                <a:gd name="T16" fmla="*/ 3 w 88"/>
                <a:gd name="T17" fmla="*/ 0 h 186"/>
                <a:gd name="T18" fmla="*/ 8 w 88"/>
                <a:gd name="T19" fmla="*/ 0 h 186"/>
                <a:gd name="T20" fmla="*/ 17 w 88"/>
                <a:gd name="T21" fmla="*/ 1 h 186"/>
                <a:gd name="T22" fmla="*/ 26 w 88"/>
                <a:gd name="T23" fmla="*/ 6 h 186"/>
                <a:gd name="T24" fmla="*/ 35 w 88"/>
                <a:gd name="T25" fmla="*/ 12 h 186"/>
                <a:gd name="T26" fmla="*/ 42 w 88"/>
                <a:gd name="T27" fmla="*/ 24 h 186"/>
                <a:gd name="T28" fmla="*/ 48 w 88"/>
                <a:gd name="T29" fmla="*/ 41 h 186"/>
                <a:gd name="T30" fmla="*/ 48 w 88"/>
                <a:gd name="T31" fmla="*/ 90 h 186"/>
                <a:gd name="T32" fmla="*/ 48 w 88"/>
                <a:gd name="T33" fmla="*/ 88 h 186"/>
                <a:gd name="T34" fmla="*/ 48 w 88"/>
                <a:gd name="T35" fmla="*/ 82 h 186"/>
                <a:gd name="T36" fmla="*/ 50 w 88"/>
                <a:gd name="T37" fmla="*/ 74 h 186"/>
                <a:gd name="T38" fmla="*/ 54 w 88"/>
                <a:gd name="T39" fmla="*/ 66 h 186"/>
                <a:gd name="T40" fmla="*/ 61 w 88"/>
                <a:gd name="T41" fmla="*/ 58 h 186"/>
                <a:gd name="T42" fmla="*/ 72 w 88"/>
                <a:gd name="T43" fmla="*/ 53 h 186"/>
                <a:gd name="T44" fmla="*/ 87 w 88"/>
                <a:gd name="T45" fmla="*/ 50 h 186"/>
                <a:gd name="T46" fmla="*/ 88 w 88"/>
                <a:gd name="T47" fmla="*/ 51 h 186"/>
                <a:gd name="T48" fmla="*/ 88 w 88"/>
                <a:gd name="T49" fmla="*/ 57 h 186"/>
                <a:gd name="T50" fmla="*/ 87 w 88"/>
                <a:gd name="T51" fmla="*/ 64 h 186"/>
                <a:gd name="T52" fmla="*/ 84 w 88"/>
                <a:gd name="T53" fmla="*/ 72 h 186"/>
                <a:gd name="T54" fmla="*/ 80 w 88"/>
                <a:gd name="T55" fmla="*/ 80 h 186"/>
                <a:gd name="T56" fmla="*/ 73 w 88"/>
                <a:gd name="T57" fmla="*/ 86 h 186"/>
                <a:gd name="T58" fmla="*/ 62 w 88"/>
                <a:gd name="T59" fmla="*/ 92 h 186"/>
                <a:gd name="T60" fmla="*/ 48 w 88"/>
                <a:gd name="T61" fmla="*/ 93 h 186"/>
                <a:gd name="T62" fmla="*/ 48 w 88"/>
                <a:gd name="T63" fmla="*/ 186 h 186"/>
                <a:gd name="T64" fmla="*/ 43 w 88"/>
                <a:gd name="T65" fmla="*/ 186 h 186"/>
                <a:gd name="T66" fmla="*/ 43 w 88"/>
                <a:gd name="T67" fmla="*/ 143 h 186"/>
                <a:gd name="T68" fmla="*/ 42 w 88"/>
                <a:gd name="T69" fmla="*/ 143 h 186"/>
                <a:gd name="T70" fmla="*/ 37 w 88"/>
                <a:gd name="T71" fmla="*/ 142 h 186"/>
                <a:gd name="T72" fmla="*/ 29 w 88"/>
                <a:gd name="T73" fmla="*/ 140 h 186"/>
                <a:gd name="T74" fmla="*/ 22 w 88"/>
                <a:gd name="T75" fmla="*/ 136 h 186"/>
                <a:gd name="T76" fmla="*/ 14 w 88"/>
                <a:gd name="T77" fmla="*/ 130 h 186"/>
                <a:gd name="T78" fmla="*/ 8 w 88"/>
                <a:gd name="T79" fmla="*/ 120 h 186"/>
                <a:gd name="T80" fmla="*/ 7 w 88"/>
                <a:gd name="T81" fmla="*/ 105 h 186"/>
                <a:gd name="T82" fmla="*/ 8 w 88"/>
                <a:gd name="T83" fmla="*/ 105 h 186"/>
                <a:gd name="T84" fmla="*/ 12 w 88"/>
                <a:gd name="T85" fmla="*/ 107 h 186"/>
                <a:gd name="T86" fmla="*/ 19 w 88"/>
                <a:gd name="T87" fmla="*/ 108 h 186"/>
                <a:gd name="T88" fmla="*/ 26 w 88"/>
                <a:gd name="T89" fmla="*/ 111 h 186"/>
                <a:gd name="T90" fmla="*/ 34 w 88"/>
                <a:gd name="T91" fmla="*/ 117 h 186"/>
                <a:gd name="T92" fmla="*/ 39 w 88"/>
                <a:gd name="T93" fmla="*/ 127 h 186"/>
                <a:gd name="T94" fmla="*/ 43 w 88"/>
                <a:gd name="T95" fmla="*/ 140 h 186"/>
                <a:gd name="T96" fmla="*/ 43 w 88"/>
                <a:gd name="T97" fmla="*/ 4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8" h="186">
                  <a:moveTo>
                    <a:pt x="43" y="43"/>
                  </a:moveTo>
                  <a:lnTo>
                    <a:pt x="41" y="43"/>
                  </a:lnTo>
                  <a:lnTo>
                    <a:pt x="35" y="43"/>
                  </a:lnTo>
                  <a:lnTo>
                    <a:pt x="27" y="41"/>
                  </a:lnTo>
                  <a:lnTo>
                    <a:pt x="18" y="35"/>
                  </a:lnTo>
                  <a:lnTo>
                    <a:pt x="8" y="28"/>
                  </a:lnTo>
                  <a:lnTo>
                    <a:pt x="3" y="16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7" y="1"/>
                  </a:lnTo>
                  <a:lnTo>
                    <a:pt x="26" y="6"/>
                  </a:lnTo>
                  <a:lnTo>
                    <a:pt x="35" y="12"/>
                  </a:lnTo>
                  <a:lnTo>
                    <a:pt x="42" y="24"/>
                  </a:lnTo>
                  <a:lnTo>
                    <a:pt x="48" y="41"/>
                  </a:lnTo>
                  <a:lnTo>
                    <a:pt x="48" y="90"/>
                  </a:lnTo>
                  <a:lnTo>
                    <a:pt x="48" y="88"/>
                  </a:lnTo>
                  <a:lnTo>
                    <a:pt x="48" y="82"/>
                  </a:lnTo>
                  <a:lnTo>
                    <a:pt x="50" y="74"/>
                  </a:lnTo>
                  <a:lnTo>
                    <a:pt x="54" y="66"/>
                  </a:lnTo>
                  <a:lnTo>
                    <a:pt x="61" y="58"/>
                  </a:lnTo>
                  <a:lnTo>
                    <a:pt x="72" y="53"/>
                  </a:lnTo>
                  <a:lnTo>
                    <a:pt x="87" y="50"/>
                  </a:lnTo>
                  <a:lnTo>
                    <a:pt x="88" y="51"/>
                  </a:lnTo>
                  <a:lnTo>
                    <a:pt x="88" y="57"/>
                  </a:lnTo>
                  <a:lnTo>
                    <a:pt x="87" y="64"/>
                  </a:lnTo>
                  <a:lnTo>
                    <a:pt x="84" y="72"/>
                  </a:lnTo>
                  <a:lnTo>
                    <a:pt x="80" y="80"/>
                  </a:lnTo>
                  <a:lnTo>
                    <a:pt x="73" y="86"/>
                  </a:lnTo>
                  <a:lnTo>
                    <a:pt x="62" y="92"/>
                  </a:lnTo>
                  <a:lnTo>
                    <a:pt x="48" y="93"/>
                  </a:lnTo>
                  <a:lnTo>
                    <a:pt x="48" y="186"/>
                  </a:lnTo>
                  <a:lnTo>
                    <a:pt x="43" y="186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37" y="142"/>
                  </a:lnTo>
                  <a:lnTo>
                    <a:pt x="29" y="140"/>
                  </a:lnTo>
                  <a:lnTo>
                    <a:pt x="22" y="136"/>
                  </a:lnTo>
                  <a:lnTo>
                    <a:pt x="14" y="130"/>
                  </a:lnTo>
                  <a:lnTo>
                    <a:pt x="8" y="120"/>
                  </a:lnTo>
                  <a:lnTo>
                    <a:pt x="7" y="105"/>
                  </a:lnTo>
                  <a:lnTo>
                    <a:pt x="8" y="105"/>
                  </a:lnTo>
                  <a:lnTo>
                    <a:pt x="12" y="107"/>
                  </a:lnTo>
                  <a:lnTo>
                    <a:pt x="19" y="108"/>
                  </a:lnTo>
                  <a:lnTo>
                    <a:pt x="26" y="111"/>
                  </a:lnTo>
                  <a:lnTo>
                    <a:pt x="34" y="117"/>
                  </a:lnTo>
                  <a:lnTo>
                    <a:pt x="39" y="127"/>
                  </a:lnTo>
                  <a:lnTo>
                    <a:pt x="43" y="140"/>
                  </a:lnTo>
                  <a:lnTo>
                    <a:pt x="43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6" name="Freeform 14"/>
            <p:cNvSpPr>
              <a:spLocks/>
            </p:cNvSpPr>
            <p:nvPr/>
          </p:nvSpPr>
          <p:spPr bwMode="gray">
            <a:xfrm>
              <a:off x="1914" y="233"/>
              <a:ext cx="166" cy="356"/>
            </a:xfrm>
            <a:custGeom>
              <a:avLst/>
              <a:gdLst>
                <a:gd name="T0" fmla="*/ 85 w 166"/>
                <a:gd name="T1" fmla="*/ 84 h 356"/>
                <a:gd name="T2" fmla="*/ 101 w 166"/>
                <a:gd name="T3" fmla="*/ 81 h 356"/>
                <a:gd name="T4" fmla="*/ 124 w 166"/>
                <a:gd name="T5" fmla="*/ 73 h 356"/>
                <a:gd name="T6" fmla="*/ 148 w 166"/>
                <a:gd name="T7" fmla="*/ 56 h 356"/>
                <a:gd name="T8" fmla="*/ 163 w 166"/>
                <a:gd name="T9" fmla="*/ 23 h 356"/>
                <a:gd name="T10" fmla="*/ 163 w 166"/>
                <a:gd name="T11" fmla="*/ 0 h 356"/>
                <a:gd name="T12" fmla="*/ 148 w 166"/>
                <a:gd name="T13" fmla="*/ 0 h 356"/>
                <a:gd name="T14" fmla="*/ 125 w 166"/>
                <a:gd name="T15" fmla="*/ 6 h 356"/>
                <a:gd name="T16" fmla="*/ 101 w 166"/>
                <a:gd name="T17" fmla="*/ 22 h 356"/>
                <a:gd name="T18" fmla="*/ 82 w 166"/>
                <a:gd name="T19" fmla="*/ 54 h 356"/>
                <a:gd name="T20" fmla="*/ 77 w 166"/>
                <a:gd name="T21" fmla="*/ 173 h 356"/>
                <a:gd name="T22" fmla="*/ 77 w 166"/>
                <a:gd name="T23" fmla="*/ 165 h 356"/>
                <a:gd name="T24" fmla="*/ 71 w 166"/>
                <a:gd name="T25" fmla="*/ 146 h 356"/>
                <a:gd name="T26" fmla="*/ 60 w 166"/>
                <a:gd name="T27" fmla="*/ 123 h 356"/>
                <a:gd name="T28" fmla="*/ 38 w 166"/>
                <a:gd name="T29" fmla="*/ 104 h 356"/>
                <a:gd name="T30" fmla="*/ 0 w 166"/>
                <a:gd name="T31" fmla="*/ 96 h 356"/>
                <a:gd name="T32" fmla="*/ 0 w 166"/>
                <a:gd name="T33" fmla="*/ 103 h 356"/>
                <a:gd name="T34" fmla="*/ 0 w 166"/>
                <a:gd name="T35" fmla="*/ 120 h 356"/>
                <a:gd name="T36" fmla="*/ 8 w 166"/>
                <a:gd name="T37" fmla="*/ 143 h 356"/>
                <a:gd name="T38" fmla="*/ 24 w 166"/>
                <a:gd name="T39" fmla="*/ 163 h 356"/>
                <a:gd name="T40" fmla="*/ 55 w 166"/>
                <a:gd name="T41" fmla="*/ 177 h 356"/>
                <a:gd name="T42" fmla="*/ 77 w 166"/>
                <a:gd name="T43" fmla="*/ 356 h 356"/>
                <a:gd name="T44" fmla="*/ 82 w 166"/>
                <a:gd name="T45" fmla="*/ 274 h 356"/>
                <a:gd name="T46" fmla="*/ 91 w 166"/>
                <a:gd name="T47" fmla="*/ 273 h 356"/>
                <a:gd name="T48" fmla="*/ 112 w 166"/>
                <a:gd name="T49" fmla="*/ 267 h 356"/>
                <a:gd name="T50" fmla="*/ 135 w 166"/>
                <a:gd name="T51" fmla="*/ 252 h 356"/>
                <a:gd name="T52" fmla="*/ 151 w 166"/>
                <a:gd name="T53" fmla="*/ 224 h 356"/>
                <a:gd name="T54" fmla="*/ 152 w 166"/>
                <a:gd name="T55" fmla="*/ 203 h 356"/>
                <a:gd name="T56" fmla="*/ 137 w 166"/>
                <a:gd name="T57" fmla="*/ 204 h 356"/>
                <a:gd name="T58" fmla="*/ 117 w 166"/>
                <a:gd name="T59" fmla="*/ 211 h 356"/>
                <a:gd name="T60" fmla="*/ 97 w 166"/>
                <a:gd name="T61" fmla="*/ 231 h 356"/>
                <a:gd name="T62" fmla="*/ 82 w 166"/>
                <a:gd name="T63" fmla="*/ 267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6" h="356">
                  <a:moveTo>
                    <a:pt x="82" y="84"/>
                  </a:moveTo>
                  <a:lnTo>
                    <a:pt x="85" y="84"/>
                  </a:lnTo>
                  <a:lnTo>
                    <a:pt x="91" y="84"/>
                  </a:lnTo>
                  <a:lnTo>
                    <a:pt x="101" y="81"/>
                  </a:lnTo>
                  <a:lnTo>
                    <a:pt x="112" y="78"/>
                  </a:lnTo>
                  <a:lnTo>
                    <a:pt x="124" y="73"/>
                  </a:lnTo>
                  <a:lnTo>
                    <a:pt x="136" y="66"/>
                  </a:lnTo>
                  <a:lnTo>
                    <a:pt x="148" y="56"/>
                  </a:lnTo>
                  <a:lnTo>
                    <a:pt x="156" y="42"/>
                  </a:lnTo>
                  <a:lnTo>
                    <a:pt x="163" y="23"/>
                  </a:lnTo>
                  <a:lnTo>
                    <a:pt x="166" y="2"/>
                  </a:lnTo>
                  <a:lnTo>
                    <a:pt x="163" y="0"/>
                  </a:lnTo>
                  <a:lnTo>
                    <a:pt x="158" y="0"/>
                  </a:lnTo>
                  <a:lnTo>
                    <a:pt x="148" y="0"/>
                  </a:lnTo>
                  <a:lnTo>
                    <a:pt x="137" y="3"/>
                  </a:lnTo>
                  <a:lnTo>
                    <a:pt x="125" y="6"/>
                  </a:lnTo>
                  <a:lnTo>
                    <a:pt x="113" y="12"/>
                  </a:lnTo>
                  <a:lnTo>
                    <a:pt x="101" y="22"/>
                  </a:lnTo>
                  <a:lnTo>
                    <a:pt x="90" y="35"/>
                  </a:lnTo>
                  <a:lnTo>
                    <a:pt x="82" y="54"/>
                  </a:lnTo>
                  <a:lnTo>
                    <a:pt x="77" y="78"/>
                  </a:lnTo>
                  <a:lnTo>
                    <a:pt x="77" y="173"/>
                  </a:lnTo>
                  <a:lnTo>
                    <a:pt x="77" y="170"/>
                  </a:lnTo>
                  <a:lnTo>
                    <a:pt x="77" y="165"/>
                  </a:lnTo>
                  <a:lnTo>
                    <a:pt x="74" y="157"/>
                  </a:lnTo>
                  <a:lnTo>
                    <a:pt x="71" y="146"/>
                  </a:lnTo>
                  <a:lnTo>
                    <a:pt x="67" y="134"/>
                  </a:lnTo>
                  <a:lnTo>
                    <a:pt x="60" y="123"/>
                  </a:lnTo>
                  <a:lnTo>
                    <a:pt x="50" y="112"/>
                  </a:lnTo>
                  <a:lnTo>
                    <a:pt x="38" y="104"/>
                  </a:lnTo>
                  <a:lnTo>
                    <a:pt x="20" y="97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103"/>
                  </a:lnTo>
                  <a:lnTo>
                    <a:pt x="0" y="111"/>
                  </a:lnTo>
                  <a:lnTo>
                    <a:pt x="0" y="120"/>
                  </a:lnTo>
                  <a:lnTo>
                    <a:pt x="2" y="131"/>
                  </a:lnTo>
                  <a:lnTo>
                    <a:pt x="8" y="143"/>
                  </a:lnTo>
                  <a:lnTo>
                    <a:pt x="15" y="154"/>
                  </a:lnTo>
                  <a:lnTo>
                    <a:pt x="24" y="163"/>
                  </a:lnTo>
                  <a:lnTo>
                    <a:pt x="38" y="171"/>
                  </a:lnTo>
                  <a:lnTo>
                    <a:pt x="55" y="177"/>
                  </a:lnTo>
                  <a:lnTo>
                    <a:pt x="77" y="178"/>
                  </a:lnTo>
                  <a:lnTo>
                    <a:pt x="77" y="356"/>
                  </a:lnTo>
                  <a:lnTo>
                    <a:pt x="82" y="356"/>
                  </a:lnTo>
                  <a:lnTo>
                    <a:pt x="82" y="274"/>
                  </a:lnTo>
                  <a:lnTo>
                    <a:pt x="85" y="273"/>
                  </a:lnTo>
                  <a:lnTo>
                    <a:pt x="91" y="273"/>
                  </a:lnTo>
                  <a:lnTo>
                    <a:pt x="101" y="271"/>
                  </a:lnTo>
                  <a:lnTo>
                    <a:pt x="112" y="267"/>
                  </a:lnTo>
                  <a:lnTo>
                    <a:pt x="124" y="262"/>
                  </a:lnTo>
                  <a:lnTo>
                    <a:pt x="135" y="252"/>
                  </a:lnTo>
                  <a:lnTo>
                    <a:pt x="144" y="240"/>
                  </a:lnTo>
                  <a:lnTo>
                    <a:pt x="151" y="224"/>
                  </a:lnTo>
                  <a:lnTo>
                    <a:pt x="154" y="203"/>
                  </a:lnTo>
                  <a:lnTo>
                    <a:pt x="152" y="203"/>
                  </a:lnTo>
                  <a:lnTo>
                    <a:pt x="145" y="203"/>
                  </a:lnTo>
                  <a:lnTo>
                    <a:pt x="137" y="204"/>
                  </a:lnTo>
                  <a:lnTo>
                    <a:pt x="128" y="207"/>
                  </a:lnTo>
                  <a:lnTo>
                    <a:pt x="117" y="211"/>
                  </a:lnTo>
                  <a:lnTo>
                    <a:pt x="106" y="219"/>
                  </a:lnTo>
                  <a:lnTo>
                    <a:pt x="97" y="231"/>
                  </a:lnTo>
                  <a:lnTo>
                    <a:pt x="89" y="247"/>
                  </a:lnTo>
                  <a:lnTo>
                    <a:pt x="82" y="267"/>
                  </a:lnTo>
                  <a:lnTo>
                    <a:pt x="82" y="84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7" name="Freeform 15"/>
            <p:cNvSpPr>
              <a:spLocks/>
            </p:cNvSpPr>
            <p:nvPr/>
          </p:nvSpPr>
          <p:spPr bwMode="gray">
            <a:xfrm>
              <a:off x="2514" y="379"/>
              <a:ext cx="92" cy="210"/>
            </a:xfrm>
            <a:custGeom>
              <a:avLst/>
              <a:gdLst>
                <a:gd name="T0" fmla="*/ 43 w 92"/>
                <a:gd name="T1" fmla="*/ 162 h 210"/>
                <a:gd name="T2" fmla="*/ 36 w 92"/>
                <a:gd name="T3" fmla="*/ 160 h 210"/>
                <a:gd name="T4" fmla="*/ 23 w 92"/>
                <a:gd name="T5" fmla="*/ 155 h 210"/>
                <a:gd name="T6" fmla="*/ 12 w 92"/>
                <a:gd name="T7" fmla="*/ 141 h 210"/>
                <a:gd name="T8" fmla="*/ 12 w 92"/>
                <a:gd name="T9" fmla="*/ 129 h 210"/>
                <a:gd name="T10" fmla="*/ 23 w 92"/>
                <a:gd name="T11" fmla="*/ 132 h 210"/>
                <a:gd name="T12" fmla="*/ 38 w 92"/>
                <a:gd name="T13" fmla="*/ 145 h 210"/>
                <a:gd name="T14" fmla="*/ 43 w 92"/>
                <a:gd name="T15" fmla="*/ 108 h 210"/>
                <a:gd name="T16" fmla="*/ 35 w 92"/>
                <a:gd name="T17" fmla="*/ 106 h 210"/>
                <a:gd name="T18" fmla="*/ 20 w 92"/>
                <a:gd name="T19" fmla="*/ 101 h 210"/>
                <a:gd name="T20" fmla="*/ 7 w 92"/>
                <a:gd name="T21" fmla="*/ 83 h 210"/>
                <a:gd name="T22" fmla="*/ 7 w 92"/>
                <a:gd name="T23" fmla="*/ 70 h 210"/>
                <a:gd name="T24" fmla="*/ 17 w 92"/>
                <a:gd name="T25" fmla="*/ 71 h 210"/>
                <a:gd name="T26" fmla="*/ 31 w 92"/>
                <a:gd name="T27" fmla="*/ 81 h 210"/>
                <a:gd name="T28" fmla="*/ 43 w 92"/>
                <a:gd name="T29" fmla="*/ 105 h 210"/>
                <a:gd name="T30" fmla="*/ 40 w 92"/>
                <a:gd name="T31" fmla="*/ 43 h 210"/>
                <a:gd name="T32" fmla="*/ 26 w 92"/>
                <a:gd name="T33" fmla="*/ 39 h 210"/>
                <a:gd name="T34" fmla="*/ 8 w 92"/>
                <a:gd name="T35" fmla="*/ 27 h 210"/>
                <a:gd name="T36" fmla="*/ 0 w 92"/>
                <a:gd name="T37" fmla="*/ 0 h 210"/>
                <a:gd name="T38" fmla="*/ 7 w 92"/>
                <a:gd name="T39" fmla="*/ 0 h 210"/>
                <a:gd name="T40" fmla="*/ 23 w 92"/>
                <a:gd name="T41" fmla="*/ 5 h 210"/>
                <a:gd name="T42" fmla="*/ 39 w 92"/>
                <a:gd name="T43" fmla="*/ 23 h 210"/>
                <a:gd name="T44" fmla="*/ 46 w 92"/>
                <a:gd name="T45" fmla="*/ 38 h 210"/>
                <a:gd name="T46" fmla="*/ 51 w 92"/>
                <a:gd name="T47" fmla="*/ 24 h 210"/>
                <a:gd name="T48" fmla="*/ 66 w 92"/>
                <a:gd name="T49" fmla="*/ 8 h 210"/>
                <a:gd name="T50" fmla="*/ 92 w 92"/>
                <a:gd name="T51" fmla="*/ 0 h 210"/>
                <a:gd name="T52" fmla="*/ 90 w 92"/>
                <a:gd name="T53" fmla="*/ 8 h 210"/>
                <a:gd name="T54" fmla="*/ 82 w 92"/>
                <a:gd name="T55" fmla="*/ 25 h 210"/>
                <a:gd name="T56" fmla="*/ 63 w 92"/>
                <a:gd name="T57" fmla="*/ 40 h 210"/>
                <a:gd name="T58" fmla="*/ 49 w 92"/>
                <a:gd name="T59" fmla="*/ 124 h 210"/>
                <a:gd name="T60" fmla="*/ 50 w 92"/>
                <a:gd name="T61" fmla="*/ 116 h 210"/>
                <a:gd name="T62" fmla="*/ 59 w 92"/>
                <a:gd name="T63" fmla="*/ 100 h 210"/>
                <a:gd name="T64" fmla="*/ 81 w 92"/>
                <a:gd name="T65" fmla="*/ 92 h 210"/>
                <a:gd name="T66" fmla="*/ 80 w 92"/>
                <a:gd name="T67" fmla="*/ 98 h 210"/>
                <a:gd name="T68" fmla="*/ 73 w 92"/>
                <a:gd name="T69" fmla="*/ 114 h 210"/>
                <a:gd name="T70" fmla="*/ 59 w 92"/>
                <a:gd name="T71" fmla="*/ 127 h 210"/>
                <a:gd name="T72" fmla="*/ 49 w 92"/>
                <a:gd name="T7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2" h="210">
                  <a:moveTo>
                    <a:pt x="43" y="210"/>
                  </a:moveTo>
                  <a:lnTo>
                    <a:pt x="43" y="162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0" y="159"/>
                  </a:lnTo>
                  <a:lnTo>
                    <a:pt x="23" y="155"/>
                  </a:lnTo>
                  <a:lnTo>
                    <a:pt x="16" y="150"/>
                  </a:lnTo>
                  <a:lnTo>
                    <a:pt x="12" y="141"/>
                  </a:lnTo>
                  <a:lnTo>
                    <a:pt x="11" y="129"/>
                  </a:lnTo>
                  <a:lnTo>
                    <a:pt x="12" y="129"/>
                  </a:lnTo>
                  <a:lnTo>
                    <a:pt x="16" y="129"/>
                  </a:lnTo>
                  <a:lnTo>
                    <a:pt x="23" y="132"/>
                  </a:lnTo>
                  <a:lnTo>
                    <a:pt x="31" y="137"/>
                  </a:lnTo>
                  <a:lnTo>
                    <a:pt x="38" y="145"/>
                  </a:lnTo>
                  <a:lnTo>
                    <a:pt x="43" y="159"/>
                  </a:lnTo>
                  <a:lnTo>
                    <a:pt x="43" y="108"/>
                  </a:lnTo>
                  <a:lnTo>
                    <a:pt x="40" y="108"/>
                  </a:lnTo>
                  <a:lnTo>
                    <a:pt x="35" y="106"/>
                  </a:lnTo>
                  <a:lnTo>
                    <a:pt x="28" y="105"/>
                  </a:lnTo>
                  <a:lnTo>
                    <a:pt x="20" y="101"/>
                  </a:lnTo>
                  <a:lnTo>
                    <a:pt x="12" y="94"/>
                  </a:lnTo>
                  <a:lnTo>
                    <a:pt x="7" y="83"/>
                  </a:lnTo>
                  <a:lnTo>
                    <a:pt x="5" y="70"/>
                  </a:lnTo>
                  <a:lnTo>
                    <a:pt x="7" y="70"/>
                  </a:lnTo>
                  <a:lnTo>
                    <a:pt x="11" y="70"/>
                  </a:lnTo>
                  <a:lnTo>
                    <a:pt x="17" y="71"/>
                  </a:lnTo>
                  <a:lnTo>
                    <a:pt x="24" y="74"/>
                  </a:lnTo>
                  <a:lnTo>
                    <a:pt x="31" y="81"/>
                  </a:lnTo>
                  <a:lnTo>
                    <a:pt x="38" y="90"/>
                  </a:lnTo>
                  <a:lnTo>
                    <a:pt x="43" y="105"/>
                  </a:lnTo>
                  <a:lnTo>
                    <a:pt x="43" y="43"/>
                  </a:lnTo>
                  <a:lnTo>
                    <a:pt x="40" y="43"/>
                  </a:lnTo>
                  <a:lnTo>
                    <a:pt x="34" y="42"/>
                  </a:lnTo>
                  <a:lnTo>
                    <a:pt x="26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1" y="16"/>
                  </a:lnTo>
                  <a:lnTo>
                    <a:pt x="0" y="0"/>
                  </a:lnTo>
                  <a:lnTo>
                    <a:pt x="1" y="0"/>
                  </a:lnTo>
                  <a:lnTo>
                    <a:pt x="7" y="0"/>
                  </a:lnTo>
                  <a:lnTo>
                    <a:pt x="13" y="1"/>
                  </a:lnTo>
                  <a:lnTo>
                    <a:pt x="23" y="5"/>
                  </a:lnTo>
                  <a:lnTo>
                    <a:pt x="31" y="12"/>
                  </a:lnTo>
                  <a:lnTo>
                    <a:pt x="39" y="23"/>
                  </a:lnTo>
                  <a:lnTo>
                    <a:pt x="46" y="40"/>
                  </a:lnTo>
                  <a:lnTo>
                    <a:pt x="46" y="38"/>
                  </a:lnTo>
                  <a:lnTo>
                    <a:pt x="49" y="32"/>
                  </a:lnTo>
                  <a:lnTo>
                    <a:pt x="51" y="24"/>
                  </a:lnTo>
                  <a:lnTo>
                    <a:pt x="58" y="15"/>
                  </a:lnTo>
                  <a:lnTo>
                    <a:pt x="66" y="8"/>
                  </a:lnTo>
                  <a:lnTo>
                    <a:pt x="77" y="1"/>
                  </a:lnTo>
                  <a:lnTo>
                    <a:pt x="92" y="0"/>
                  </a:lnTo>
                  <a:lnTo>
                    <a:pt x="92" y="1"/>
                  </a:lnTo>
                  <a:lnTo>
                    <a:pt x="90" y="8"/>
                  </a:lnTo>
                  <a:lnTo>
                    <a:pt x="88" y="16"/>
                  </a:lnTo>
                  <a:lnTo>
                    <a:pt x="82" y="25"/>
                  </a:lnTo>
                  <a:lnTo>
                    <a:pt x="74" y="34"/>
                  </a:lnTo>
                  <a:lnTo>
                    <a:pt x="63" y="40"/>
                  </a:lnTo>
                  <a:lnTo>
                    <a:pt x="49" y="43"/>
                  </a:lnTo>
                  <a:lnTo>
                    <a:pt x="49" y="124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3" y="108"/>
                  </a:lnTo>
                  <a:lnTo>
                    <a:pt x="59" y="100"/>
                  </a:lnTo>
                  <a:lnTo>
                    <a:pt x="67" y="94"/>
                  </a:lnTo>
                  <a:lnTo>
                    <a:pt x="81" y="92"/>
                  </a:lnTo>
                  <a:lnTo>
                    <a:pt x="81" y="93"/>
                  </a:lnTo>
                  <a:lnTo>
                    <a:pt x="80" y="98"/>
                  </a:lnTo>
                  <a:lnTo>
                    <a:pt x="77" y="106"/>
                  </a:lnTo>
                  <a:lnTo>
                    <a:pt x="73" y="114"/>
                  </a:lnTo>
                  <a:lnTo>
                    <a:pt x="67" y="121"/>
                  </a:lnTo>
                  <a:lnTo>
                    <a:pt x="59" y="127"/>
                  </a:lnTo>
                  <a:lnTo>
                    <a:pt x="49" y="129"/>
                  </a:lnTo>
                  <a:lnTo>
                    <a:pt x="49" y="210"/>
                  </a:lnTo>
                  <a:lnTo>
                    <a:pt x="43" y="210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8" name="Freeform 16"/>
            <p:cNvSpPr>
              <a:spLocks/>
            </p:cNvSpPr>
            <p:nvPr/>
          </p:nvSpPr>
          <p:spPr bwMode="gray">
            <a:xfrm>
              <a:off x="1566" y="297"/>
              <a:ext cx="128" cy="292"/>
            </a:xfrm>
            <a:custGeom>
              <a:avLst/>
              <a:gdLst>
                <a:gd name="T0" fmla="*/ 61 w 128"/>
                <a:gd name="T1" fmla="*/ 225 h 292"/>
                <a:gd name="T2" fmla="*/ 54 w 128"/>
                <a:gd name="T3" fmla="*/ 225 h 292"/>
                <a:gd name="T4" fmla="*/ 38 w 128"/>
                <a:gd name="T5" fmla="*/ 219 h 292"/>
                <a:gd name="T6" fmla="*/ 23 w 128"/>
                <a:gd name="T7" fmla="*/ 206 h 292"/>
                <a:gd name="T8" fmla="*/ 15 w 128"/>
                <a:gd name="T9" fmla="*/ 180 h 292"/>
                <a:gd name="T10" fmla="*/ 23 w 128"/>
                <a:gd name="T11" fmla="*/ 180 h 292"/>
                <a:gd name="T12" fmla="*/ 38 w 128"/>
                <a:gd name="T13" fmla="*/ 186 h 292"/>
                <a:gd name="T14" fmla="*/ 54 w 128"/>
                <a:gd name="T15" fmla="*/ 205 h 292"/>
                <a:gd name="T16" fmla="*/ 61 w 128"/>
                <a:gd name="T17" fmla="*/ 151 h 292"/>
                <a:gd name="T18" fmla="*/ 52 w 128"/>
                <a:gd name="T19" fmla="*/ 149 h 292"/>
                <a:gd name="T20" fmla="*/ 34 w 128"/>
                <a:gd name="T21" fmla="*/ 144 h 292"/>
                <a:gd name="T22" fmla="*/ 16 w 128"/>
                <a:gd name="T23" fmla="*/ 128 h 292"/>
                <a:gd name="T24" fmla="*/ 8 w 128"/>
                <a:gd name="T25" fmla="*/ 98 h 292"/>
                <a:gd name="T26" fmla="*/ 15 w 128"/>
                <a:gd name="T27" fmla="*/ 97 h 292"/>
                <a:gd name="T28" fmla="*/ 29 w 128"/>
                <a:gd name="T29" fmla="*/ 101 h 292"/>
                <a:gd name="T30" fmla="*/ 47 w 128"/>
                <a:gd name="T31" fmla="*/ 116 h 292"/>
                <a:gd name="T32" fmla="*/ 61 w 128"/>
                <a:gd name="T33" fmla="*/ 147 h 292"/>
                <a:gd name="T34" fmla="*/ 58 w 128"/>
                <a:gd name="T35" fmla="*/ 60 h 292"/>
                <a:gd name="T36" fmla="*/ 44 w 128"/>
                <a:gd name="T37" fmla="*/ 58 h 292"/>
                <a:gd name="T38" fmla="*/ 25 w 128"/>
                <a:gd name="T39" fmla="*/ 50 h 292"/>
                <a:gd name="T40" fmla="*/ 8 w 128"/>
                <a:gd name="T41" fmla="*/ 32 h 292"/>
                <a:gd name="T42" fmla="*/ 0 w 128"/>
                <a:gd name="T43" fmla="*/ 0 h 292"/>
                <a:gd name="T44" fmla="*/ 8 w 128"/>
                <a:gd name="T45" fmla="*/ 0 h 292"/>
                <a:gd name="T46" fmla="*/ 27 w 128"/>
                <a:gd name="T47" fmla="*/ 5 h 292"/>
                <a:gd name="T48" fmla="*/ 48 w 128"/>
                <a:gd name="T49" fmla="*/ 21 h 292"/>
                <a:gd name="T50" fmla="*/ 65 w 128"/>
                <a:gd name="T51" fmla="*/ 56 h 292"/>
                <a:gd name="T52" fmla="*/ 66 w 128"/>
                <a:gd name="T53" fmla="*/ 48 h 292"/>
                <a:gd name="T54" fmla="*/ 77 w 128"/>
                <a:gd name="T55" fmla="*/ 28 h 292"/>
                <a:gd name="T56" fmla="*/ 96 w 128"/>
                <a:gd name="T57" fmla="*/ 9 h 292"/>
                <a:gd name="T58" fmla="*/ 128 w 128"/>
                <a:gd name="T59" fmla="*/ 0 h 292"/>
                <a:gd name="T60" fmla="*/ 127 w 128"/>
                <a:gd name="T61" fmla="*/ 9 h 292"/>
                <a:gd name="T62" fmla="*/ 119 w 128"/>
                <a:gd name="T63" fmla="*/ 31 h 292"/>
                <a:gd name="T64" fmla="*/ 101 w 128"/>
                <a:gd name="T65" fmla="*/ 51 h 292"/>
                <a:gd name="T66" fmla="*/ 67 w 128"/>
                <a:gd name="T67" fmla="*/ 60 h 292"/>
                <a:gd name="T68" fmla="*/ 69 w 128"/>
                <a:gd name="T69" fmla="*/ 170 h 292"/>
                <a:gd name="T70" fmla="*/ 73 w 128"/>
                <a:gd name="T71" fmla="*/ 155 h 292"/>
                <a:gd name="T72" fmla="*/ 86 w 128"/>
                <a:gd name="T73" fmla="*/ 136 h 292"/>
                <a:gd name="T74" fmla="*/ 113 w 128"/>
                <a:gd name="T75" fmla="*/ 128 h 292"/>
                <a:gd name="T76" fmla="*/ 112 w 128"/>
                <a:gd name="T77" fmla="*/ 136 h 292"/>
                <a:gd name="T78" fmla="*/ 105 w 128"/>
                <a:gd name="T79" fmla="*/ 153 h 292"/>
                <a:gd name="T80" fmla="*/ 92 w 128"/>
                <a:gd name="T81" fmla="*/ 172 h 292"/>
                <a:gd name="T82" fmla="*/ 67 w 128"/>
                <a:gd name="T83" fmla="*/ 180 h 292"/>
                <a:gd name="T84" fmla="*/ 61 w 128"/>
                <a:gd name="T85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292">
                  <a:moveTo>
                    <a:pt x="61" y="292"/>
                  </a:moveTo>
                  <a:lnTo>
                    <a:pt x="61" y="225"/>
                  </a:lnTo>
                  <a:lnTo>
                    <a:pt x="58" y="225"/>
                  </a:lnTo>
                  <a:lnTo>
                    <a:pt x="54" y="225"/>
                  </a:lnTo>
                  <a:lnTo>
                    <a:pt x="46" y="222"/>
                  </a:lnTo>
                  <a:lnTo>
                    <a:pt x="38" y="219"/>
                  </a:lnTo>
                  <a:lnTo>
                    <a:pt x="29" y="214"/>
                  </a:lnTo>
                  <a:lnTo>
                    <a:pt x="23" y="206"/>
                  </a:lnTo>
                  <a:lnTo>
                    <a:pt x="17" y="195"/>
                  </a:lnTo>
                  <a:lnTo>
                    <a:pt x="15" y="180"/>
                  </a:lnTo>
                  <a:lnTo>
                    <a:pt x="17" y="180"/>
                  </a:lnTo>
                  <a:lnTo>
                    <a:pt x="23" y="180"/>
                  </a:lnTo>
                  <a:lnTo>
                    <a:pt x="29" y="182"/>
                  </a:lnTo>
                  <a:lnTo>
                    <a:pt x="38" y="186"/>
                  </a:lnTo>
                  <a:lnTo>
                    <a:pt x="47" y="194"/>
                  </a:lnTo>
                  <a:lnTo>
                    <a:pt x="54" y="205"/>
                  </a:lnTo>
                  <a:lnTo>
                    <a:pt x="61" y="221"/>
                  </a:lnTo>
                  <a:lnTo>
                    <a:pt x="61" y="151"/>
                  </a:lnTo>
                  <a:lnTo>
                    <a:pt x="58" y="149"/>
                  </a:lnTo>
                  <a:lnTo>
                    <a:pt x="52" y="149"/>
                  </a:lnTo>
                  <a:lnTo>
                    <a:pt x="44" y="147"/>
                  </a:lnTo>
                  <a:lnTo>
                    <a:pt x="34" y="144"/>
                  </a:lnTo>
                  <a:lnTo>
                    <a:pt x="24" y="137"/>
                  </a:lnTo>
                  <a:lnTo>
                    <a:pt x="16" y="128"/>
                  </a:lnTo>
                  <a:lnTo>
                    <a:pt x="11" y="114"/>
                  </a:lnTo>
                  <a:lnTo>
                    <a:pt x="8" y="98"/>
                  </a:lnTo>
                  <a:lnTo>
                    <a:pt x="9" y="97"/>
                  </a:lnTo>
                  <a:lnTo>
                    <a:pt x="15" y="97"/>
                  </a:lnTo>
                  <a:lnTo>
                    <a:pt x="21" y="98"/>
                  </a:lnTo>
                  <a:lnTo>
                    <a:pt x="29" y="101"/>
                  </a:lnTo>
                  <a:lnTo>
                    <a:pt x="39" y="106"/>
                  </a:lnTo>
                  <a:lnTo>
                    <a:pt x="47" y="116"/>
                  </a:lnTo>
                  <a:lnTo>
                    <a:pt x="55" y="128"/>
                  </a:lnTo>
                  <a:lnTo>
                    <a:pt x="61" y="147"/>
                  </a:lnTo>
                  <a:lnTo>
                    <a:pt x="61" y="60"/>
                  </a:lnTo>
                  <a:lnTo>
                    <a:pt x="58" y="60"/>
                  </a:lnTo>
                  <a:lnTo>
                    <a:pt x="52" y="59"/>
                  </a:lnTo>
                  <a:lnTo>
                    <a:pt x="44" y="58"/>
                  </a:lnTo>
                  <a:lnTo>
                    <a:pt x="35" y="55"/>
                  </a:lnTo>
                  <a:lnTo>
                    <a:pt x="25" y="50"/>
                  </a:lnTo>
                  <a:lnTo>
                    <a:pt x="16" y="43"/>
                  </a:lnTo>
                  <a:lnTo>
                    <a:pt x="8" y="32"/>
                  </a:lnTo>
                  <a:lnTo>
                    <a:pt x="3" y="19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6" y="1"/>
                  </a:lnTo>
                  <a:lnTo>
                    <a:pt x="27" y="5"/>
                  </a:lnTo>
                  <a:lnTo>
                    <a:pt x="38" y="10"/>
                  </a:lnTo>
                  <a:lnTo>
                    <a:pt x="48" y="21"/>
                  </a:lnTo>
                  <a:lnTo>
                    <a:pt x="56" y="36"/>
                  </a:lnTo>
                  <a:lnTo>
                    <a:pt x="65" y="56"/>
                  </a:lnTo>
                  <a:lnTo>
                    <a:pt x="65" y="54"/>
                  </a:lnTo>
                  <a:lnTo>
                    <a:pt x="66" y="48"/>
                  </a:lnTo>
                  <a:lnTo>
                    <a:pt x="70" y="39"/>
                  </a:lnTo>
                  <a:lnTo>
                    <a:pt x="77" y="28"/>
                  </a:lnTo>
                  <a:lnTo>
                    <a:pt x="85" y="19"/>
                  </a:lnTo>
                  <a:lnTo>
                    <a:pt x="96" y="9"/>
                  </a:lnTo>
                  <a:lnTo>
                    <a:pt x="110" y="2"/>
                  </a:lnTo>
                  <a:lnTo>
                    <a:pt x="128" y="0"/>
                  </a:lnTo>
                  <a:lnTo>
                    <a:pt x="128" y="2"/>
                  </a:lnTo>
                  <a:lnTo>
                    <a:pt x="127" y="9"/>
                  </a:lnTo>
                  <a:lnTo>
                    <a:pt x="124" y="19"/>
                  </a:lnTo>
                  <a:lnTo>
                    <a:pt x="119" y="31"/>
                  </a:lnTo>
                  <a:lnTo>
                    <a:pt x="112" y="41"/>
                  </a:lnTo>
                  <a:lnTo>
                    <a:pt x="101" y="51"/>
                  </a:lnTo>
                  <a:lnTo>
                    <a:pt x="86" y="58"/>
                  </a:lnTo>
                  <a:lnTo>
                    <a:pt x="67" y="60"/>
                  </a:lnTo>
                  <a:lnTo>
                    <a:pt x="67" y="172"/>
                  </a:lnTo>
                  <a:lnTo>
                    <a:pt x="69" y="170"/>
                  </a:lnTo>
                  <a:lnTo>
                    <a:pt x="70" y="164"/>
                  </a:lnTo>
                  <a:lnTo>
                    <a:pt x="73" y="155"/>
                  </a:lnTo>
                  <a:lnTo>
                    <a:pt x="78" y="145"/>
                  </a:lnTo>
                  <a:lnTo>
                    <a:pt x="86" y="136"/>
                  </a:lnTo>
                  <a:lnTo>
                    <a:pt x="97" y="130"/>
                  </a:lnTo>
                  <a:lnTo>
                    <a:pt x="113" y="128"/>
                  </a:lnTo>
                  <a:lnTo>
                    <a:pt x="113" y="130"/>
                  </a:lnTo>
                  <a:lnTo>
                    <a:pt x="112" y="136"/>
                  </a:lnTo>
                  <a:lnTo>
                    <a:pt x="109" y="144"/>
                  </a:lnTo>
                  <a:lnTo>
                    <a:pt x="105" y="153"/>
                  </a:lnTo>
                  <a:lnTo>
                    <a:pt x="100" y="163"/>
                  </a:lnTo>
                  <a:lnTo>
                    <a:pt x="92" y="172"/>
                  </a:lnTo>
                  <a:lnTo>
                    <a:pt x="82" y="178"/>
                  </a:lnTo>
                  <a:lnTo>
                    <a:pt x="67" y="180"/>
                  </a:lnTo>
                  <a:lnTo>
                    <a:pt x="67" y="292"/>
                  </a:lnTo>
                  <a:lnTo>
                    <a:pt x="61" y="29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9" name="Freeform 17"/>
            <p:cNvSpPr>
              <a:spLocks/>
            </p:cNvSpPr>
            <p:nvPr/>
          </p:nvSpPr>
          <p:spPr bwMode="gray">
            <a:xfrm>
              <a:off x="2596" y="332"/>
              <a:ext cx="68" cy="257"/>
            </a:xfrm>
            <a:custGeom>
              <a:avLst/>
              <a:gdLst>
                <a:gd name="T0" fmla="*/ 31 w 68"/>
                <a:gd name="T1" fmla="*/ 164 h 257"/>
                <a:gd name="T2" fmla="*/ 23 w 68"/>
                <a:gd name="T3" fmla="*/ 163 h 257"/>
                <a:gd name="T4" fmla="*/ 8 w 68"/>
                <a:gd name="T5" fmla="*/ 155 h 257"/>
                <a:gd name="T6" fmla="*/ 0 w 68"/>
                <a:gd name="T7" fmla="*/ 132 h 257"/>
                <a:gd name="T8" fmla="*/ 7 w 68"/>
                <a:gd name="T9" fmla="*/ 132 h 257"/>
                <a:gd name="T10" fmla="*/ 22 w 68"/>
                <a:gd name="T11" fmla="*/ 139 h 257"/>
                <a:gd name="T12" fmla="*/ 31 w 68"/>
                <a:gd name="T13" fmla="*/ 160 h 257"/>
                <a:gd name="T14" fmla="*/ 29 w 68"/>
                <a:gd name="T15" fmla="*/ 101 h 257"/>
                <a:gd name="T16" fmla="*/ 16 w 68"/>
                <a:gd name="T17" fmla="*/ 97 h 257"/>
                <a:gd name="T18" fmla="*/ 3 w 68"/>
                <a:gd name="T19" fmla="*/ 83 h 257"/>
                <a:gd name="T20" fmla="*/ 3 w 68"/>
                <a:gd name="T21" fmla="*/ 70 h 257"/>
                <a:gd name="T22" fmla="*/ 15 w 68"/>
                <a:gd name="T23" fmla="*/ 74 h 257"/>
                <a:gd name="T24" fmla="*/ 27 w 68"/>
                <a:gd name="T25" fmla="*/ 86 h 257"/>
                <a:gd name="T26" fmla="*/ 31 w 68"/>
                <a:gd name="T27" fmla="*/ 31 h 257"/>
                <a:gd name="T28" fmla="*/ 33 w 68"/>
                <a:gd name="T29" fmla="*/ 23 h 257"/>
                <a:gd name="T30" fmla="*/ 41 w 68"/>
                <a:gd name="T31" fmla="*/ 8 h 257"/>
                <a:gd name="T32" fmla="*/ 62 w 68"/>
                <a:gd name="T33" fmla="*/ 0 h 257"/>
                <a:gd name="T34" fmla="*/ 61 w 68"/>
                <a:gd name="T35" fmla="*/ 8 h 257"/>
                <a:gd name="T36" fmla="*/ 53 w 68"/>
                <a:gd name="T37" fmla="*/ 23 h 257"/>
                <a:gd name="T38" fmla="*/ 35 w 68"/>
                <a:gd name="T39" fmla="*/ 31 h 257"/>
                <a:gd name="T40" fmla="*/ 35 w 68"/>
                <a:gd name="T41" fmla="*/ 75 h 257"/>
                <a:gd name="T42" fmla="*/ 39 w 68"/>
                <a:gd name="T43" fmla="*/ 62 h 257"/>
                <a:gd name="T44" fmla="*/ 54 w 68"/>
                <a:gd name="T45" fmla="*/ 48 h 257"/>
                <a:gd name="T46" fmla="*/ 68 w 68"/>
                <a:gd name="T47" fmla="*/ 48 h 257"/>
                <a:gd name="T48" fmla="*/ 66 w 68"/>
                <a:gd name="T49" fmla="*/ 59 h 257"/>
                <a:gd name="T50" fmla="*/ 58 w 68"/>
                <a:gd name="T51" fmla="*/ 72 h 257"/>
                <a:gd name="T52" fmla="*/ 35 w 68"/>
                <a:gd name="T53" fmla="*/ 82 h 257"/>
                <a:gd name="T54" fmla="*/ 35 w 68"/>
                <a:gd name="T55" fmla="*/ 143 h 257"/>
                <a:gd name="T56" fmla="*/ 38 w 68"/>
                <a:gd name="T57" fmla="*/ 132 h 257"/>
                <a:gd name="T58" fmla="*/ 49 w 68"/>
                <a:gd name="T59" fmla="*/ 122 h 257"/>
                <a:gd name="T60" fmla="*/ 60 w 68"/>
                <a:gd name="T61" fmla="*/ 122 h 257"/>
                <a:gd name="T62" fmla="*/ 58 w 68"/>
                <a:gd name="T63" fmla="*/ 133 h 257"/>
                <a:gd name="T64" fmla="*/ 47 w 68"/>
                <a:gd name="T65" fmla="*/ 144 h 257"/>
                <a:gd name="T66" fmla="*/ 35 w 68"/>
                <a:gd name="T67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257">
                  <a:moveTo>
                    <a:pt x="31" y="257"/>
                  </a:moveTo>
                  <a:lnTo>
                    <a:pt x="31" y="164"/>
                  </a:lnTo>
                  <a:lnTo>
                    <a:pt x="29" y="163"/>
                  </a:lnTo>
                  <a:lnTo>
                    <a:pt x="23" y="163"/>
                  </a:lnTo>
                  <a:lnTo>
                    <a:pt x="16" y="160"/>
                  </a:lnTo>
                  <a:lnTo>
                    <a:pt x="8" y="155"/>
                  </a:lnTo>
                  <a:lnTo>
                    <a:pt x="3" y="145"/>
                  </a:lnTo>
                  <a:lnTo>
                    <a:pt x="0" y="132"/>
                  </a:lnTo>
                  <a:lnTo>
                    <a:pt x="3" y="132"/>
                  </a:lnTo>
                  <a:lnTo>
                    <a:pt x="7" y="132"/>
                  </a:lnTo>
                  <a:lnTo>
                    <a:pt x="15" y="135"/>
                  </a:lnTo>
                  <a:lnTo>
                    <a:pt x="22" y="139"/>
                  </a:lnTo>
                  <a:lnTo>
                    <a:pt x="27" y="147"/>
                  </a:lnTo>
                  <a:lnTo>
                    <a:pt x="31" y="160"/>
                  </a:lnTo>
                  <a:lnTo>
                    <a:pt x="31" y="101"/>
                  </a:lnTo>
                  <a:lnTo>
                    <a:pt x="29" y="101"/>
                  </a:lnTo>
                  <a:lnTo>
                    <a:pt x="23" y="99"/>
                  </a:lnTo>
                  <a:lnTo>
                    <a:pt x="16" y="97"/>
                  </a:lnTo>
                  <a:lnTo>
                    <a:pt x="8" y="91"/>
                  </a:lnTo>
                  <a:lnTo>
                    <a:pt x="3" y="83"/>
                  </a:lnTo>
                  <a:lnTo>
                    <a:pt x="0" y="70"/>
                  </a:lnTo>
                  <a:lnTo>
                    <a:pt x="3" y="70"/>
                  </a:lnTo>
                  <a:lnTo>
                    <a:pt x="7" y="71"/>
                  </a:lnTo>
                  <a:lnTo>
                    <a:pt x="15" y="74"/>
                  </a:lnTo>
                  <a:lnTo>
                    <a:pt x="22" y="78"/>
                  </a:lnTo>
                  <a:lnTo>
                    <a:pt x="27" y="86"/>
                  </a:lnTo>
                  <a:lnTo>
                    <a:pt x="31" y="97"/>
                  </a:lnTo>
                  <a:lnTo>
                    <a:pt x="31" y="31"/>
                  </a:lnTo>
                  <a:lnTo>
                    <a:pt x="31" y="28"/>
                  </a:lnTo>
                  <a:lnTo>
                    <a:pt x="33" y="23"/>
                  </a:lnTo>
                  <a:lnTo>
                    <a:pt x="35" y="15"/>
                  </a:lnTo>
                  <a:lnTo>
                    <a:pt x="41" y="8"/>
                  </a:lnTo>
                  <a:lnTo>
                    <a:pt x="50" y="2"/>
                  </a:lnTo>
                  <a:lnTo>
                    <a:pt x="62" y="0"/>
                  </a:lnTo>
                  <a:lnTo>
                    <a:pt x="62" y="2"/>
                  </a:lnTo>
                  <a:lnTo>
                    <a:pt x="61" y="8"/>
                  </a:lnTo>
                  <a:lnTo>
                    <a:pt x="58" y="15"/>
                  </a:lnTo>
                  <a:lnTo>
                    <a:pt x="53" y="23"/>
                  </a:lnTo>
                  <a:lnTo>
                    <a:pt x="46" y="28"/>
                  </a:lnTo>
                  <a:lnTo>
                    <a:pt x="35" y="31"/>
                  </a:lnTo>
                  <a:lnTo>
                    <a:pt x="35" y="78"/>
                  </a:lnTo>
                  <a:lnTo>
                    <a:pt x="35" y="75"/>
                  </a:lnTo>
                  <a:lnTo>
                    <a:pt x="37" y="70"/>
                  </a:lnTo>
                  <a:lnTo>
                    <a:pt x="39" y="62"/>
                  </a:lnTo>
                  <a:lnTo>
                    <a:pt x="45" y="55"/>
                  </a:lnTo>
                  <a:lnTo>
                    <a:pt x="54" y="48"/>
                  </a:lnTo>
                  <a:lnTo>
                    <a:pt x="66" y="47"/>
                  </a:lnTo>
                  <a:lnTo>
                    <a:pt x="68" y="48"/>
                  </a:lnTo>
                  <a:lnTo>
                    <a:pt x="68" y="52"/>
                  </a:lnTo>
                  <a:lnTo>
                    <a:pt x="66" y="59"/>
                  </a:lnTo>
                  <a:lnTo>
                    <a:pt x="64" y="66"/>
                  </a:lnTo>
                  <a:lnTo>
                    <a:pt x="58" y="72"/>
                  </a:lnTo>
                  <a:lnTo>
                    <a:pt x="50" y="78"/>
                  </a:lnTo>
                  <a:lnTo>
                    <a:pt x="35" y="82"/>
                  </a:lnTo>
                  <a:lnTo>
                    <a:pt x="35" y="144"/>
                  </a:lnTo>
                  <a:lnTo>
                    <a:pt x="35" y="143"/>
                  </a:lnTo>
                  <a:lnTo>
                    <a:pt x="37" y="139"/>
                  </a:lnTo>
                  <a:lnTo>
                    <a:pt x="38" y="132"/>
                  </a:lnTo>
                  <a:lnTo>
                    <a:pt x="42" y="126"/>
                  </a:lnTo>
                  <a:lnTo>
                    <a:pt x="49" y="122"/>
                  </a:lnTo>
                  <a:lnTo>
                    <a:pt x="58" y="121"/>
                  </a:lnTo>
                  <a:lnTo>
                    <a:pt x="60" y="122"/>
                  </a:lnTo>
                  <a:lnTo>
                    <a:pt x="60" y="126"/>
                  </a:lnTo>
                  <a:lnTo>
                    <a:pt x="58" y="133"/>
                  </a:lnTo>
                  <a:lnTo>
                    <a:pt x="56" y="139"/>
                  </a:lnTo>
                  <a:lnTo>
                    <a:pt x="47" y="144"/>
                  </a:lnTo>
                  <a:lnTo>
                    <a:pt x="35" y="148"/>
                  </a:lnTo>
                  <a:lnTo>
                    <a:pt x="35" y="257"/>
                  </a:lnTo>
                  <a:lnTo>
                    <a:pt x="31" y="25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0" name="Freeform 18"/>
            <p:cNvSpPr>
              <a:spLocks/>
            </p:cNvSpPr>
            <p:nvPr/>
          </p:nvSpPr>
          <p:spPr bwMode="gray">
            <a:xfrm>
              <a:off x="1672" y="164"/>
              <a:ext cx="111" cy="425"/>
            </a:xfrm>
            <a:custGeom>
              <a:avLst/>
              <a:gdLst>
                <a:gd name="T0" fmla="*/ 52 w 111"/>
                <a:gd name="T1" fmla="*/ 272 h 425"/>
                <a:gd name="T2" fmla="*/ 44 w 111"/>
                <a:gd name="T3" fmla="*/ 270 h 425"/>
                <a:gd name="T4" fmla="*/ 26 w 111"/>
                <a:gd name="T5" fmla="*/ 265 h 425"/>
                <a:gd name="T6" fmla="*/ 8 w 111"/>
                <a:gd name="T7" fmla="*/ 249 h 425"/>
                <a:gd name="T8" fmla="*/ 0 w 111"/>
                <a:gd name="T9" fmla="*/ 219 h 425"/>
                <a:gd name="T10" fmla="*/ 8 w 111"/>
                <a:gd name="T11" fmla="*/ 219 h 425"/>
                <a:gd name="T12" fmla="*/ 25 w 111"/>
                <a:gd name="T13" fmla="*/ 223 h 425"/>
                <a:gd name="T14" fmla="*/ 41 w 111"/>
                <a:gd name="T15" fmla="*/ 235 h 425"/>
                <a:gd name="T16" fmla="*/ 52 w 111"/>
                <a:gd name="T17" fmla="*/ 265 h 425"/>
                <a:gd name="T18" fmla="*/ 50 w 111"/>
                <a:gd name="T19" fmla="*/ 168 h 425"/>
                <a:gd name="T20" fmla="*/ 35 w 111"/>
                <a:gd name="T21" fmla="*/ 165 h 425"/>
                <a:gd name="T22" fmla="*/ 17 w 111"/>
                <a:gd name="T23" fmla="*/ 156 h 425"/>
                <a:gd name="T24" fmla="*/ 3 w 111"/>
                <a:gd name="T25" fmla="*/ 134 h 425"/>
                <a:gd name="T26" fmla="*/ 3 w 111"/>
                <a:gd name="T27" fmla="*/ 116 h 425"/>
                <a:gd name="T28" fmla="*/ 19 w 111"/>
                <a:gd name="T29" fmla="*/ 120 h 425"/>
                <a:gd name="T30" fmla="*/ 39 w 111"/>
                <a:gd name="T31" fmla="*/ 133 h 425"/>
                <a:gd name="T32" fmla="*/ 52 w 111"/>
                <a:gd name="T33" fmla="*/ 161 h 425"/>
                <a:gd name="T34" fmla="*/ 53 w 111"/>
                <a:gd name="T35" fmla="*/ 50 h 425"/>
                <a:gd name="T36" fmla="*/ 54 w 111"/>
                <a:gd name="T37" fmla="*/ 36 h 425"/>
                <a:gd name="T38" fmla="*/ 65 w 111"/>
                <a:gd name="T39" fmla="*/ 17 h 425"/>
                <a:gd name="T40" fmla="*/ 87 w 111"/>
                <a:gd name="T41" fmla="*/ 3 h 425"/>
                <a:gd name="T42" fmla="*/ 103 w 111"/>
                <a:gd name="T43" fmla="*/ 3 h 425"/>
                <a:gd name="T44" fmla="*/ 99 w 111"/>
                <a:gd name="T45" fmla="*/ 21 h 425"/>
                <a:gd name="T46" fmla="*/ 84 w 111"/>
                <a:gd name="T47" fmla="*/ 42 h 425"/>
                <a:gd name="T48" fmla="*/ 58 w 111"/>
                <a:gd name="T49" fmla="*/ 52 h 425"/>
                <a:gd name="T50" fmla="*/ 58 w 111"/>
                <a:gd name="T51" fmla="*/ 127 h 425"/>
                <a:gd name="T52" fmla="*/ 61 w 111"/>
                <a:gd name="T53" fmla="*/ 112 h 425"/>
                <a:gd name="T54" fmla="*/ 72 w 111"/>
                <a:gd name="T55" fmla="*/ 94 h 425"/>
                <a:gd name="T56" fmla="*/ 93 w 111"/>
                <a:gd name="T57" fmla="*/ 80 h 425"/>
                <a:gd name="T58" fmla="*/ 111 w 111"/>
                <a:gd name="T59" fmla="*/ 80 h 425"/>
                <a:gd name="T60" fmla="*/ 111 w 111"/>
                <a:gd name="T61" fmla="*/ 91 h 425"/>
                <a:gd name="T62" fmla="*/ 107 w 111"/>
                <a:gd name="T63" fmla="*/ 108 h 425"/>
                <a:gd name="T64" fmla="*/ 91 w 111"/>
                <a:gd name="T65" fmla="*/ 126 h 425"/>
                <a:gd name="T66" fmla="*/ 58 w 111"/>
                <a:gd name="T67" fmla="*/ 135 h 425"/>
                <a:gd name="T68" fmla="*/ 58 w 111"/>
                <a:gd name="T69" fmla="*/ 236 h 425"/>
                <a:gd name="T70" fmla="*/ 61 w 111"/>
                <a:gd name="T71" fmla="*/ 223 h 425"/>
                <a:gd name="T72" fmla="*/ 73 w 111"/>
                <a:gd name="T73" fmla="*/ 208 h 425"/>
                <a:gd name="T74" fmla="*/ 97 w 111"/>
                <a:gd name="T75" fmla="*/ 200 h 425"/>
                <a:gd name="T76" fmla="*/ 99 w 111"/>
                <a:gd name="T77" fmla="*/ 207 h 425"/>
                <a:gd name="T78" fmla="*/ 97 w 111"/>
                <a:gd name="T79" fmla="*/ 220 h 425"/>
                <a:gd name="T80" fmla="*/ 87 w 111"/>
                <a:gd name="T81" fmla="*/ 235 h 425"/>
                <a:gd name="T82" fmla="*/ 58 w 111"/>
                <a:gd name="T83" fmla="*/ 245 h 425"/>
                <a:gd name="T84" fmla="*/ 52 w 111"/>
                <a:gd name="T85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1" h="425">
                  <a:moveTo>
                    <a:pt x="52" y="425"/>
                  </a:moveTo>
                  <a:lnTo>
                    <a:pt x="52" y="272"/>
                  </a:lnTo>
                  <a:lnTo>
                    <a:pt x="50" y="270"/>
                  </a:lnTo>
                  <a:lnTo>
                    <a:pt x="44" y="270"/>
                  </a:lnTo>
                  <a:lnTo>
                    <a:pt x="35" y="269"/>
                  </a:lnTo>
                  <a:lnTo>
                    <a:pt x="26" y="265"/>
                  </a:lnTo>
                  <a:lnTo>
                    <a:pt x="17" y="258"/>
                  </a:lnTo>
                  <a:lnTo>
                    <a:pt x="8" y="249"/>
                  </a:lnTo>
                  <a:lnTo>
                    <a:pt x="3" y="236"/>
                  </a:lnTo>
                  <a:lnTo>
                    <a:pt x="0" y="219"/>
                  </a:lnTo>
                  <a:lnTo>
                    <a:pt x="3" y="219"/>
                  </a:lnTo>
                  <a:lnTo>
                    <a:pt x="8" y="219"/>
                  </a:lnTo>
                  <a:lnTo>
                    <a:pt x="15" y="220"/>
                  </a:lnTo>
                  <a:lnTo>
                    <a:pt x="25" y="223"/>
                  </a:lnTo>
                  <a:lnTo>
                    <a:pt x="33" y="227"/>
                  </a:lnTo>
                  <a:lnTo>
                    <a:pt x="41" y="235"/>
                  </a:lnTo>
                  <a:lnTo>
                    <a:pt x="48" y="247"/>
                  </a:lnTo>
                  <a:lnTo>
                    <a:pt x="52" y="265"/>
                  </a:lnTo>
                  <a:lnTo>
                    <a:pt x="52" y="168"/>
                  </a:lnTo>
                  <a:lnTo>
                    <a:pt x="50" y="168"/>
                  </a:lnTo>
                  <a:lnTo>
                    <a:pt x="44" y="168"/>
                  </a:lnTo>
                  <a:lnTo>
                    <a:pt x="35" y="165"/>
                  </a:lnTo>
                  <a:lnTo>
                    <a:pt x="26" y="161"/>
                  </a:lnTo>
                  <a:lnTo>
                    <a:pt x="17" y="156"/>
                  </a:lnTo>
                  <a:lnTo>
                    <a:pt x="8" y="146"/>
                  </a:lnTo>
                  <a:lnTo>
                    <a:pt x="3" y="134"/>
                  </a:lnTo>
                  <a:lnTo>
                    <a:pt x="0" y="116"/>
                  </a:lnTo>
                  <a:lnTo>
                    <a:pt x="3" y="116"/>
                  </a:lnTo>
                  <a:lnTo>
                    <a:pt x="10" y="118"/>
                  </a:lnTo>
                  <a:lnTo>
                    <a:pt x="19" y="120"/>
                  </a:lnTo>
                  <a:lnTo>
                    <a:pt x="29" y="125"/>
                  </a:lnTo>
                  <a:lnTo>
                    <a:pt x="39" y="133"/>
                  </a:lnTo>
                  <a:lnTo>
                    <a:pt x="48" y="145"/>
                  </a:lnTo>
                  <a:lnTo>
                    <a:pt x="52" y="161"/>
                  </a:lnTo>
                  <a:lnTo>
                    <a:pt x="52" y="52"/>
                  </a:lnTo>
                  <a:lnTo>
                    <a:pt x="53" y="50"/>
                  </a:lnTo>
                  <a:lnTo>
                    <a:pt x="53" y="44"/>
                  </a:lnTo>
                  <a:lnTo>
                    <a:pt x="54" y="36"/>
                  </a:lnTo>
                  <a:lnTo>
                    <a:pt x="58" y="26"/>
                  </a:lnTo>
                  <a:lnTo>
                    <a:pt x="65" y="17"/>
                  </a:lnTo>
                  <a:lnTo>
                    <a:pt x="75" y="9"/>
                  </a:lnTo>
                  <a:lnTo>
                    <a:pt x="87" y="3"/>
                  </a:lnTo>
                  <a:lnTo>
                    <a:pt x="104" y="0"/>
                  </a:lnTo>
                  <a:lnTo>
                    <a:pt x="103" y="3"/>
                  </a:lnTo>
                  <a:lnTo>
                    <a:pt x="102" y="11"/>
                  </a:lnTo>
                  <a:lnTo>
                    <a:pt x="99" y="21"/>
                  </a:lnTo>
                  <a:lnTo>
                    <a:pt x="92" y="32"/>
                  </a:lnTo>
                  <a:lnTo>
                    <a:pt x="84" y="42"/>
                  </a:lnTo>
                  <a:lnTo>
                    <a:pt x="73" y="49"/>
                  </a:lnTo>
                  <a:lnTo>
                    <a:pt x="58" y="52"/>
                  </a:lnTo>
                  <a:lnTo>
                    <a:pt x="58" y="130"/>
                  </a:lnTo>
                  <a:lnTo>
                    <a:pt x="58" y="127"/>
                  </a:lnTo>
                  <a:lnTo>
                    <a:pt x="60" y="122"/>
                  </a:lnTo>
                  <a:lnTo>
                    <a:pt x="61" y="112"/>
                  </a:lnTo>
                  <a:lnTo>
                    <a:pt x="65" y="103"/>
                  </a:lnTo>
                  <a:lnTo>
                    <a:pt x="72" y="94"/>
                  </a:lnTo>
                  <a:lnTo>
                    <a:pt x="80" y="85"/>
                  </a:lnTo>
                  <a:lnTo>
                    <a:pt x="93" y="80"/>
                  </a:lnTo>
                  <a:lnTo>
                    <a:pt x="110" y="77"/>
                  </a:lnTo>
                  <a:lnTo>
                    <a:pt x="111" y="80"/>
                  </a:lnTo>
                  <a:lnTo>
                    <a:pt x="111" y="84"/>
                  </a:lnTo>
                  <a:lnTo>
                    <a:pt x="111" y="91"/>
                  </a:lnTo>
                  <a:lnTo>
                    <a:pt x="110" y="100"/>
                  </a:lnTo>
                  <a:lnTo>
                    <a:pt x="107" y="108"/>
                  </a:lnTo>
                  <a:lnTo>
                    <a:pt x="100" y="118"/>
                  </a:lnTo>
                  <a:lnTo>
                    <a:pt x="91" y="126"/>
                  </a:lnTo>
                  <a:lnTo>
                    <a:pt x="77" y="133"/>
                  </a:lnTo>
                  <a:lnTo>
                    <a:pt x="58" y="135"/>
                  </a:lnTo>
                  <a:lnTo>
                    <a:pt x="58" y="239"/>
                  </a:lnTo>
                  <a:lnTo>
                    <a:pt x="58" y="236"/>
                  </a:lnTo>
                  <a:lnTo>
                    <a:pt x="60" y="231"/>
                  </a:lnTo>
                  <a:lnTo>
                    <a:pt x="61" y="223"/>
                  </a:lnTo>
                  <a:lnTo>
                    <a:pt x="66" y="215"/>
                  </a:lnTo>
                  <a:lnTo>
                    <a:pt x="73" y="208"/>
                  </a:lnTo>
                  <a:lnTo>
                    <a:pt x="83" y="203"/>
                  </a:lnTo>
                  <a:lnTo>
                    <a:pt x="97" y="200"/>
                  </a:lnTo>
                  <a:lnTo>
                    <a:pt x="97" y="201"/>
                  </a:lnTo>
                  <a:lnTo>
                    <a:pt x="99" y="207"/>
                  </a:lnTo>
                  <a:lnTo>
                    <a:pt x="99" y="212"/>
                  </a:lnTo>
                  <a:lnTo>
                    <a:pt x="97" y="220"/>
                  </a:lnTo>
                  <a:lnTo>
                    <a:pt x="93" y="228"/>
                  </a:lnTo>
                  <a:lnTo>
                    <a:pt x="87" y="235"/>
                  </a:lnTo>
                  <a:lnTo>
                    <a:pt x="75" y="242"/>
                  </a:lnTo>
                  <a:lnTo>
                    <a:pt x="58" y="245"/>
                  </a:lnTo>
                  <a:lnTo>
                    <a:pt x="58" y="425"/>
                  </a:lnTo>
                  <a:lnTo>
                    <a:pt x="52" y="425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1" name="Freeform 19"/>
            <p:cNvSpPr>
              <a:spLocks/>
            </p:cNvSpPr>
            <p:nvPr/>
          </p:nvSpPr>
          <p:spPr bwMode="gray">
            <a:xfrm>
              <a:off x="2065" y="361"/>
              <a:ext cx="100" cy="228"/>
            </a:xfrm>
            <a:custGeom>
              <a:avLst/>
              <a:gdLst>
                <a:gd name="T0" fmla="*/ 52 w 100"/>
                <a:gd name="T1" fmla="*/ 176 h 228"/>
                <a:gd name="T2" fmla="*/ 59 w 100"/>
                <a:gd name="T3" fmla="*/ 176 h 228"/>
                <a:gd name="T4" fmla="*/ 74 w 100"/>
                <a:gd name="T5" fmla="*/ 169 h 228"/>
                <a:gd name="T6" fmla="*/ 86 w 100"/>
                <a:gd name="T7" fmla="*/ 154 h 228"/>
                <a:gd name="T8" fmla="*/ 86 w 100"/>
                <a:gd name="T9" fmla="*/ 141 h 228"/>
                <a:gd name="T10" fmla="*/ 74 w 100"/>
                <a:gd name="T11" fmla="*/ 143 h 228"/>
                <a:gd name="T12" fmla="*/ 58 w 100"/>
                <a:gd name="T13" fmla="*/ 158 h 228"/>
                <a:gd name="T14" fmla="*/ 52 w 100"/>
                <a:gd name="T15" fmla="*/ 118 h 228"/>
                <a:gd name="T16" fmla="*/ 61 w 100"/>
                <a:gd name="T17" fmla="*/ 116 h 228"/>
                <a:gd name="T18" fmla="*/ 78 w 100"/>
                <a:gd name="T19" fmla="*/ 110 h 228"/>
                <a:gd name="T20" fmla="*/ 92 w 100"/>
                <a:gd name="T21" fmla="*/ 92 h 228"/>
                <a:gd name="T22" fmla="*/ 92 w 100"/>
                <a:gd name="T23" fmla="*/ 77 h 228"/>
                <a:gd name="T24" fmla="*/ 81 w 100"/>
                <a:gd name="T25" fmla="*/ 79 h 228"/>
                <a:gd name="T26" fmla="*/ 65 w 100"/>
                <a:gd name="T27" fmla="*/ 88 h 228"/>
                <a:gd name="T28" fmla="*/ 52 w 100"/>
                <a:gd name="T29" fmla="*/ 115 h 228"/>
                <a:gd name="T30" fmla="*/ 55 w 100"/>
                <a:gd name="T31" fmla="*/ 48 h 228"/>
                <a:gd name="T32" fmla="*/ 67 w 100"/>
                <a:gd name="T33" fmla="*/ 45 h 228"/>
                <a:gd name="T34" fmla="*/ 85 w 100"/>
                <a:gd name="T35" fmla="*/ 37 h 228"/>
                <a:gd name="T36" fmla="*/ 97 w 100"/>
                <a:gd name="T37" fmla="*/ 17 h 228"/>
                <a:gd name="T38" fmla="*/ 97 w 100"/>
                <a:gd name="T39" fmla="*/ 0 h 228"/>
                <a:gd name="T40" fmla="*/ 83 w 100"/>
                <a:gd name="T41" fmla="*/ 3 h 228"/>
                <a:gd name="T42" fmla="*/ 65 w 100"/>
                <a:gd name="T43" fmla="*/ 14 h 228"/>
                <a:gd name="T44" fmla="*/ 50 w 100"/>
                <a:gd name="T45" fmla="*/ 45 h 228"/>
                <a:gd name="T46" fmla="*/ 47 w 100"/>
                <a:gd name="T47" fmla="*/ 35 h 228"/>
                <a:gd name="T48" fmla="*/ 38 w 100"/>
                <a:gd name="T49" fmla="*/ 18 h 228"/>
                <a:gd name="T50" fmla="*/ 16 w 100"/>
                <a:gd name="T51" fmla="*/ 3 h 228"/>
                <a:gd name="T52" fmla="*/ 1 w 100"/>
                <a:gd name="T53" fmla="*/ 3 h 228"/>
                <a:gd name="T54" fmla="*/ 5 w 100"/>
                <a:gd name="T55" fmla="*/ 19 h 228"/>
                <a:gd name="T56" fmla="*/ 19 w 100"/>
                <a:gd name="T57" fmla="*/ 38 h 228"/>
                <a:gd name="T58" fmla="*/ 47 w 100"/>
                <a:gd name="T59" fmla="*/ 48 h 228"/>
                <a:gd name="T60" fmla="*/ 47 w 100"/>
                <a:gd name="T61" fmla="*/ 132 h 228"/>
                <a:gd name="T62" fmla="*/ 42 w 100"/>
                <a:gd name="T63" fmla="*/ 118 h 228"/>
                <a:gd name="T64" fmla="*/ 25 w 100"/>
                <a:gd name="T65" fmla="*/ 103 h 228"/>
                <a:gd name="T66" fmla="*/ 12 w 100"/>
                <a:gd name="T67" fmla="*/ 103 h 228"/>
                <a:gd name="T68" fmla="*/ 16 w 100"/>
                <a:gd name="T69" fmla="*/ 116 h 228"/>
                <a:gd name="T70" fmla="*/ 25 w 100"/>
                <a:gd name="T71" fmla="*/ 132 h 228"/>
                <a:gd name="T72" fmla="*/ 47 w 100"/>
                <a:gd name="T73" fmla="*/ 141 h 228"/>
                <a:gd name="T74" fmla="*/ 52 w 100"/>
                <a:gd name="T75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0" h="228">
                  <a:moveTo>
                    <a:pt x="52" y="228"/>
                  </a:moveTo>
                  <a:lnTo>
                    <a:pt x="52" y="176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67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6" y="154"/>
                  </a:lnTo>
                  <a:lnTo>
                    <a:pt x="88" y="141"/>
                  </a:lnTo>
                  <a:lnTo>
                    <a:pt x="86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58" y="158"/>
                  </a:lnTo>
                  <a:lnTo>
                    <a:pt x="52" y="173"/>
                  </a:lnTo>
                  <a:lnTo>
                    <a:pt x="52" y="118"/>
                  </a:lnTo>
                  <a:lnTo>
                    <a:pt x="55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6" y="103"/>
                  </a:lnTo>
                  <a:lnTo>
                    <a:pt x="92" y="92"/>
                  </a:lnTo>
                  <a:lnTo>
                    <a:pt x="94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2" y="115"/>
                  </a:lnTo>
                  <a:lnTo>
                    <a:pt x="52" y="48"/>
                  </a:lnTo>
                  <a:lnTo>
                    <a:pt x="55" y="48"/>
                  </a:lnTo>
                  <a:lnTo>
                    <a:pt x="61" y="48"/>
                  </a:lnTo>
                  <a:lnTo>
                    <a:pt x="67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2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3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6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8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3" y="10"/>
                  </a:lnTo>
                  <a:lnTo>
                    <a:pt x="5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5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3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5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2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2" name="Freeform 20"/>
            <p:cNvSpPr>
              <a:spLocks/>
            </p:cNvSpPr>
            <p:nvPr/>
          </p:nvSpPr>
          <p:spPr bwMode="gray">
            <a:xfrm>
              <a:off x="2921" y="361"/>
              <a:ext cx="100" cy="228"/>
            </a:xfrm>
            <a:custGeom>
              <a:avLst/>
              <a:gdLst>
                <a:gd name="T0" fmla="*/ 53 w 100"/>
                <a:gd name="T1" fmla="*/ 176 h 228"/>
                <a:gd name="T2" fmla="*/ 60 w 100"/>
                <a:gd name="T3" fmla="*/ 176 h 228"/>
                <a:gd name="T4" fmla="*/ 74 w 100"/>
                <a:gd name="T5" fmla="*/ 169 h 228"/>
                <a:gd name="T6" fmla="*/ 87 w 100"/>
                <a:gd name="T7" fmla="*/ 154 h 228"/>
                <a:gd name="T8" fmla="*/ 87 w 100"/>
                <a:gd name="T9" fmla="*/ 141 h 228"/>
                <a:gd name="T10" fmla="*/ 74 w 100"/>
                <a:gd name="T11" fmla="*/ 143 h 228"/>
                <a:gd name="T12" fmla="*/ 60 w 100"/>
                <a:gd name="T13" fmla="*/ 158 h 228"/>
                <a:gd name="T14" fmla="*/ 53 w 100"/>
                <a:gd name="T15" fmla="*/ 118 h 228"/>
                <a:gd name="T16" fmla="*/ 61 w 100"/>
                <a:gd name="T17" fmla="*/ 116 h 228"/>
                <a:gd name="T18" fmla="*/ 78 w 100"/>
                <a:gd name="T19" fmla="*/ 110 h 228"/>
                <a:gd name="T20" fmla="*/ 92 w 100"/>
                <a:gd name="T21" fmla="*/ 92 h 228"/>
                <a:gd name="T22" fmla="*/ 92 w 100"/>
                <a:gd name="T23" fmla="*/ 77 h 228"/>
                <a:gd name="T24" fmla="*/ 81 w 100"/>
                <a:gd name="T25" fmla="*/ 79 h 228"/>
                <a:gd name="T26" fmla="*/ 65 w 100"/>
                <a:gd name="T27" fmla="*/ 88 h 228"/>
                <a:gd name="T28" fmla="*/ 53 w 100"/>
                <a:gd name="T29" fmla="*/ 115 h 228"/>
                <a:gd name="T30" fmla="*/ 56 w 100"/>
                <a:gd name="T31" fmla="*/ 48 h 228"/>
                <a:gd name="T32" fmla="*/ 68 w 100"/>
                <a:gd name="T33" fmla="*/ 45 h 228"/>
                <a:gd name="T34" fmla="*/ 85 w 100"/>
                <a:gd name="T35" fmla="*/ 37 h 228"/>
                <a:gd name="T36" fmla="*/ 97 w 100"/>
                <a:gd name="T37" fmla="*/ 17 h 228"/>
                <a:gd name="T38" fmla="*/ 97 w 100"/>
                <a:gd name="T39" fmla="*/ 0 h 228"/>
                <a:gd name="T40" fmla="*/ 84 w 100"/>
                <a:gd name="T41" fmla="*/ 3 h 228"/>
                <a:gd name="T42" fmla="*/ 65 w 100"/>
                <a:gd name="T43" fmla="*/ 14 h 228"/>
                <a:gd name="T44" fmla="*/ 50 w 100"/>
                <a:gd name="T45" fmla="*/ 45 h 228"/>
                <a:gd name="T46" fmla="*/ 47 w 100"/>
                <a:gd name="T47" fmla="*/ 35 h 228"/>
                <a:gd name="T48" fmla="*/ 38 w 100"/>
                <a:gd name="T49" fmla="*/ 18 h 228"/>
                <a:gd name="T50" fmla="*/ 16 w 100"/>
                <a:gd name="T51" fmla="*/ 3 h 228"/>
                <a:gd name="T52" fmla="*/ 2 w 100"/>
                <a:gd name="T53" fmla="*/ 3 h 228"/>
                <a:gd name="T54" fmla="*/ 6 w 100"/>
                <a:gd name="T55" fmla="*/ 19 h 228"/>
                <a:gd name="T56" fmla="*/ 19 w 100"/>
                <a:gd name="T57" fmla="*/ 38 h 228"/>
                <a:gd name="T58" fmla="*/ 47 w 100"/>
                <a:gd name="T59" fmla="*/ 48 h 228"/>
                <a:gd name="T60" fmla="*/ 47 w 100"/>
                <a:gd name="T61" fmla="*/ 132 h 228"/>
                <a:gd name="T62" fmla="*/ 42 w 100"/>
                <a:gd name="T63" fmla="*/ 118 h 228"/>
                <a:gd name="T64" fmla="*/ 26 w 100"/>
                <a:gd name="T65" fmla="*/ 103 h 228"/>
                <a:gd name="T66" fmla="*/ 12 w 100"/>
                <a:gd name="T67" fmla="*/ 103 h 228"/>
                <a:gd name="T68" fmla="*/ 16 w 100"/>
                <a:gd name="T69" fmla="*/ 116 h 228"/>
                <a:gd name="T70" fmla="*/ 26 w 100"/>
                <a:gd name="T71" fmla="*/ 132 h 228"/>
                <a:gd name="T72" fmla="*/ 47 w 100"/>
                <a:gd name="T73" fmla="*/ 141 h 228"/>
                <a:gd name="T74" fmla="*/ 53 w 100"/>
                <a:gd name="T75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0" h="228">
                  <a:moveTo>
                    <a:pt x="53" y="228"/>
                  </a:moveTo>
                  <a:lnTo>
                    <a:pt x="53" y="176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68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7" y="154"/>
                  </a:lnTo>
                  <a:lnTo>
                    <a:pt x="88" y="141"/>
                  </a:lnTo>
                  <a:lnTo>
                    <a:pt x="87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60" y="158"/>
                  </a:lnTo>
                  <a:lnTo>
                    <a:pt x="53" y="173"/>
                  </a:lnTo>
                  <a:lnTo>
                    <a:pt x="53" y="118"/>
                  </a:lnTo>
                  <a:lnTo>
                    <a:pt x="56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7" y="103"/>
                  </a:lnTo>
                  <a:lnTo>
                    <a:pt x="92" y="92"/>
                  </a:lnTo>
                  <a:lnTo>
                    <a:pt x="95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3" y="115"/>
                  </a:lnTo>
                  <a:lnTo>
                    <a:pt x="53" y="48"/>
                  </a:lnTo>
                  <a:lnTo>
                    <a:pt x="56" y="48"/>
                  </a:lnTo>
                  <a:lnTo>
                    <a:pt x="61" y="48"/>
                  </a:lnTo>
                  <a:lnTo>
                    <a:pt x="68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3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4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7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9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2" y="3"/>
                  </a:lnTo>
                  <a:lnTo>
                    <a:pt x="3" y="10"/>
                  </a:lnTo>
                  <a:lnTo>
                    <a:pt x="6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6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4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6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3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3" name="Freeform 21"/>
            <p:cNvSpPr>
              <a:spLocks/>
            </p:cNvSpPr>
            <p:nvPr/>
          </p:nvSpPr>
          <p:spPr bwMode="gray">
            <a:xfrm>
              <a:off x="2273" y="187"/>
              <a:ext cx="175" cy="402"/>
            </a:xfrm>
            <a:custGeom>
              <a:avLst/>
              <a:gdLst>
                <a:gd name="T0" fmla="*/ 93 w 175"/>
                <a:gd name="T1" fmla="*/ 309 h 402"/>
                <a:gd name="T2" fmla="*/ 101 w 175"/>
                <a:gd name="T3" fmla="*/ 309 h 402"/>
                <a:gd name="T4" fmla="*/ 118 w 175"/>
                <a:gd name="T5" fmla="*/ 304 h 402"/>
                <a:gd name="T6" fmla="*/ 138 w 175"/>
                <a:gd name="T7" fmla="*/ 292 h 402"/>
                <a:gd name="T8" fmla="*/ 152 w 175"/>
                <a:gd name="T9" fmla="*/ 266 h 402"/>
                <a:gd name="T10" fmla="*/ 152 w 175"/>
                <a:gd name="T11" fmla="*/ 247 h 402"/>
                <a:gd name="T12" fmla="*/ 138 w 175"/>
                <a:gd name="T13" fmla="*/ 250 h 402"/>
                <a:gd name="T14" fmla="*/ 120 w 175"/>
                <a:gd name="T15" fmla="*/ 259 h 402"/>
                <a:gd name="T16" fmla="*/ 99 w 175"/>
                <a:gd name="T17" fmla="*/ 285 h 402"/>
                <a:gd name="T18" fmla="*/ 93 w 175"/>
                <a:gd name="T19" fmla="*/ 207 h 402"/>
                <a:gd name="T20" fmla="*/ 102 w 175"/>
                <a:gd name="T21" fmla="*/ 205 h 402"/>
                <a:gd name="T22" fmla="*/ 122 w 175"/>
                <a:gd name="T23" fmla="*/ 200 h 402"/>
                <a:gd name="T24" fmla="*/ 147 w 175"/>
                <a:gd name="T25" fmla="*/ 185 h 402"/>
                <a:gd name="T26" fmla="*/ 163 w 175"/>
                <a:gd name="T27" fmla="*/ 155 h 402"/>
                <a:gd name="T28" fmla="*/ 163 w 175"/>
                <a:gd name="T29" fmla="*/ 134 h 402"/>
                <a:gd name="T30" fmla="*/ 149 w 175"/>
                <a:gd name="T31" fmla="*/ 135 h 402"/>
                <a:gd name="T32" fmla="*/ 129 w 175"/>
                <a:gd name="T33" fmla="*/ 142 h 402"/>
                <a:gd name="T34" fmla="*/ 107 w 175"/>
                <a:gd name="T35" fmla="*/ 162 h 402"/>
                <a:gd name="T36" fmla="*/ 93 w 175"/>
                <a:gd name="T37" fmla="*/ 201 h 402"/>
                <a:gd name="T38" fmla="*/ 95 w 175"/>
                <a:gd name="T39" fmla="*/ 83 h 402"/>
                <a:gd name="T40" fmla="*/ 110 w 175"/>
                <a:gd name="T41" fmla="*/ 81 h 402"/>
                <a:gd name="T42" fmla="*/ 134 w 175"/>
                <a:gd name="T43" fmla="*/ 73 h 402"/>
                <a:gd name="T44" fmla="*/ 157 w 175"/>
                <a:gd name="T45" fmla="*/ 54 h 402"/>
                <a:gd name="T46" fmla="*/ 174 w 175"/>
                <a:gd name="T47" fmla="*/ 23 h 402"/>
                <a:gd name="T48" fmla="*/ 174 w 175"/>
                <a:gd name="T49" fmla="*/ 0 h 402"/>
                <a:gd name="T50" fmla="*/ 157 w 175"/>
                <a:gd name="T51" fmla="*/ 2 h 402"/>
                <a:gd name="T52" fmla="*/ 133 w 175"/>
                <a:gd name="T53" fmla="*/ 10 h 402"/>
                <a:gd name="T54" fmla="*/ 107 w 175"/>
                <a:gd name="T55" fmla="*/ 33 h 402"/>
                <a:gd name="T56" fmla="*/ 87 w 175"/>
                <a:gd name="T57" fmla="*/ 77 h 402"/>
                <a:gd name="T58" fmla="*/ 85 w 175"/>
                <a:gd name="T59" fmla="*/ 68 h 402"/>
                <a:gd name="T60" fmla="*/ 75 w 175"/>
                <a:gd name="T61" fmla="*/ 46 h 402"/>
                <a:gd name="T62" fmla="*/ 55 w 175"/>
                <a:gd name="T63" fmla="*/ 21 h 402"/>
                <a:gd name="T64" fmla="*/ 22 w 175"/>
                <a:gd name="T65" fmla="*/ 3 h 402"/>
                <a:gd name="T66" fmla="*/ 1 w 175"/>
                <a:gd name="T67" fmla="*/ 3 h 402"/>
                <a:gd name="T68" fmla="*/ 4 w 175"/>
                <a:gd name="T69" fmla="*/ 18 h 402"/>
                <a:gd name="T70" fmla="*/ 12 w 175"/>
                <a:gd name="T71" fmla="*/ 42 h 402"/>
                <a:gd name="T72" fmla="*/ 31 w 175"/>
                <a:gd name="T73" fmla="*/ 65 h 402"/>
                <a:gd name="T74" fmla="*/ 62 w 175"/>
                <a:gd name="T75" fmla="*/ 81 h 402"/>
                <a:gd name="T76" fmla="*/ 82 w 175"/>
                <a:gd name="T77" fmla="*/ 238 h 402"/>
                <a:gd name="T78" fmla="*/ 80 w 175"/>
                <a:gd name="T79" fmla="*/ 228 h 402"/>
                <a:gd name="T80" fmla="*/ 72 w 175"/>
                <a:gd name="T81" fmla="*/ 207 h 402"/>
                <a:gd name="T82" fmla="*/ 55 w 175"/>
                <a:gd name="T83" fmla="*/ 185 h 402"/>
                <a:gd name="T84" fmla="*/ 21 w 175"/>
                <a:gd name="T85" fmla="*/ 176 h 402"/>
                <a:gd name="T86" fmla="*/ 22 w 175"/>
                <a:gd name="T87" fmla="*/ 185 h 402"/>
                <a:gd name="T88" fmla="*/ 28 w 175"/>
                <a:gd name="T89" fmla="*/ 205 h 402"/>
                <a:gd name="T90" fmla="*/ 41 w 175"/>
                <a:gd name="T91" fmla="*/ 230 h 402"/>
                <a:gd name="T92" fmla="*/ 66 w 175"/>
                <a:gd name="T93" fmla="*/ 246 h 402"/>
                <a:gd name="T94" fmla="*/ 82 w 175"/>
                <a:gd name="T95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5" h="402">
                  <a:moveTo>
                    <a:pt x="93" y="402"/>
                  </a:moveTo>
                  <a:lnTo>
                    <a:pt x="93" y="309"/>
                  </a:lnTo>
                  <a:lnTo>
                    <a:pt x="95" y="309"/>
                  </a:lnTo>
                  <a:lnTo>
                    <a:pt x="101" y="309"/>
                  </a:lnTo>
                  <a:lnTo>
                    <a:pt x="109" y="308"/>
                  </a:lnTo>
                  <a:lnTo>
                    <a:pt x="118" y="304"/>
                  </a:lnTo>
                  <a:lnTo>
                    <a:pt x="129" y="298"/>
                  </a:lnTo>
                  <a:lnTo>
                    <a:pt x="138" y="292"/>
                  </a:lnTo>
                  <a:lnTo>
                    <a:pt x="147" y="281"/>
                  </a:lnTo>
                  <a:lnTo>
                    <a:pt x="152" y="266"/>
                  </a:lnTo>
                  <a:lnTo>
                    <a:pt x="155" y="247"/>
                  </a:lnTo>
                  <a:lnTo>
                    <a:pt x="152" y="247"/>
                  </a:lnTo>
                  <a:lnTo>
                    <a:pt x="147" y="249"/>
                  </a:lnTo>
                  <a:lnTo>
                    <a:pt x="138" y="250"/>
                  </a:lnTo>
                  <a:lnTo>
                    <a:pt x="129" y="253"/>
                  </a:lnTo>
                  <a:lnTo>
                    <a:pt x="120" y="259"/>
                  </a:lnTo>
                  <a:lnTo>
                    <a:pt x="109" y="270"/>
                  </a:lnTo>
                  <a:lnTo>
                    <a:pt x="99" y="285"/>
                  </a:lnTo>
                  <a:lnTo>
                    <a:pt x="93" y="304"/>
                  </a:lnTo>
                  <a:lnTo>
                    <a:pt x="93" y="207"/>
                  </a:lnTo>
                  <a:lnTo>
                    <a:pt x="95" y="207"/>
                  </a:lnTo>
                  <a:lnTo>
                    <a:pt x="102" y="205"/>
                  </a:lnTo>
                  <a:lnTo>
                    <a:pt x="111" y="204"/>
                  </a:lnTo>
                  <a:lnTo>
                    <a:pt x="122" y="200"/>
                  </a:lnTo>
                  <a:lnTo>
                    <a:pt x="134" y="195"/>
                  </a:lnTo>
                  <a:lnTo>
                    <a:pt x="147" y="185"/>
                  </a:lnTo>
                  <a:lnTo>
                    <a:pt x="156" y="173"/>
                  </a:lnTo>
                  <a:lnTo>
                    <a:pt x="163" y="155"/>
                  </a:lnTo>
                  <a:lnTo>
                    <a:pt x="165" y="134"/>
                  </a:lnTo>
                  <a:lnTo>
                    <a:pt x="163" y="134"/>
                  </a:lnTo>
                  <a:lnTo>
                    <a:pt x="157" y="134"/>
                  </a:lnTo>
                  <a:lnTo>
                    <a:pt x="149" y="135"/>
                  </a:lnTo>
                  <a:lnTo>
                    <a:pt x="140" y="137"/>
                  </a:lnTo>
                  <a:lnTo>
                    <a:pt x="129" y="142"/>
                  </a:lnTo>
                  <a:lnTo>
                    <a:pt x="118" y="150"/>
                  </a:lnTo>
                  <a:lnTo>
                    <a:pt x="107" y="162"/>
                  </a:lnTo>
                  <a:lnTo>
                    <a:pt x="99" y="178"/>
                  </a:lnTo>
                  <a:lnTo>
                    <a:pt x="93" y="201"/>
                  </a:lnTo>
                  <a:lnTo>
                    <a:pt x="93" y="83"/>
                  </a:lnTo>
                  <a:lnTo>
                    <a:pt x="95" y="83"/>
                  </a:lnTo>
                  <a:lnTo>
                    <a:pt x="101" y="83"/>
                  </a:lnTo>
                  <a:lnTo>
                    <a:pt x="110" y="81"/>
                  </a:lnTo>
                  <a:lnTo>
                    <a:pt x="122" y="77"/>
                  </a:lnTo>
                  <a:lnTo>
                    <a:pt x="134" y="73"/>
                  </a:lnTo>
                  <a:lnTo>
                    <a:pt x="147" y="65"/>
                  </a:lnTo>
                  <a:lnTo>
                    <a:pt x="157" y="54"/>
                  </a:lnTo>
                  <a:lnTo>
                    <a:pt x="167" y="41"/>
                  </a:lnTo>
                  <a:lnTo>
                    <a:pt x="174" y="23"/>
                  </a:lnTo>
                  <a:lnTo>
                    <a:pt x="175" y="0"/>
                  </a:lnTo>
                  <a:lnTo>
                    <a:pt x="174" y="0"/>
                  </a:lnTo>
                  <a:lnTo>
                    <a:pt x="167" y="0"/>
                  </a:lnTo>
                  <a:lnTo>
                    <a:pt x="157" y="2"/>
                  </a:lnTo>
                  <a:lnTo>
                    <a:pt x="145" y="4"/>
                  </a:lnTo>
                  <a:lnTo>
                    <a:pt x="133" y="10"/>
                  </a:lnTo>
                  <a:lnTo>
                    <a:pt x="120" y="19"/>
                  </a:lnTo>
                  <a:lnTo>
                    <a:pt x="107" y="33"/>
                  </a:lnTo>
                  <a:lnTo>
                    <a:pt x="97" y="52"/>
                  </a:lnTo>
                  <a:lnTo>
                    <a:pt x="87" y="77"/>
                  </a:lnTo>
                  <a:lnTo>
                    <a:pt x="87" y="75"/>
                  </a:lnTo>
                  <a:lnTo>
                    <a:pt x="85" y="68"/>
                  </a:lnTo>
                  <a:lnTo>
                    <a:pt x="80" y="58"/>
                  </a:lnTo>
                  <a:lnTo>
                    <a:pt x="75" y="46"/>
                  </a:lnTo>
                  <a:lnTo>
                    <a:pt x="66" y="33"/>
                  </a:lnTo>
                  <a:lnTo>
                    <a:pt x="55" y="21"/>
                  </a:lnTo>
                  <a:lnTo>
                    <a:pt x="40" y="10"/>
                  </a:lnTo>
                  <a:lnTo>
                    <a:pt x="22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1" y="10"/>
                  </a:lnTo>
                  <a:lnTo>
                    <a:pt x="4" y="18"/>
                  </a:lnTo>
                  <a:lnTo>
                    <a:pt x="6" y="30"/>
                  </a:lnTo>
                  <a:lnTo>
                    <a:pt x="12" y="42"/>
                  </a:lnTo>
                  <a:lnTo>
                    <a:pt x="20" y="54"/>
                  </a:lnTo>
                  <a:lnTo>
                    <a:pt x="31" y="65"/>
                  </a:lnTo>
                  <a:lnTo>
                    <a:pt x="44" y="75"/>
                  </a:lnTo>
                  <a:lnTo>
                    <a:pt x="62" y="81"/>
                  </a:lnTo>
                  <a:lnTo>
                    <a:pt x="82" y="83"/>
                  </a:lnTo>
                  <a:lnTo>
                    <a:pt x="82" y="238"/>
                  </a:lnTo>
                  <a:lnTo>
                    <a:pt x="82" y="235"/>
                  </a:lnTo>
                  <a:lnTo>
                    <a:pt x="80" y="228"/>
                  </a:lnTo>
                  <a:lnTo>
                    <a:pt x="78" y="217"/>
                  </a:lnTo>
                  <a:lnTo>
                    <a:pt x="72" y="207"/>
                  </a:lnTo>
                  <a:lnTo>
                    <a:pt x="66" y="196"/>
                  </a:lnTo>
                  <a:lnTo>
                    <a:pt x="55" y="185"/>
                  </a:lnTo>
                  <a:lnTo>
                    <a:pt x="40" y="178"/>
                  </a:lnTo>
                  <a:lnTo>
                    <a:pt x="21" y="176"/>
                  </a:lnTo>
                  <a:lnTo>
                    <a:pt x="21" y="178"/>
                  </a:lnTo>
                  <a:lnTo>
                    <a:pt x="22" y="185"/>
                  </a:lnTo>
                  <a:lnTo>
                    <a:pt x="24" y="195"/>
                  </a:lnTo>
                  <a:lnTo>
                    <a:pt x="28" y="205"/>
                  </a:lnTo>
                  <a:lnTo>
                    <a:pt x="33" y="217"/>
                  </a:lnTo>
                  <a:lnTo>
                    <a:pt x="41" y="230"/>
                  </a:lnTo>
                  <a:lnTo>
                    <a:pt x="52" y="239"/>
                  </a:lnTo>
                  <a:lnTo>
                    <a:pt x="66" y="246"/>
                  </a:lnTo>
                  <a:lnTo>
                    <a:pt x="82" y="247"/>
                  </a:lnTo>
                  <a:lnTo>
                    <a:pt x="82" y="402"/>
                  </a:lnTo>
                  <a:lnTo>
                    <a:pt x="93" y="40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4" name="Freeform 22"/>
            <p:cNvSpPr>
              <a:spLocks/>
            </p:cNvSpPr>
            <p:nvPr/>
          </p:nvSpPr>
          <p:spPr bwMode="gray">
            <a:xfrm>
              <a:off x="2161" y="216"/>
              <a:ext cx="97" cy="373"/>
            </a:xfrm>
            <a:custGeom>
              <a:avLst/>
              <a:gdLst>
                <a:gd name="T0" fmla="*/ 52 w 97"/>
                <a:gd name="T1" fmla="*/ 237 h 373"/>
                <a:gd name="T2" fmla="*/ 59 w 97"/>
                <a:gd name="T3" fmla="*/ 237 h 373"/>
                <a:gd name="T4" fmla="*/ 74 w 97"/>
                <a:gd name="T5" fmla="*/ 232 h 373"/>
                <a:gd name="T6" fmla="*/ 90 w 97"/>
                <a:gd name="T7" fmla="*/ 218 h 373"/>
                <a:gd name="T8" fmla="*/ 97 w 97"/>
                <a:gd name="T9" fmla="*/ 193 h 373"/>
                <a:gd name="T10" fmla="*/ 89 w 97"/>
                <a:gd name="T11" fmla="*/ 193 h 373"/>
                <a:gd name="T12" fmla="*/ 71 w 97"/>
                <a:gd name="T13" fmla="*/ 197 h 373"/>
                <a:gd name="T14" fmla="*/ 56 w 97"/>
                <a:gd name="T15" fmla="*/ 215 h 373"/>
                <a:gd name="T16" fmla="*/ 52 w 97"/>
                <a:gd name="T17" fmla="*/ 147 h 373"/>
                <a:gd name="T18" fmla="*/ 59 w 97"/>
                <a:gd name="T19" fmla="*/ 147 h 373"/>
                <a:gd name="T20" fmla="*/ 74 w 97"/>
                <a:gd name="T21" fmla="*/ 141 h 373"/>
                <a:gd name="T22" fmla="*/ 90 w 97"/>
                <a:gd name="T23" fmla="*/ 128 h 373"/>
                <a:gd name="T24" fmla="*/ 97 w 97"/>
                <a:gd name="T25" fmla="*/ 102 h 373"/>
                <a:gd name="T26" fmla="*/ 89 w 97"/>
                <a:gd name="T27" fmla="*/ 102 h 373"/>
                <a:gd name="T28" fmla="*/ 71 w 97"/>
                <a:gd name="T29" fmla="*/ 109 h 373"/>
                <a:gd name="T30" fmla="*/ 56 w 97"/>
                <a:gd name="T31" fmla="*/ 126 h 373"/>
                <a:gd name="T32" fmla="*/ 52 w 97"/>
                <a:gd name="T33" fmla="*/ 46 h 373"/>
                <a:gd name="T34" fmla="*/ 51 w 97"/>
                <a:gd name="T35" fmla="*/ 37 h 373"/>
                <a:gd name="T36" fmla="*/ 45 w 97"/>
                <a:gd name="T37" fmla="*/ 23 h 373"/>
                <a:gd name="T38" fmla="*/ 32 w 97"/>
                <a:gd name="T39" fmla="*/ 6 h 373"/>
                <a:gd name="T40" fmla="*/ 6 w 97"/>
                <a:gd name="T41" fmla="*/ 0 h 373"/>
                <a:gd name="T42" fmla="*/ 8 w 97"/>
                <a:gd name="T43" fmla="*/ 9 h 373"/>
                <a:gd name="T44" fmla="*/ 16 w 97"/>
                <a:gd name="T45" fmla="*/ 27 h 373"/>
                <a:gd name="T46" fmla="*/ 33 w 97"/>
                <a:gd name="T47" fmla="*/ 43 h 373"/>
                <a:gd name="T48" fmla="*/ 45 w 97"/>
                <a:gd name="T49" fmla="*/ 113 h 373"/>
                <a:gd name="T50" fmla="*/ 45 w 97"/>
                <a:gd name="T51" fmla="*/ 106 h 373"/>
                <a:gd name="T52" fmla="*/ 40 w 97"/>
                <a:gd name="T53" fmla="*/ 90 h 373"/>
                <a:gd name="T54" fmla="*/ 27 w 97"/>
                <a:gd name="T55" fmla="*/ 75 h 373"/>
                <a:gd name="T56" fmla="*/ 1 w 97"/>
                <a:gd name="T57" fmla="*/ 67 h 373"/>
                <a:gd name="T58" fmla="*/ 0 w 97"/>
                <a:gd name="T59" fmla="*/ 75 h 373"/>
                <a:gd name="T60" fmla="*/ 2 w 97"/>
                <a:gd name="T61" fmla="*/ 91 h 373"/>
                <a:gd name="T62" fmla="*/ 14 w 97"/>
                <a:gd name="T63" fmla="*/ 109 h 373"/>
                <a:gd name="T64" fmla="*/ 45 w 97"/>
                <a:gd name="T65" fmla="*/ 118 h 373"/>
                <a:gd name="T66" fmla="*/ 45 w 97"/>
                <a:gd name="T67" fmla="*/ 207 h 373"/>
                <a:gd name="T68" fmla="*/ 43 w 97"/>
                <a:gd name="T69" fmla="*/ 195 h 373"/>
                <a:gd name="T70" fmla="*/ 33 w 97"/>
                <a:gd name="T71" fmla="*/ 182 h 373"/>
                <a:gd name="T72" fmla="*/ 12 w 97"/>
                <a:gd name="T73" fmla="*/ 175 h 373"/>
                <a:gd name="T74" fmla="*/ 10 w 97"/>
                <a:gd name="T75" fmla="*/ 182 h 373"/>
                <a:gd name="T76" fmla="*/ 13 w 97"/>
                <a:gd name="T77" fmla="*/ 197 h 373"/>
                <a:gd name="T78" fmla="*/ 29 w 97"/>
                <a:gd name="T79" fmla="*/ 211 h 373"/>
                <a:gd name="T80" fmla="*/ 45 w 97"/>
                <a:gd name="T81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7" h="373">
                  <a:moveTo>
                    <a:pt x="52" y="373"/>
                  </a:moveTo>
                  <a:lnTo>
                    <a:pt x="52" y="237"/>
                  </a:lnTo>
                  <a:lnTo>
                    <a:pt x="54" y="237"/>
                  </a:lnTo>
                  <a:lnTo>
                    <a:pt x="59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0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4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1" y="197"/>
                  </a:lnTo>
                  <a:lnTo>
                    <a:pt x="63" y="205"/>
                  </a:lnTo>
                  <a:lnTo>
                    <a:pt x="56" y="215"/>
                  </a:lnTo>
                  <a:lnTo>
                    <a:pt x="52" y="232"/>
                  </a:lnTo>
                  <a:lnTo>
                    <a:pt x="52" y="147"/>
                  </a:lnTo>
                  <a:lnTo>
                    <a:pt x="54" y="147"/>
                  </a:lnTo>
                  <a:lnTo>
                    <a:pt x="59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0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4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1" y="109"/>
                  </a:lnTo>
                  <a:lnTo>
                    <a:pt x="63" y="116"/>
                  </a:lnTo>
                  <a:lnTo>
                    <a:pt x="56" y="126"/>
                  </a:lnTo>
                  <a:lnTo>
                    <a:pt x="52" y="141"/>
                  </a:lnTo>
                  <a:lnTo>
                    <a:pt x="52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5" y="23"/>
                  </a:lnTo>
                  <a:lnTo>
                    <a:pt x="40" y="15"/>
                  </a:lnTo>
                  <a:lnTo>
                    <a:pt x="32" y="6"/>
                  </a:lnTo>
                  <a:lnTo>
                    <a:pt x="21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9"/>
                  </a:lnTo>
                  <a:lnTo>
                    <a:pt x="12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3" y="43"/>
                  </a:lnTo>
                  <a:lnTo>
                    <a:pt x="45" y="46"/>
                  </a:lnTo>
                  <a:lnTo>
                    <a:pt x="45" y="113"/>
                  </a:lnTo>
                  <a:lnTo>
                    <a:pt x="45" y="112"/>
                  </a:lnTo>
                  <a:lnTo>
                    <a:pt x="45" y="106"/>
                  </a:lnTo>
                  <a:lnTo>
                    <a:pt x="44" y="98"/>
                  </a:lnTo>
                  <a:lnTo>
                    <a:pt x="40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1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2" y="91"/>
                  </a:lnTo>
                  <a:lnTo>
                    <a:pt x="6" y="100"/>
                  </a:lnTo>
                  <a:lnTo>
                    <a:pt x="14" y="109"/>
                  </a:lnTo>
                  <a:lnTo>
                    <a:pt x="28" y="114"/>
                  </a:lnTo>
                  <a:lnTo>
                    <a:pt x="45" y="118"/>
                  </a:lnTo>
                  <a:lnTo>
                    <a:pt x="45" y="209"/>
                  </a:lnTo>
                  <a:lnTo>
                    <a:pt x="45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40" y="188"/>
                  </a:lnTo>
                  <a:lnTo>
                    <a:pt x="33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0" y="182"/>
                  </a:lnTo>
                  <a:lnTo>
                    <a:pt x="10" y="188"/>
                  </a:lnTo>
                  <a:lnTo>
                    <a:pt x="13" y="197"/>
                  </a:lnTo>
                  <a:lnTo>
                    <a:pt x="20" y="205"/>
                  </a:lnTo>
                  <a:lnTo>
                    <a:pt x="29" y="211"/>
                  </a:lnTo>
                  <a:lnTo>
                    <a:pt x="45" y="215"/>
                  </a:lnTo>
                  <a:lnTo>
                    <a:pt x="45" y="373"/>
                  </a:lnTo>
                  <a:lnTo>
                    <a:pt x="52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5" name="Freeform 23"/>
            <p:cNvSpPr>
              <a:spLocks/>
            </p:cNvSpPr>
            <p:nvPr/>
          </p:nvSpPr>
          <p:spPr bwMode="gray">
            <a:xfrm>
              <a:off x="2708" y="216"/>
              <a:ext cx="97" cy="373"/>
            </a:xfrm>
            <a:custGeom>
              <a:avLst/>
              <a:gdLst>
                <a:gd name="T0" fmla="*/ 51 w 97"/>
                <a:gd name="T1" fmla="*/ 237 h 373"/>
                <a:gd name="T2" fmla="*/ 60 w 97"/>
                <a:gd name="T3" fmla="*/ 237 h 373"/>
                <a:gd name="T4" fmla="*/ 74 w 97"/>
                <a:gd name="T5" fmla="*/ 232 h 373"/>
                <a:gd name="T6" fmla="*/ 91 w 97"/>
                <a:gd name="T7" fmla="*/ 218 h 373"/>
                <a:gd name="T8" fmla="*/ 97 w 97"/>
                <a:gd name="T9" fmla="*/ 193 h 373"/>
                <a:gd name="T10" fmla="*/ 89 w 97"/>
                <a:gd name="T11" fmla="*/ 193 h 373"/>
                <a:gd name="T12" fmla="*/ 72 w 97"/>
                <a:gd name="T13" fmla="*/ 197 h 373"/>
                <a:gd name="T14" fmla="*/ 55 w 97"/>
                <a:gd name="T15" fmla="*/ 215 h 373"/>
                <a:gd name="T16" fmla="*/ 51 w 97"/>
                <a:gd name="T17" fmla="*/ 147 h 373"/>
                <a:gd name="T18" fmla="*/ 60 w 97"/>
                <a:gd name="T19" fmla="*/ 147 h 373"/>
                <a:gd name="T20" fmla="*/ 74 w 97"/>
                <a:gd name="T21" fmla="*/ 141 h 373"/>
                <a:gd name="T22" fmla="*/ 91 w 97"/>
                <a:gd name="T23" fmla="*/ 128 h 373"/>
                <a:gd name="T24" fmla="*/ 97 w 97"/>
                <a:gd name="T25" fmla="*/ 102 h 373"/>
                <a:gd name="T26" fmla="*/ 89 w 97"/>
                <a:gd name="T27" fmla="*/ 102 h 373"/>
                <a:gd name="T28" fmla="*/ 72 w 97"/>
                <a:gd name="T29" fmla="*/ 109 h 373"/>
                <a:gd name="T30" fmla="*/ 55 w 97"/>
                <a:gd name="T31" fmla="*/ 126 h 373"/>
                <a:gd name="T32" fmla="*/ 51 w 97"/>
                <a:gd name="T33" fmla="*/ 46 h 373"/>
                <a:gd name="T34" fmla="*/ 51 w 97"/>
                <a:gd name="T35" fmla="*/ 37 h 373"/>
                <a:gd name="T36" fmla="*/ 46 w 97"/>
                <a:gd name="T37" fmla="*/ 23 h 373"/>
                <a:gd name="T38" fmla="*/ 33 w 97"/>
                <a:gd name="T39" fmla="*/ 6 h 373"/>
                <a:gd name="T40" fmla="*/ 7 w 97"/>
                <a:gd name="T41" fmla="*/ 0 h 373"/>
                <a:gd name="T42" fmla="*/ 8 w 97"/>
                <a:gd name="T43" fmla="*/ 9 h 373"/>
                <a:gd name="T44" fmla="*/ 16 w 97"/>
                <a:gd name="T45" fmla="*/ 27 h 373"/>
                <a:gd name="T46" fmla="*/ 34 w 97"/>
                <a:gd name="T47" fmla="*/ 43 h 373"/>
                <a:gd name="T48" fmla="*/ 46 w 97"/>
                <a:gd name="T49" fmla="*/ 113 h 373"/>
                <a:gd name="T50" fmla="*/ 46 w 97"/>
                <a:gd name="T51" fmla="*/ 106 h 373"/>
                <a:gd name="T52" fmla="*/ 41 w 97"/>
                <a:gd name="T53" fmla="*/ 90 h 373"/>
                <a:gd name="T54" fmla="*/ 27 w 97"/>
                <a:gd name="T55" fmla="*/ 75 h 373"/>
                <a:gd name="T56" fmla="*/ 0 w 97"/>
                <a:gd name="T57" fmla="*/ 67 h 373"/>
                <a:gd name="T58" fmla="*/ 0 w 97"/>
                <a:gd name="T59" fmla="*/ 75 h 373"/>
                <a:gd name="T60" fmla="*/ 3 w 97"/>
                <a:gd name="T61" fmla="*/ 91 h 373"/>
                <a:gd name="T62" fmla="*/ 15 w 97"/>
                <a:gd name="T63" fmla="*/ 109 h 373"/>
                <a:gd name="T64" fmla="*/ 46 w 97"/>
                <a:gd name="T65" fmla="*/ 118 h 373"/>
                <a:gd name="T66" fmla="*/ 46 w 97"/>
                <a:gd name="T67" fmla="*/ 207 h 373"/>
                <a:gd name="T68" fmla="*/ 43 w 97"/>
                <a:gd name="T69" fmla="*/ 195 h 373"/>
                <a:gd name="T70" fmla="*/ 34 w 97"/>
                <a:gd name="T71" fmla="*/ 182 h 373"/>
                <a:gd name="T72" fmla="*/ 12 w 97"/>
                <a:gd name="T73" fmla="*/ 175 h 373"/>
                <a:gd name="T74" fmla="*/ 11 w 97"/>
                <a:gd name="T75" fmla="*/ 182 h 373"/>
                <a:gd name="T76" fmla="*/ 14 w 97"/>
                <a:gd name="T77" fmla="*/ 197 h 373"/>
                <a:gd name="T78" fmla="*/ 30 w 97"/>
                <a:gd name="T79" fmla="*/ 211 h 373"/>
                <a:gd name="T80" fmla="*/ 46 w 97"/>
                <a:gd name="T81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7" h="373">
                  <a:moveTo>
                    <a:pt x="51" y="373"/>
                  </a:moveTo>
                  <a:lnTo>
                    <a:pt x="51" y="237"/>
                  </a:lnTo>
                  <a:lnTo>
                    <a:pt x="54" y="237"/>
                  </a:lnTo>
                  <a:lnTo>
                    <a:pt x="60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1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5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2" y="197"/>
                  </a:lnTo>
                  <a:lnTo>
                    <a:pt x="64" y="205"/>
                  </a:lnTo>
                  <a:lnTo>
                    <a:pt x="55" y="215"/>
                  </a:lnTo>
                  <a:lnTo>
                    <a:pt x="51" y="232"/>
                  </a:lnTo>
                  <a:lnTo>
                    <a:pt x="51" y="147"/>
                  </a:lnTo>
                  <a:lnTo>
                    <a:pt x="54" y="147"/>
                  </a:lnTo>
                  <a:lnTo>
                    <a:pt x="60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1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5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2" y="109"/>
                  </a:lnTo>
                  <a:lnTo>
                    <a:pt x="64" y="116"/>
                  </a:lnTo>
                  <a:lnTo>
                    <a:pt x="55" y="126"/>
                  </a:lnTo>
                  <a:lnTo>
                    <a:pt x="51" y="141"/>
                  </a:lnTo>
                  <a:lnTo>
                    <a:pt x="51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6" y="23"/>
                  </a:lnTo>
                  <a:lnTo>
                    <a:pt x="41" y="15"/>
                  </a:lnTo>
                  <a:lnTo>
                    <a:pt x="33" y="6"/>
                  </a:lnTo>
                  <a:lnTo>
                    <a:pt x="22" y="2"/>
                  </a:lnTo>
                  <a:lnTo>
                    <a:pt x="7" y="0"/>
                  </a:lnTo>
                  <a:lnTo>
                    <a:pt x="7" y="2"/>
                  </a:lnTo>
                  <a:lnTo>
                    <a:pt x="8" y="9"/>
                  </a:lnTo>
                  <a:lnTo>
                    <a:pt x="11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4" y="43"/>
                  </a:lnTo>
                  <a:lnTo>
                    <a:pt x="46" y="46"/>
                  </a:lnTo>
                  <a:lnTo>
                    <a:pt x="46" y="113"/>
                  </a:lnTo>
                  <a:lnTo>
                    <a:pt x="46" y="112"/>
                  </a:lnTo>
                  <a:lnTo>
                    <a:pt x="46" y="106"/>
                  </a:lnTo>
                  <a:lnTo>
                    <a:pt x="43" y="98"/>
                  </a:lnTo>
                  <a:lnTo>
                    <a:pt x="41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3" y="91"/>
                  </a:lnTo>
                  <a:lnTo>
                    <a:pt x="7" y="100"/>
                  </a:lnTo>
                  <a:lnTo>
                    <a:pt x="15" y="109"/>
                  </a:lnTo>
                  <a:lnTo>
                    <a:pt x="28" y="114"/>
                  </a:lnTo>
                  <a:lnTo>
                    <a:pt x="46" y="118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39" y="188"/>
                  </a:lnTo>
                  <a:lnTo>
                    <a:pt x="34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1" y="182"/>
                  </a:lnTo>
                  <a:lnTo>
                    <a:pt x="11" y="188"/>
                  </a:lnTo>
                  <a:lnTo>
                    <a:pt x="14" y="197"/>
                  </a:lnTo>
                  <a:lnTo>
                    <a:pt x="19" y="205"/>
                  </a:lnTo>
                  <a:lnTo>
                    <a:pt x="30" y="211"/>
                  </a:lnTo>
                  <a:lnTo>
                    <a:pt x="46" y="215"/>
                  </a:lnTo>
                  <a:lnTo>
                    <a:pt x="46" y="373"/>
                  </a:lnTo>
                  <a:lnTo>
                    <a:pt x="51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99" name="Freeform 27" descr="Dark upward diagonal"/>
          <p:cNvSpPr>
            <a:spLocks/>
          </p:cNvSpPr>
          <p:nvPr/>
        </p:nvSpPr>
        <p:spPr bwMode="gray">
          <a:xfrm>
            <a:off x="85725" y="76200"/>
            <a:ext cx="8977313" cy="500063"/>
          </a:xfrm>
          <a:custGeom>
            <a:avLst/>
            <a:gdLst>
              <a:gd name="T0" fmla="*/ 0 w 5655"/>
              <a:gd name="T1" fmla="*/ 1 h 315"/>
              <a:gd name="T2" fmla="*/ 5546 w 5655"/>
              <a:gd name="T3" fmla="*/ 0 h 315"/>
              <a:gd name="T4" fmla="*/ 5655 w 5655"/>
              <a:gd name="T5" fmla="*/ 84 h 315"/>
              <a:gd name="T6" fmla="*/ 5649 w 5655"/>
              <a:gd name="T7" fmla="*/ 315 h 315"/>
              <a:gd name="T8" fmla="*/ 1 w 5655"/>
              <a:gd name="T9" fmla="*/ 314 h 315"/>
              <a:gd name="T10" fmla="*/ 0 w 5655"/>
              <a:gd name="T11" fmla="*/ 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655" h="315">
                <a:moveTo>
                  <a:pt x="0" y="1"/>
                </a:moveTo>
                <a:lnTo>
                  <a:pt x="5546" y="0"/>
                </a:lnTo>
                <a:cubicBezTo>
                  <a:pt x="5652" y="0"/>
                  <a:pt x="5655" y="84"/>
                  <a:pt x="5655" y="84"/>
                </a:cubicBezTo>
                <a:lnTo>
                  <a:pt x="5649" y="315"/>
                </a:lnTo>
                <a:lnTo>
                  <a:pt x="1" y="314"/>
                </a:lnTo>
                <a:lnTo>
                  <a:pt x="0" y="1"/>
                </a:lnTo>
                <a:close/>
              </a:path>
            </a:pathLst>
          </a:custGeom>
          <a:pattFill prst="dkUpDiag">
            <a:fgClr>
              <a:schemeClr val="bg1">
                <a:alpha val="77000"/>
              </a:schemeClr>
            </a:fgClr>
            <a:bgClr>
              <a:schemeClr val="tx1">
                <a:alpha val="77000"/>
              </a:schemeClr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00" name="Rectangle 28"/>
          <p:cNvSpPr>
            <a:spLocks noChangeArrowheads="1"/>
          </p:cNvSpPr>
          <p:nvPr/>
        </p:nvSpPr>
        <p:spPr bwMode="gray">
          <a:xfrm>
            <a:off x="114300" y="6610350"/>
            <a:ext cx="8931275" cy="1635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146" name="Group 74"/>
          <p:cNvGrpSpPr>
            <a:grpSpLocks/>
          </p:cNvGrpSpPr>
          <p:nvPr/>
        </p:nvGrpSpPr>
        <p:grpSpPr bwMode="auto">
          <a:xfrm>
            <a:off x="85725" y="854075"/>
            <a:ext cx="8982075" cy="1131888"/>
            <a:chOff x="54" y="538"/>
            <a:chExt cx="5658" cy="713"/>
          </a:xfrm>
        </p:grpSpPr>
        <p:sp>
          <p:nvSpPr>
            <p:cNvPr id="3102" name="Freeform 30"/>
            <p:cNvSpPr>
              <a:spLocks/>
            </p:cNvSpPr>
            <p:nvPr userDrawn="1"/>
          </p:nvSpPr>
          <p:spPr bwMode="gray">
            <a:xfrm>
              <a:off x="54" y="736"/>
              <a:ext cx="5658" cy="515"/>
            </a:xfrm>
            <a:custGeom>
              <a:avLst/>
              <a:gdLst>
                <a:gd name="T0" fmla="*/ 0 w 5446"/>
                <a:gd name="T1" fmla="*/ 0 h 590"/>
                <a:gd name="T2" fmla="*/ 5446 w 5446"/>
                <a:gd name="T3" fmla="*/ 0 h 590"/>
                <a:gd name="T4" fmla="*/ 5446 w 5446"/>
                <a:gd name="T5" fmla="*/ 312 h 590"/>
                <a:gd name="T6" fmla="*/ 5446 w 5446"/>
                <a:gd name="T7" fmla="*/ 451 h 590"/>
                <a:gd name="T8" fmla="*/ 1512 w 5446"/>
                <a:gd name="T9" fmla="*/ 443 h 590"/>
                <a:gd name="T10" fmla="*/ 1288 w 5446"/>
                <a:gd name="T11" fmla="*/ 584 h 590"/>
                <a:gd name="T12" fmla="*/ 0 w 5446"/>
                <a:gd name="T13" fmla="*/ 590 h 590"/>
                <a:gd name="T14" fmla="*/ 0 w 5446"/>
                <a:gd name="T15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46" h="590">
                  <a:moveTo>
                    <a:pt x="0" y="0"/>
                  </a:moveTo>
                  <a:lnTo>
                    <a:pt x="5446" y="0"/>
                  </a:lnTo>
                  <a:lnTo>
                    <a:pt x="5446" y="312"/>
                  </a:lnTo>
                  <a:lnTo>
                    <a:pt x="5446" y="451"/>
                  </a:lnTo>
                  <a:cubicBezTo>
                    <a:pt x="4790" y="473"/>
                    <a:pt x="2205" y="421"/>
                    <a:pt x="1512" y="443"/>
                  </a:cubicBezTo>
                  <a:lnTo>
                    <a:pt x="1288" y="584"/>
                  </a:lnTo>
                  <a:lnTo>
                    <a:pt x="0" y="5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03" name="Freeform 31"/>
            <p:cNvSpPr>
              <a:spLocks/>
            </p:cNvSpPr>
            <p:nvPr userDrawn="1"/>
          </p:nvSpPr>
          <p:spPr bwMode="gray">
            <a:xfrm>
              <a:off x="54" y="538"/>
              <a:ext cx="5658" cy="655"/>
            </a:xfrm>
            <a:custGeom>
              <a:avLst/>
              <a:gdLst>
                <a:gd name="T0" fmla="*/ 1 w 5658"/>
                <a:gd name="T1" fmla="*/ 0 h 655"/>
                <a:gd name="T2" fmla="*/ 5657 w 5658"/>
                <a:gd name="T3" fmla="*/ 0 h 655"/>
                <a:gd name="T4" fmla="*/ 5658 w 5658"/>
                <a:gd name="T5" fmla="*/ 534 h 655"/>
                <a:gd name="T6" fmla="*/ 1553 w 5658"/>
                <a:gd name="T7" fmla="*/ 528 h 655"/>
                <a:gd name="T8" fmla="*/ 1317 w 5658"/>
                <a:gd name="T9" fmla="*/ 651 h 655"/>
                <a:gd name="T10" fmla="*/ 0 w 5658"/>
                <a:gd name="T11" fmla="*/ 655 h 655"/>
                <a:gd name="T12" fmla="*/ 1 w 5658"/>
                <a:gd name="T13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8" h="655">
                  <a:moveTo>
                    <a:pt x="1" y="0"/>
                  </a:moveTo>
                  <a:lnTo>
                    <a:pt x="5657" y="0"/>
                  </a:lnTo>
                  <a:lnTo>
                    <a:pt x="5658" y="534"/>
                  </a:lnTo>
                  <a:lnTo>
                    <a:pt x="1553" y="528"/>
                  </a:lnTo>
                  <a:lnTo>
                    <a:pt x="1317" y="651"/>
                  </a:lnTo>
                  <a:lnTo>
                    <a:pt x="0" y="65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04" name="Freeform 32"/>
            <p:cNvSpPr>
              <a:spLocks/>
            </p:cNvSpPr>
            <p:nvPr userDrawn="1"/>
          </p:nvSpPr>
          <p:spPr bwMode="gray">
            <a:xfrm>
              <a:off x="54" y="1062"/>
              <a:ext cx="1496" cy="98"/>
            </a:xfrm>
            <a:custGeom>
              <a:avLst/>
              <a:gdLst>
                <a:gd name="T0" fmla="*/ 1440 w 1440"/>
                <a:gd name="T1" fmla="*/ 1 h 112"/>
                <a:gd name="T2" fmla="*/ 1261 w 1440"/>
                <a:gd name="T3" fmla="*/ 112 h 112"/>
                <a:gd name="T4" fmla="*/ 0 w 1440"/>
                <a:gd name="T5" fmla="*/ 110 h 112"/>
                <a:gd name="T6" fmla="*/ 0 w 1440"/>
                <a:gd name="T7" fmla="*/ 49 h 112"/>
                <a:gd name="T8" fmla="*/ 1069 w 1440"/>
                <a:gd name="T9" fmla="*/ 50 h 112"/>
                <a:gd name="T10" fmla="*/ 1142 w 1440"/>
                <a:gd name="T11" fmla="*/ 0 h 112"/>
                <a:gd name="T12" fmla="*/ 1440 w 1440"/>
                <a:gd name="T13" fmla="*/ 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0" h="112">
                  <a:moveTo>
                    <a:pt x="1440" y="1"/>
                  </a:moveTo>
                  <a:lnTo>
                    <a:pt x="1261" y="112"/>
                  </a:lnTo>
                  <a:lnTo>
                    <a:pt x="0" y="110"/>
                  </a:lnTo>
                  <a:lnTo>
                    <a:pt x="0" y="49"/>
                  </a:lnTo>
                  <a:lnTo>
                    <a:pt x="1069" y="50"/>
                  </a:lnTo>
                  <a:lnTo>
                    <a:pt x="1142" y="0"/>
                  </a:lnTo>
                  <a:lnTo>
                    <a:pt x="1440" y="1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105" name="Rectangle 33"/>
          <p:cNvSpPr>
            <a:spLocks noChangeArrowheads="1"/>
          </p:cNvSpPr>
          <p:nvPr/>
        </p:nvSpPr>
        <p:spPr bwMode="gray">
          <a:xfrm>
            <a:off x="85725" y="609600"/>
            <a:ext cx="8982075" cy="18573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0" name="Rectangle 38" descr="1"/>
          <p:cNvSpPr>
            <a:spLocks noChangeArrowheads="1"/>
          </p:cNvSpPr>
          <p:nvPr/>
        </p:nvSpPr>
        <p:spPr bwMode="gray">
          <a:xfrm>
            <a:off x="4067175" y="4497388"/>
            <a:ext cx="741363" cy="74295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2" name="Rectangle 40" descr="7"/>
          <p:cNvSpPr>
            <a:spLocks noChangeArrowheads="1"/>
          </p:cNvSpPr>
          <p:nvPr/>
        </p:nvSpPr>
        <p:spPr bwMode="gray">
          <a:xfrm>
            <a:off x="3275013" y="5314950"/>
            <a:ext cx="742950" cy="74295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4" name="Rectangle 42"/>
          <p:cNvSpPr>
            <a:spLocks noChangeArrowheads="1"/>
          </p:cNvSpPr>
          <p:nvPr/>
        </p:nvSpPr>
        <p:spPr bwMode="gray">
          <a:xfrm>
            <a:off x="3282950" y="4510088"/>
            <a:ext cx="741363" cy="744537"/>
          </a:xfrm>
          <a:prstGeom prst="rect">
            <a:avLst/>
          </a:prstGeom>
          <a:solidFill>
            <a:srgbClr val="D7D7D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09" name="Rectangle 37" descr="6"/>
          <p:cNvSpPr>
            <a:spLocks noChangeArrowheads="1"/>
          </p:cNvSpPr>
          <p:nvPr/>
        </p:nvSpPr>
        <p:spPr bwMode="gray">
          <a:xfrm>
            <a:off x="1703388" y="5314950"/>
            <a:ext cx="742950" cy="742950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114800" y="6196013"/>
            <a:ext cx="4811713" cy="403225"/>
          </a:xfrm>
        </p:spPr>
        <p:txBody>
          <a:bodyPr/>
          <a:lstStyle>
            <a:lvl1pPr marL="0" indent="0" algn="r">
              <a:buFontTx/>
              <a:buNone/>
              <a:defRPr sz="1600" i="1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31775" y="6445250"/>
            <a:ext cx="2205038" cy="3175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574925" y="6445250"/>
            <a:ext cx="2990850" cy="3175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5700713" y="6445250"/>
            <a:ext cx="2205037" cy="317500"/>
          </a:xfrm>
        </p:spPr>
        <p:txBody>
          <a:bodyPr/>
          <a:lstStyle>
            <a:lvl1pPr>
              <a:defRPr/>
            </a:lvl1pPr>
          </a:lstStyle>
          <a:p>
            <a:fld id="{439C04C8-FBE8-4944-9DE7-0817471614C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117" name="Text Box 45"/>
          <p:cNvSpPr txBox="1">
            <a:spLocks noChangeArrowheads="1"/>
          </p:cNvSpPr>
          <p:nvPr/>
        </p:nvSpPr>
        <p:spPr bwMode="gray">
          <a:xfrm>
            <a:off x="161925" y="842963"/>
            <a:ext cx="1303338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2200">
                <a:solidFill>
                  <a:srgbClr val="FFFFFF"/>
                </a:solidFill>
                <a:latin typeface="Arial Black" pitchFamily="34" charset="0"/>
              </a:rPr>
              <a:t>L/O/G/O</a:t>
            </a:r>
          </a:p>
        </p:txBody>
      </p:sp>
      <p:sp>
        <p:nvSpPr>
          <p:cNvPr id="3122" name="Rectangle 50"/>
          <p:cNvSpPr>
            <a:spLocks noChangeArrowheads="1"/>
          </p:cNvSpPr>
          <p:nvPr/>
        </p:nvSpPr>
        <p:spPr bwMode="gray">
          <a:xfrm>
            <a:off x="128588" y="4511675"/>
            <a:ext cx="741362" cy="7429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3115" name="Picture 43" descr="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30175" y="2911475"/>
            <a:ext cx="1347788" cy="1531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19400" y="2819400"/>
            <a:ext cx="6019800" cy="1470025"/>
          </a:xfrm>
        </p:spPr>
        <p:txBody>
          <a:bodyPr/>
          <a:lstStyle>
            <a:lvl1pPr algn="r">
              <a:defRPr sz="4800">
                <a:solidFill>
                  <a:srgbClr val="000000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142" name="Rectangle 70" descr="2"/>
          <p:cNvSpPr>
            <a:spLocks noChangeArrowheads="1"/>
          </p:cNvSpPr>
          <p:nvPr/>
        </p:nvSpPr>
        <p:spPr bwMode="gray">
          <a:xfrm>
            <a:off x="1701800" y="3705225"/>
            <a:ext cx="744538" cy="742950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3E4263-498F-47E6-877D-A68959E2C4B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308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38125"/>
            <a:ext cx="2057400" cy="59340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38125"/>
            <a:ext cx="6019800" cy="59340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81A363-E85C-4325-AF0E-DDA3E411448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5072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477000" cy="868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830763" y="6323013"/>
            <a:ext cx="2311400" cy="290512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116763" y="6323013"/>
            <a:ext cx="1616075" cy="290512"/>
          </a:xfrm>
        </p:spPr>
        <p:txBody>
          <a:bodyPr/>
          <a:lstStyle>
            <a:lvl1pPr>
              <a:defRPr/>
            </a:lvl1pPr>
          </a:lstStyle>
          <a:p>
            <a:fld id="{07F62211-DD1F-486D-876E-1929B749290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122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67A3D4-3A26-4347-A4D9-30D44D20AF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235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A40FFB-7B1E-4482-84C2-1721BE94BCC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246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66F5BC-40E7-4B09-8C3E-3D1E6AE030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830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9A1CC8-AD09-4383-8E09-22CFABF95B8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861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386D94-5B4A-4AFC-9230-2D33BB529DE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478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A6E100-BC6D-4539-A02B-6681F73BD7B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885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20C97D-F607-4169-A981-82F770B9283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727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02DDFA-0A70-4970-A925-6C9976DA068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315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6553200" y="6013450"/>
            <a:ext cx="2392363" cy="563563"/>
            <a:chOff x="1566" y="164"/>
            <a:chExt cx="1455" cy="425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1892" y="468"/>
              <a:ext cx="39" cy="121"/>
            </a:xfrm>
            <a:custGeom>
              <a:avLst/>
              <a:gdLst>
                <a:gd name="T0" fmla="*/ 37 w 39"/>
                <a:gd name="T1" fmla="*/ 36 h 121"/>
                <a:gd name="T2" fmla="*/ 35 w 39"/>
                <a:gd name="T3" fmla="*/ 36 h 121"/>
                <a:gd name="T4" fmla="*/ 30 w 39"/>
                <a:gd name="T5" fmla="*/ 36 h 121"/>
                <a:gd name="T6" fmla="*/ 22 w 39"/>
                <a:gd name="T7" fmla="*/ 34 h 121"/>
                <a:gd name="T8" fmla="*/ 15 w 39"/>
                <a:gd name="T9" fmla="*/ 30 h 121"/>
                <a:gd name="T10" fmla="*/ 7 w 39"/>
                <a:gd name="T11" fmla="*/ 23 h 121"/>
                <a:gd name="T12" fmla="*/ 3 w 39"/>
                <a:gd name="T13" fmla="*/ 13 h 121"/>
                <a:gd name="T14" fmla="*/ 0 w 39"/>
                <a:gd name="T15" fmla="*/ 0 h 121"/>
                <a:gd name="T16" fmla="*/ 3 w 39"/>
                <a:gd name="T17" fmla="*/ 0 h 121"/>
                <a:gd name="T18" fmla="*/ 7 w 39"/>
                <a:gd name="T19" fmla="*/ 1 h 121"/>
                <a:gd name="T20" fmla="*/ 15 w 39"/>
                <a:gd name="T21" fmla="*/ 3 h 121"/>
                <a:gd name="T22" fmla="*/ 23 w 39"/>
                <a:gd name="T23" fmla="*/ 5 h 121"/>
                <a:gd name="T24" fmla="*/ 30 w 39"/>
                <a:gd name="T25" fmla="*/ 11 h 121"/>
                <a:gd name="T26" fmla="*/ 37 w 39"/>
                <a:gd name="T27" fmla="*/ 20 h 121"/>
                <a:gd name="T28" fmla="*/ 39 w 39"/>
                <a:gd name="T29" fmla="*/ 34 h 121"/>
                <a:gd name="T30" fmla="*/ 39 w 39"/>
                <a:gd name="T31" fmla="*/ 121 h 121"/>
                <a:gd name="T32" fmla="*/ 37 w 39"/>
                <a:gd name="T33" fmla="*/ 121 h 121"/>
                <a:gd name="T34" fmla="*/ 37 w 39"/>
                <a:gd name="T35" fmla="*/ 3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121">
                  <a:moveTo>
                    <a:pt x="37" y="36"/>
                  </a:moveTo>
                  <a:lnTo>
                    <a:pt x="35" y="36"/>
                  </a:lnTo>
                  <a:lnTo>
                    <a:pt x="30" y="36"/>
                  </a:lnTo>
                  <a:lnTo>
                    <a:pt x="22" y="34"/>
                  </a:lnTo>
                  <a:lnTo>
                    <a:pt x="15" y="30"/>
                  </a:lnTo>
                  <a:lnTo>
                    <a:pt x="7" y="23"/>
                  </a:lnTo>
                  <a:lnTo>
                    <a:pt x="3" y="13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1"/>
                  </a:lnTo>
                  <a:lnTo>
                    <a:pt x="15" y="3"/>
                  </a:lnTo>
                  <a:lnTo>
                    <a:pt x="23" y="5"/>
                  </a:lnTo>
                  <a:lnTo>
                    <a:pt x="30" y="11"/>
                  </a:lnTo>
                  <a:lnTo>
                    <a:pt x="37" y="20"/>
                  </a:lnTo>
                  <a:lnTo>
                    <a:pt x="39" y="34"/>
                  </a:lnTo>
                  <a:lnTo>
                    <a:pt x="39" y="121"/>
                  </a:lnTo>
                  <a:lnTo>
                    <a:pt x="37" y="121"/>
                  </a:lnTo>
                  <a:lnTo>
                    <a:pt x="37" y="36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gray">
            <a:xfrm>
              <a:off x="2271" y="450"/>
              <a:ext cx="45" cy="139"/>
            </a:xfrm>
            <a:custGeom>
              <a:avLst/>
              <a:gdLst>
                <a:gd name="T0" fmla="*/ 3 w 45"/>
                <a:gd name="T1" fmla="*/ 42 h 139"/>
                <a:gd name="T2" fmla="*/ 6 w 45"/>
                <a:gd name="T3" fmla="*/ 42 h 139"/>
                <a:gd name="T4" fmla="*/ 12 w 45"/>
                <a:gd name="T5" fmla="*/ 42 h 139"/>
                <a:gd name="T6" fmla="*/ 20 w 45"/>
                <a:gd name="T7" fmla="*/ 39 h 139"/>
                <a:gd name="T8" fmla="*/ 29 w 45"/>
                <a:gd name="T9" fmla="*/ 35 h 139"/>
                <a:gd name="T10" fmla="*/ 37 w 45"/>
                <a:gd name="T11" fmla="*/ 27 h 139"/>
                <a:gd name="T12" fmla="*/ 43 w 45"/>
                <a:gd name="T13" fmla="*/ 17 h 139"/>
                <a:gd name="T14" fmla="*/ 45 w 45"/>
                <a:gd name="T15" fmla="*/ 2 h 139"/>
                <a:gd name="T16" fmla="*/ 43 w 45"/>
                <a:gd name="T17" fmla="*/ 0 h 139"/>
                <a:gd name="T18" fmla="*/ 37 w 45"/>
                <a:gd name="T19" fmla="*/ 2 h 139"/>
                <a:gd name="T20" fmla="*/ 29 w 45"/>
                <a:gd name="T21" fmla="*/ 3 h 139"/>
                <a:gd name="T22" fmla="*/ 19 w 45"/>
                <a:gd name="T23" fmla="*/ 7 h 139"/>
                <a:gd name="T24" fmla="*/ 11 w 45"/>
                <a:gd name="T25" fmla="*/ 14 h 139"/>
                <a:gd name="T26" fmla="*/ 4 w 45"/>
                <a:gd name="T27" fmla="*/ 23 h 139"/>
                <a:gd name="T28" fmla="*/ 0 w 45"/>
                <a:gd name="T29" fmla="*/ 39 h 139"/>
                <a:gd name="T30" fmla="*/ 0 w 45"/>
                <a:gd name="T31" fmla="*/ 139 h 139"/>
                <a:gd name="T32" fmla="*/ 3 w 45"/>
                <a:gd name="T33" fmla="*/ 139 h 139"/>
                <a:gd name="T34" fmla="*/ 3 w 45"/>
                <a:gd name="T35" fmla="*/ 4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139">
                  <a:moveTo>
                    <a:pt x="3" y="42"/>
                  </a:moveTo>
                  <a:lnTo>
                    <a:pt x="6" y="42"/>
                  </a:lnTo>
                  <a:lnTo>
                    <a:pt x="12" y="42"/>
                  </a:lnTo>
                  <a:lnTo>
                    <a:pt x="20" y="39"/>
                  </a:lnTo>
                  <a:lnTo>
                    <a:pt x="29" y="35"/>
                  </a:lnTo>
                  <a:lnTo>
                    <a:pt x="37" y="27"/>
                  </a:lnTo>
                  <a:lnTo>
                    <a:pt x="43" y="17"/>
                  </a:lnTo>
                  <a:lnTo>
                    <a:pt x="45" y="2"/>
                  </a:lnTo>
                  <a:lnTo>
                    <a:pt x="43" y="0"/>
                  </a:lnTo>
                  <a:lnTo>
                    <a:pt x="37" y="2"/>
                  </a:lnTo>
                  <a:lnTo>
                    <a:pt x="29" y="3"/>
                  </a:lnTo>
                  <a:lnTo>
                    <a:pt x="19" y="7"/>
                  </a:lnTo>
                  <a:lnTo>
                    <a:pt x="11" y="14"/>
                  </a:lnTo>
                  <a:lnTo>
                    <a:pt x="4" y="23"/>
                  </a:lnTo>
                  <a:lnTo>
                    <a:pt x="0" y="39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gray">
            <a:xfrm>
              <a:off x="1765" y="378"/>
              <a:ext cx="146" cy="211"/>
            </a:xfrm>
            <a:custGeom>
              <a:avLst/>
              <a:gdLst>
                <a:gd name="T0" fmla="*/ 68 w 146"/>
                <a:gd name="T1" fmla="*/ 67 h 211"/>
                <a:gd name="T2" fmla="*/ 67 w 146"/>
                <a:gd name="T3" fmla="*/ 67 h 211"/>
                <a:gd name="T4" fmla="*/ 60 w 146"/>
                <a:gd name="T5" fmla="*/ 66 h 211"/>
                <a:gd name="T6" fmla="*/ 50 w 146"/>
                <a:gd name="T7" fmla="*/ 64 h 211"/>
                <a:gd name="T8" fmla="*/ 41 w 146"/>
                <a:gd name="T9" fmla="*/ 62 h 211"/>
                <a:gd name="T10" fmla="*/ 29 w 146"/>
                <a:gd name="T11" fmla="*/ 55 h 211"/>
                <a:gd name="T12" fmla="*/ 18 w 146"/>
                <a:gd name="T13" fmla="*/ 47 h 211"/>
                <a:gd name="T14" fmla="*/ 10 w 146"/>
                <a:gd name="T15" fmla="*/ 35 h 211"/>
                <a:gd name="T16" fmla="*/ 3 w 146"/>
                <a:gd name="T17" fmla="*/ 20 h 211"/>
                <a:gd name="T18" fmla="*/ 0 w 146"/>
                <a:gd name="T19" fmla="*/ 0 h 211"/>
                <a:gd name="T20" fmla="*/ 3 w 146"/>
                <a:gd name="T21" fmla="*/ 0 h 211"/>
                <a:gd name="T22" fmla="*/ 10 w 146"/>
                <a:gd name="T23" fmla="*/ 0 h 211"/>
                <a:gd name="T24" fmla="*/ 19 w 146"/>
                <a:gd name="T25" fmla="*/ 0 h 211"/>
                <a:gd name="T26" fmla="*/ 30 w 146"/>
                <a:gd name="T27" fmla="*/ 2 h 211"/>
                <a:gd name="T28" fmla="*/ 41 w 146"/>
                <a:gd name="T29" fmla="*/ 6 h 211"/>
                <a:gd name="T30" fmla="*/ 53 w 146"/>
                <a:gd name="T31" fmla="*/ 14 h 211"/>
                <a:gd name="T32" fmla="*/ 62 w 146"/>
                <a:gd name="T33" fmla="*/ 25 h 211"/>
                <a:gd name="T34" fmla="*/ 69 w 146"/>
                <a:gd name="T35" fmla="*/ 41 h 211"/>
                <a:gd name="T36" fmla="*/ 73 w 146"/>
                <a:gd name="T37" fmla="*/ 62 h 211"/>
                <a:gd name="T38" fmla="*/ 73 w 146"/>
                <a:gd name="T39" fmla="*/ 60 h 211"/>
                <a:gd name="T40" fmla="*/ 73 w 146"/>
                <a:gd name="T41" fmla="*/ 55 h 211"/>
                <a:gd name="T42" fmla="*/ 75 w 146"/>
                <a:gd name="T43" fmla="*/ 45 h 211"/>
                <a:gd name="T44" fmla="*/ 79 w 146"/>
                <a:gd name="T45" fmla="*/ 36 h 211"/>
                <a:gd name="T46" fmla="*/ 84 w 146"/>
                <a:gd name="T47" fmla="*/ 25 h 211"/>
                <a:gd name="T48" fmla="*/ 92 w 146"/>
                <a:gd name="T49" fmla="*/ 16 h 211"/>
                <a:gd name="T50" fmla="*/ 106 w 146"/>
                <a:gd name="T51" fmla="*/ 8 h 211"/>
                <a:gd name="T52" fmla="*/ 123 w 146"/>
                <a:gd name="T53" fmla="*/ 2 h 211"/>
                <a:gd name="T54" fmla="*/ 146 w 146"/>
                <a:gd name="T55" fmla="*/ 0 h 211"/>
                <a:gd name="T56" fmla="*/ 145 w 146"/>
                <a:gd name="T57" fmla="*/ 2 h 211"/>
                <a:gd name="T58" fmla="*/ 145 w 146"/>
                <a:gd name="T59" fmla="*/ 8 h 211"/>
                <a:gd name="T60" fmla="*/ 143 w 146"/>
                <a:gd name="T61" fmla="*/ 17 h 211"/>
                <a:gd name="T62" fmla="*/ 139 w 146"/>
                <a:gd name="T63" fmla="*/ 28 h 211"/>
                <a:gd name="T64" fmla="*/ 134 w 146"/>
                <a:gd name="T65" fmla="*/ 39 h 211"/>
                <a:gd name="T66" fmla="*/ 126 w 146"/>
                <a:gd name="T67" fmla="*/ 49 h 211"/>
                <a:gd name="T68" fmla="*/ 114 w 146"/>
                <a:gd name="T69" fmla="*/ 59 h 211"/>
                <a:gd name="T70" fmla="*/ 98 w 146"/>
                <a:gd name="T71" fmla="*/ 64 h 211"/>
                <a:gd name="T72" fmla="*/ 79 w 146"/>
                <a:gd name="T73" fmla="*/ 67 h 211"/>
                <a:gd name="T74" fmla="*/ 79 w 146"/>
                <a:gd name="T75" fmla="*/ 211 h 211"/>
                <a:gd name="T76" fmla="*/ 68 w 146"/>
                <a:gd name="T77" fmla="*/ 211 h 211"/>
                <a:gd name="T78" fmla="*/ 68 w 146"/>
                <a:gd name="T79" fmla="*/ 6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6" h="211">
                  <a:moveTo>
                    <a:pt x="68" y="67"/>
                  </a:moveTo>
                  <a:lnTo>
                    <a:pt x="67" y="67"/>
                  </a:lnTo>
                  <a:lnTo>
                    <a:pt x="60" y="66"/>
                  </a:lnTo>
                  <a:lnTo>
                    <a:pt x="50" y="64"/>
                  </a:lnTo>
                  <a:lnTo>
                    <a:pt x="41" y="62"/>
                  </a:lnTo>
                  <a:lnTo>
                    <a:pt x="29" y="55"/>
                  </a:lnTo>
                  <a:lnTo>
                    <a:pt x="18" y="47"/>
                  </a:lnTo>
                  <a:lnTo>
                    <a:pt x="10" y="35"/>
                  </a:lnTo>
                  <a:lnTo>
                    <a:pt x="3" y="20"/>
                  </a:lnTo>
                  <a:lnTo>
                    <a:pt x="0" y="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9" y="0"/>
                  </a:lnTo>
                  <a:lnTo>
                    <a:pt x="30" y="2"/>
                  </a:lnTo>
                  <a:lnTo>
                    <a:pt x="41" y="6"/>
                  </a:lnTo>
                  <a:lnTo>
                    <a:pt x="53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5" y="45"/>
                  </a:lnTo>
                  <a:lnTo>
                    <a:pt x="79" y="36"/>
                  </a:lnTo>
                  <a:lnTo>
                    <a:pt x="84" y="25"/>
                  </a:lnTo>
                  <a:lnTo>
                    <a:pt x="92" y="16"/>
                  </a:lnTo>
                  <a:lnTo>
                    <a:pt x="106" y="8"/>
                  </a:lnTo>
                  <a:lnTo>
                    <a:pt x="123" y="2"/>
                  </a:lnTo>
                  <a:lnTo>
                    <a:pt x="146" y="0"/>
                  </a:lnTo>
                  <a:lnTo>
                    <a:pt x="145" y="2"/>
                  </a:lnTo>
                  <a:lnTo>
                    <a:pt x="145" y="8"/>
                  </a:lnTo>
                  <a:lnTo>
                    <a:pt x="143" y="17"/>
                  </a:lnTo>
                  <a:lnTo>
                    <a:pt x="139" y="28"/>
                  </a:lnTo>
                  <a:lnTo>
                    <a:pt x="134" y="39"/>
                  </a:lnTo>
                  <a:lnTo>
                    <a:pt x="126" y="49"/>
                  </a:lnTo>
                  <a:lnTo>
                    <a:pt x="114" y="59"/>
                  </a:lnTo>
                  <a:lnTo>
                    <a:pt x="98" y="64"/>
                  </a:lnTo>
                  <a:lnTo>
                    <a:pt x="79" y="67"/>
                  </a:lnTo>
                  <a:lnTo>
                    <a:pt x="79" y="211"/>
                  </a:lnTo>
                  <a:lnTo>
                    <a:pt x="68" y="211"/>
                  </a:lnTo>
                  <a:lnTo>
                    <a:pt x="68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gray">
            <a:xfrm>
              <a:off x="2792" y="378"/>
              <a:ext cx="144" cy="211"/>
            </a:xfrm>
            <a:custGeom>
              <a:avLst/>
              <a:gdLst>
                <a:gd name="T0" fmla="*/ 67 w 144"/>
                <a:gd name="T1" fmla="*/ 67 h 211"/>
                <a:gd name="T2" fmla="*/ 66 w 144"/>
                <a:gd name="T3" fmla="*/ 67 h 211"/>
                <a:gd name="T4" fmla="*/ 59 w 144"/>
                <a:gd name="T5" fmla="*/ 66 h 211"/>
                <a:gd name="T6" fmla="*/ 50 w 144"/>
                <a:gd name="T7" fmla="*/ 64 h 211"/>
                <a:gd name="T8" fmla="*/ 39 w 144"/>
                <a:gd name="T9" fmla="*/ 62 h 211"/>
                <a:gd name="T10" fmla="*/ 28 w 144"/>
                <a:gd name="T11" fmla="*/ 55 h 211"/>
                <a:gd name="T12" fmla="*/ 17 w 144"/>
                <a:gd name="T13" fmla="*/ 47 h 211"/>
                <a:gd name="T14" fmla="*/ 9 w 144"/>
                <a:gd name="T15" fmla="*/ 35 h 211"/>
                <a:gd name="T16" fmla="*/ 2 w 144"/>
                <a:gd name="T17" fmla="*/ 20 h 211"/>
                <a:gd name="T18" fmla="*/ 0 w 144"/>
                <a:gd name="T19" fmla="*/ 0 h 211"/>
                <a:gd name="T20" fmla="*/ 2 w 144"/>
                <a:gd name="T21" fmla="*/ 0 h 211"/>
                <a:gd name="T22" fmla="*/ 9 w 144"/>
                <a:gd name="T23" fmla="*/ 0 h 211"/>
                <a:gd name="T24" fmla="*/ 17 w 144"/>
                <a:gd name="T25" fmla="*/ 0 h 211"/>
                <a:gd name="T26" fmla="*/ 28 w 144"/>
                <a:gd name="T27" fmla="*/ 2 h 211"/>
                <a:gd name="T28" fmla="*/ 40 w 144"/>
                <a:gd name="T29" fmla="*/ 6 h 211"/>
                <a:gd name="T30" fmla="*/ 51 w 144"/>
                <a:gd name="T31" fmla="*/ 14 h 211"/>
                <a:gd name="T32" fmla="*/ 62 w 144"/>
                <a:gd name="T33" fmla="*/ 25 h 211"/>
                <a:gd name="T34" fmla="*/ 69 w 144"/>
                <a:gd name="T35" fmla="*/ 41 h 211"/>
                <a:gd name="T36" fmla="*/ 73 w 144"/>
                <a:gd name="T37" fmla="*/ 62 h 211"/>
                <a:gd name="T38" fmla="*/ 73 w 144"/>
                <a:gd name="T39" fmla="*/ 60 h 211"/>
                <a:gd name="T40" fmla="*/ 73 w 144"/>
                <a:gd name="T41" fmla="*/ 55 h 211"/>
                <a:gd name="T42" fmla="*/ 74 w 144"/>
                <a:gd name="T43" fmla="*/ 45 h 211"/>
                <a:gd name="T44" fmla="*/ 77 w 144"/>
                <a:gd name="T45" fmla="*/ 36 h 211"/>
                <a:gd name="T46" fmla="*/ 82 w 144"/>
                <a:gd name="T47" fmla="*/ 25 h 211"/>
                <a:gd name="T48" fmla="*/ 91 w 144"/>
                <a:gd name="T49" fmla="*/ 16 h 211"/>
                <a:gd name="T50" fmla="*/ 105 w 144"/>
                <a:gd name="T51" fmla="*/ 8 h 211"/>
                <a:gd name="T52" fmla="*/ 121 w 144"/>
                <a:gd name="T53" fmla="*/ 2 h 211"/>
                <a:gd name="T54" fmla="*/ 144 w 144"/>
                <a:gd name="T55" fmla="*/ 0 h 211"/>
                <a:gd name="T56" fmla="*/ 144 w 144"/>
                <a:gd name="T57" fmla="*/ 2 h 211"/>
                <a:gd name="T58" fmla="*/ 144 w 144"/>
                <a:gd name="T59" fmla="*/ 8 h 211"/>
                <a:gd name="T60" fmla="*/ 141 w 144"/>
                <a:gd name="T61" fmla="*/ 17 h 211"/>
                <a:gd name="T62" fmla="*/ 139 w 144"/>
                <a:gd name="T63" fmla="*/ 28 h 211"/>
                <a:gd name="T64" fmla="*/ 133 w 144"/>
                <a:gd name="T65" fmla="*/ 39 h 211"/>
                <a:gd name="T66" fmla="*/ 125 w 144"/>
                <a:gd name="T67" fmla="*/ 49 h 211"/>
                <a:gd name="T68" fmla="*/ 113 w 144"/>
                <a:gd name="T69" fmla="*/ 59 h 211"/>
                <a:gd name="T70" fmla="*/ 97 w 144"/>
                <a:gd name="T71" fmla="*/ 64 h 211"/>
                <a:gd name="T72" fmla="*/ 77 w 144"/>
                <a:gd name="T73" fmla="*/ 67 h 211"/>
                <a:gd name="T74" fmla="*/ 77 w 144"/>
                <a:gd name="T75" fmla="*/ 211 h 211"/>
                <a:gd name="T76" fmla="*/ 67 w 144"/>
                <a:gd name="T77" fmla="*/ 211 h 211"/>
                <a:gd name="T78" fmla="*/ 67 w 144"/>
                <a:gd name="T79" fmla="*/ 6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4" h="211">
                  <a:moveTo>
                    <a:pt x="67" y="67"/>
                  </a:moveTo>
                  <a:lnTo>
                    <a:pt x="66" y="67"/>
                  </a:lnTo>
                  <a:lnTo>
                    <a:pt x="59" y="66"/>
                  </a:lnTo>
                  <a:lnTo>
                    <a:pt x="50" y="64"/>
                  </a:lnTo>
                  <a:lnTo>
                    <a:pt x="39" y="62"/>
                  </a:lnTo>
                  <a:lnTo>
                    <a:pt x="28" y="55"/>
                  </a:lnTo>
                  <a:lnTo>
                    <a:pt x="17" y="47"/>
                  </a:lnTo>
                  <a:lnTo>
                    <a:pt x="9" y="35"/>
                  </a:lnTo>
                  <a:lnTo>
                    <a:pt x="2" y="20"/>
                  </a:lnTo>
                  <a:lnTo>
                    <a:pt x="0" y="0"/>
                  </a:lnTo>
                  <a:lnTo>
                    <a:pt x="2" y="0"/>
                  </a:lnTo>
                  <a:lnTo>
                    <a:pt x="9" y="0"/>
                  </a:lnTo>
                  <a:lnTo>
                    <a:pt x="17" y="0"/>
                  </a:lnTo>
                  <a:lnTo>
                    <a:pt x="28" y="2"/>
                  </a:lnTo>
                  <a:lnTo>
                    <a:pt x="40" y="6"/>
                  </a:lnTo>
                  <a:lnTo>
                    <a:pt x="51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4" y="45"/>
                  </a:lnTo>
                  <a:lnTo>
                    <a:pt x="77" y="36"/>
                  </a:lnTo>
                  <a:lnTo>
                    <a:pt x="82" y="25"/>
                  </a:lnTo>
                  <a:lnTo>
                    <a:pt x="91" y="16"/>
                  </a:lnTo>
                  <a:lnTo>
                    <a:pt x="105" y="8"/>
                  </a:lnTo>
                  <a:lnTo>
                    <a:pt x="121" y="2"/>
                  </a:lnTo>
                  <a:lnTo>
                    <a:pt x="144" y="0"/>
                  </a:lnTo>
                  <a:lnTo>
                    <a:pt x="144" y="2"/>
                  </a:lnTo>
                  <a:lnTo>
                    <a:pt x="144" y="8"/>
                  </a:lnTo>
                  <a:lnTo>
                    <a:pt x="141" y="17"/>
                  </a:lnTo>
                  <a:lnTo>
                    <a:pt x="139" y="28"/>
                  </a:lnTo>
                  <a:lnTo>
                    <a:pt x="133" y="39"/>
                  </a:lnTo>
                  <a:lnTo>
                    <a:pt x="125" y="49"/>
                  </a:lnTo>
                  <a:lnTo>
                    <a:pt x="113" y="59"/>
                  </a:lnTo>
                  <a:lnTo>
                    <a:pt x="97" y="64"/>
                  </a:lnTo>
                  <a:lnTo>
                    <a:pt x="77" y="67"/>
                  </a:lnTo>
                  <a:lnTo>
                    <a:pt x="77" y="211"/>
                  </a:lnTo>
                  <a:lnTo>
                    <a:pt x="67" y="211"/>
                  </a:lnTo>
                  <a:lnTo>
                    <a:pt x="67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gray">
            <a:xfrm>
              <a:off x="2631" y="457"/>
              <a:ext cx="89" cy="132"/>
            </a:xfrm>
            <a:custGeom>
              <a:avLst/>
              <a:gdLst>
                <a:gd name="T0" fmla="*/ 42 w 89"/>
                <a:gd name="T1" fmla="*/ 43 h 132"/>
                <a:gd name="T2" fmla="*/ 39 w 89"/>
                <a:gd name="T3" fmla="*/ 42 h 132"/>
                <a:gd name="T4" fmla="*/ 33 w 89"/>
                <a:gd name="T5" fmla="*/ 42 h 132"/>
                <a:gd name="T6" fmla="*/ 25 w 89"/>
                <a:gd name="T7" fmla="*/ 39 h 132"/>
                <a:gd name="T8" fmla="*/ 16 w 89"/>
                <a:gd name="T9" fmla="*/ 35 h 132"/>
                <a:gd name="T10" fmla="*/ 8 w 89"/>
                <a:gd name="T11" fmla="*/ 27 h 132"/>
                <a:gd name="T12" fmla="*/ 2 w 89"/>
                <a:gd name="T13" fmla="*/ 16 h 132"/>
                <a:gd name="T14" fmla="*/ 0 w 89"/>
                <a:gd name="T15" fmla="*/ 0 h 132"/>
                <a:gd name="T16" fmla="*/ 2 w 89"/>
                <a:gd name="T17" fmla="*/ 0 h 132"/>
                <a:gd name="T18" fmla="*/ 6 w 89"/>
                <a:gd name="T19" fmla="*/ 0 h 132"/>
                <a:gd name="T20" fmla="*/ 12 w 89"/>
                <a:gd name="T21" fmla="*/ 1 h 132"/>
                <a:gd name="T22" fmla="*/ 21 w 89"/>
                <a:gd name="T23" fmla="*/ 3 h 132"/>
                <a:gd name="T24" fmla="*/ 29 w 89"/>
                <a:gd name="T25" fmla="*/ 8 h 132"/>
                <a:gd name="T26" fmla="*/ 37 w 89"/>
                <a:gd name="T27" fmla="*/ 15 h 132"/>
                <a:gd name="T28" fmla="*/ 42 w 89"/>
                <a:gd name="T29" fmla="*/ 26 h 132"/>
                <a:gd name="T30" fmla="*/ 45 w 89"/>
                <a:gd name="T31" fmla="*/ 39 h 132"/>
                <a:gd name="T32" fmla="*/ 45 w 89"/>
                <a:gd name="T33" fmla="*/ 38 h 132"/>
                <a:gd name="T34" fmla="*/ 45 w 89"/>
                <a:gd name="T35" fmla="*/ 34 h 132"/>
                <a:gd name="T36" fmla="*/ 46 w 89"/>
                <a:gd name="T37" fmla="*/ 27 h 132"/>
                <a:gd name="T38" fmla="*/ 49 w 89"/>
                <a:gd name="T39" fmla="*/ 20 h 132"/>
                <a:gd name="T40" fmla="*/ 54 w 89"/>
                <a:gd name="T41" fmla="*/ 14 h 132"/>
                <a:gd name="T42" fmla="*/ 62 w 89"/>
                <a:gd name="T43" fmla="*/ 7 h 132"/>
                <a:gd name="T44" fmla="*/ 73 w 89"/>
                <a:gd name="T45" fmla="*/ 3 h 132"/>
                <a:gd name="T46" fmla="*/ 89 w 89"/>
                <a:gd name="T47" fmla="*/ 0 h 132"/>
                <a:gd name="T48" fmla="*/ 89 w 89"/>
                <a:gd name="T49" fmla="*/ 3 h 132"/>
                <a:gd name="T50" fmla="*/ 88 w 89"/>
                <a:gd name="T51" fmla="*/ 10 h 132"/>
                <a:gd name="T52" fmla="*/ 87 w 89"/>
                <a:gd name="T53" fmla="*/ 18 h 132"/>
                <a:gd name="T54" fmla="*/ 81 w 89"/>
                <a:gd name="T55" fmla="*/ 26 h 132"/>
                <a:gd name="T56" fmla="*/ 74 w 89"/>
                <a:gd name="T57" fmla="*/ 34 h 132"/>
                <a:gd name="T58" fmla="*/ 64 w 89"/>
                <a:gd name="T59" fmla="*/ 41 h 132"/>
                <a:gd name="T60" fmla="*/ 47 w 89"/>
                <a:gd name="T61" fmla="*/ 43 h 132"/>
                <a:gd name="T62" fmla="*/ 47 w 89"/>
                <a:gd name="T63" fmla="*/ 132 h 132"/>
                <a:gd name="T64" fmla="*/ 42 w 89"/>
                <a:gd name="T65" fmla="*/ 132 h 132"/>
                <a:gd name="T66" fmla="*/ 42 w 89"/>
                <a:gd name="T67" fmla="*/ 4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" h="132">
                  <a:moveTo>
                    <a:pt x="42" y="43"/>
                  </a:moveTo>
                  <a:lnTo>
                    <a:pt x="39" y="42"/>
                  </a:lnTo>
                  <a:lnTo>
                    <a:pt x="33" y="42"/>
                  </a:lnTo>
                  <a:lnTo>
                    <a:pt x="25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2" y="1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12" y="1"/>
                  </a:lnTo>
                  <a:lnTo>
                    <a:pt x="21" y="3"/>
                  </a:lnTo>
                  <a:lnTo>
                    <a:pt x="29" y="8"/>
                  </a:lnTo>
                  <a:lnTo>
                    <a:pt x="37" y="15"/>
                  </a:lnTo>
                  <a:lnTo>
                    <a:pt x="42" y="26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4"/>
                  </a:lnTo>
                  <a:lnTo>
                    <a:pt x="46" y="27"/>
                  </a:lnTo>
                  <a:lnTo>
                    <a:pt x="49" y="20"/>
                  </a:lnTo>
                  <a:lnTo>
                    <a:pt x="54" y="14"/>
                  </a:lnTo>
                  <a:lnTo>
                    <a:pt x="62" y="7"/>
                  </a:lnTo>
                  <a:lnTo>
                    <a:pt x="73" y="3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88" y="10"/>
                  </a:lnTo>
                  <a:lnTo>
                    <a:pt x="87" y="18"/>
                  </a:lnTo>
                  <a:lnTo>
                    <a:pt x="81" y="26"/>
                  </a:lnTo>
                  <a:lnTo>
                    <a:pt x="74" y="34"/>
                  </a:lnTo>
                  <a:lnTo>
                    <a:pt x="64" y="41"/>
                  </a:lnTo>
                  <a:lnTo>
                    <a:pt x="47" y="43"/>
                  </a:lnTo>
                  <a:lnTo>
                    <a:pt x="47" y="132"/>
                  </a:lnTo>
                  <a:lnTo>
                    <a:pt x="42" y="132"/>
                  </a:lnTo>
                  <a:lnTo>
                    <a:pt x="42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gray">
            <a:xfrm>
              <a:off x="2430" y="403"/>
              <a:ext cx="88" cy="186"/>
            </a:xfrm>
            <a:custGeom>
              <a:avLst/>
              <a:gdLst>
                <a:gd name="T0" fmla="*/ 43 w 88"/>
                <a:gd name="T1" fmla="*/ 43 h 186"/>
                <a:gd name="T2" fmla="*/ 41 w 88"/>
                <a:gd name="T3" fmla="*/ 43 h 186"/>
                <a:gd name="T4" fmla="*/ 35 w 88"/>
                <a:gd name="T5" fmla="*/ 43 h 186"/>
                <a:gd name="T6" fmla="*/ 27 w 88"/>
                <a:gd name="T7" fmla="*/ 41 h 186"/>
                <a:gd name="T8" fmla="*/ 18 w 88"/>
                <a:gd name="T9" fmla="*/ 35 h 186"/>
                <a:gd name="T10" fmla="*/ 8 w 88"/>
                <a:gd name="T11" fmla="*/ 28 h 186"/>
                <a:gd name="T12" fmla="*/ 3 w 88"/>
                <a:gd name="T13" fmla="*/ 16 h 186"/>
                <a:gd name="T14" fmla="*/ 0 w 88"/>
                <a:gd name="T15" fmla="*/ 0 h 186"/>
                <a:gd name="T16" fmla="*/ 3 w 88"/>
                <a:gd name="T17" fmla="*/ 0 h 186"/>
                <a:gd name="T18" fmla="*/ 8 w 88"/>
                <a:gd name="T19" fmla="*/ 0 h 186"/>
                <a:gd name="T20" fmla="*/ 17 w 88"/>
                <a:gd name="T21" fmla="*/ 1 h 186"/>
                <a:gd name="T22" fmla="*/ 26 w 88"/>
                <a:gd name="T23" fmla="*/ 6 h 186"/>
                <a:gd name="T24" fmla="*/ 35 w 88"/>
                <a:gd name="T25" fmla="*/ 12 h 186"/>
                <a:gd name="T26" fmla="*/ 42 w 88"/>
                <a:gd name="T27" fmla="*/ 24 h 186"/>
                <a:gd name="T28" fmla="*/ 48 w 88"/>
                <a:gd name="T29" fmla="*/ 41 h 186"/>
                <a:gd name="T30" fmla="*/ 48 w 88"/>
                <a:gd name="T31" fmla="*/ 90 h 186"/>
                <a:gd name="T32" fmla="*/ 48 w 88"/>
                <a:gd name="T33" fmla="*/ 88 h 186"/>
                <a:gd name="T34" fmla="*/ 48 w 88"/>
                <a:gd name="T35" fmla="*/ 82 h 186"/>
                <a:gd name="T36" fmla="*/ 50 w 88"/>
                <a:gd name="T37" fmla="*/ 74 h 186"/>
                <a:gd name="T38" fmla="*/ 54 w 88"/>
                <a:gd name="T39" fmla="*/ 66 h 186"/>
                <a:gd name="T40" fmla="*/ 61 w 88"/>
                <a:gd name="T41" fmla="*/ 58 h 186"/>
                <a:gd name="T42" fmla="*/ 72 w 88"/>
                <a:gd name="T43" fmla="*/ 53 h 186"/>
                <a:gd name="T44" fmla="*/ 87 w 88"/>
                <a:gd name="T45" fmla="*/ 50 h 186"/>
                <a:gd name="T46" fmla="*/ 88 w 88"/>
                <a:gd name="T47" fmla="*/ 51 h 186"/>
                <a:gd name="T48" fmla="*/ 88 w 88"/>
                <a:gd name="T49" fmla="*/ 57 h 186"/>
                <a:gd name="T50" fmla="*/ 87 w 88"/>
                <a:gd name="T51" fmla="*/ 64 h 186"/>
                <a:gd name="T52" fmla="*/ 84 w 88"/>
                <a:gd name="T53" fmla="*/ 72 h 186"/>
                <a:gd name="T54" fmla="*/ 80 w 88"/>
                <a:gd name="T55" fmla="*/ 80 h 186"/>
                <a:gd name="T56" fmla="*/ 73 w 88"/>
                <a:gd name="T57" fmla="*/ 86 h 186"/>
                <a:gd name="T58" fmla="*/ 62 w 88"/>
                <a:gd name="T59" fmla="*/ 92 h 186"/>
                <a:gd name="T60" fmla="*/ 48 w 88"/>
                <a:gd name="T61" fmla="*/ 93 h 186"/>
                <a:gd name="T62" fmla="*/ 48 w 88"/>
                <a:gd name="T63" fmla="*/ 186 h 186"/>
                <a:gd name="T64" fmla="*/ 43 w 88"/>
                <a:gd name="T65" fmla="*/ 186 h 186"/>
                <a:gd name="T66" fmla="*/ 43 w 88"/>
                <a:gd name="T67" fmla="*/ 143 h 186"/>
                <a:gd name="T68" fmla="*/ 42 w 88"/>
                <a:gd name="T69" fmla="*/ 143 h 186"/>
                <a:gd name="T70" fmla="*/ 37 w 88"/>
                <a:gd name="T71" fmla="*/ 142 h 186"/>
                <a:gd name="T72" fmla="*/ 29 w 88"/>
                <a:gd name="T73" fmla="*/ 140 h 186"/>
                <a:gd name="T74" fmla="*/ 22 w 88"/>
                <a:gd name="T75" fmla="*/ 136 h 186"/>
                <a:gd name="T76" fmla="*/ 14 w 88"/>
                <a:gd name="T77" fmla="*/ 130 h 186"/>
                <a:gd name="T78" fmla="*/ 8 w 88"/>
                <a:gd name="T79" fmla="*/ 120 h 186"/>
                <a:gd name="T80" fmla="*/ 7 w 88"/>
                <a:gd name="T81" fmla="*/ 105 h 186"/>
                <a:gd name="T82" fmla="*/ 8 w 88"/>
                <a:gd name="T83" fmla="*/ 105 h 186"/>
                <a:gd name="T84" fmla="*/ 12 w 88"/>
                <a:gd name="T85" fmla="*/ 107 h 186"/>
                <a:gd name="T86" fmla="*/ 19 w 88"/>
                <a:gd name="T87" fmla="*/ 108 h 186"/>
                <a:gd name="T88" fmla="*/ 26 w 88"/>
                <a:gd name="T89" fmla="*/ 111 h 186"/>
                <a:gd name="T90" fmla="*/ 34 w 88"/>
                <a:gd name="T91" fmla="*/ 117 h 186"/>
                <a:gd name="T92" fmla="*/ 39 w 88"/>
                <a:gd name="T93" fmla="*/ 127 h 186"/>
                <a:gd name="T94" fmla="*/ 43 w 88"/>
                <a:gd name="T95" fmla="*/ 140 h 186"/>
                <a:gd name="T96" fmla="*/ 43 w 88"/>
                <a:gd name="T97" fmla="*/ 4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8" h="186">
                  <a:moveTo>
                    <a:pt x="43" y="43"/>
                  </a:moveTo>
                  <a:lnTo>
                    <a:pt x="41" y="43"/>
                  </a:lnTo>
                  <a:lnTo>
                    <a:pt x="35" y="43"/>
                  </a:lnTo>
                  <a:lnTo>
                    <a:pt x="27" y="41"/>
                  </a:lnTo>
                  <a:lnTo>
                    <a:pt x="18" y="35"/>
                  </a:lnTo>
                  <a:lnTo>
                    <a:pt x="8" y="28"/>
                  </a:lnTo>
                  <a:lnTo>
                    <a:pt x="3" y="16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7" y="1"/>
                  </a:lnTo>
                  <a:lnTo>
                    <a:pt x="26" y="6"/>
                  </a:lnTo>
                  <a:lnTo>
                    <a:pt x="35" y="12"/>
                  </a:lnTo>
                  <a:lnTo>
                    <a:pt x="42" y="24"/>
                  </a:lnTo>
                  <a:lnTo>
                    <a:pt x="48" y="41"/>
                  </a:lnTo>
                  <a:lnTo>
                    <a:pt x="48" y="90"/>
                  </a:lnTo>
                  <a:lnTo>
                    <a:pt x="48" y="88"/>
                  </a:lnTo>
                  <a:lnTo>
                    <a:pt x="48" y="82"/>
                  </a:lnTo>
                  <a:lnTo>
                    <a:pt x="50" y="74"/>
                  </a:lnTo>
                  <a:lnTo>
                    <a:pt x="54" y="66"/>
                  </a:lnTo>
                  <a:lnTo>
                    <a:pt x="61" y="58"/>
                  </a:lnTo>
                  <a:lnTo>
                    <a:pt x="72" y="53"/>
                  </a:lnTo>
                  <a:lnTo>
                    <a:pt x="87" y="50"/>
                  </a:lnTo>
                  <a:lnTo>
                    <a:pt x="88" y="51"/>
                  </a:lnTo>
                  <a:lnTo>
                    <a:pt x="88" y="57"/>
                  </a:lnTo>
                  <a:lnTo>
                    <a:pt x="87" y="64"/>
                  </a:lnTo>
                  <a:lnTo>
                    <a:pt x="84" y="72"/>
                  </a:lnTo>
                  <a:lnTo>
                    <a:pt x="80" y="80"/>
                  </a:lnTo>
                  <a:lnTo>
                    <a:pt x="73" y="86"/>
                  </a:lnTo>
                  <a:lnTo>
                    <a:pt x="62" y="92"/>
                  </a:lnTo>
                  <a:lnTo>
                    <a:pt x="48" y="93"/>
                  </a:lnTo>
                  <a:lnTo>
                    <a:pt x="48" y="186"/>
                  </a:lnTo>
                  <a:lnTo>
                    <a:pt x="43" y="186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37" y="142"/>
                  </a:lnTo>
                  <a:lnTo>
                    <a:pt x="29" y="140"/>
                  </a:lnTo>
                  <a:lnTo>
                    <a:pt x="22" y="136"/>
                  </a:lnTo>
                  <a:lnTo>
                    <a:pt x="14" y="130"/>
                  </a:lnTo>
                  <a:lnTo>
                    <a:pt x="8" y="120"/>
                  </a:lnTo>
                  <a:lnTo>
                    <a:pt x="7" y="105"/>
                  </a:lnTo>
                  <a:lnTo>
                    <a:pt x="8" y="105"/>
                  </a:lnTo>
                  <a:lnTo>
                    <a:pt x="12" y="107"/>
                  </a:lnTo>
                  <a:lnTo>
                    <a:pt x="19" y="108"/>
                  </a:lnTo>
                  <a:lnTo>
                    <a:pt x="26" y="111"/>
                  </a:lnTo>
                  <a:lnTo>
                    <a:pt x="34" y="117"/>
                  </a:lnTo>
                  <a:lnTo>
                    <a:pt x="39" y="127"/>
                  </a:lnTo>
                  <a:lnTo>
                    <a:pt x="43" y="140"/>
                  </a:lnTo>
                  <a:lnTo>
                    <a:pt x="43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gray">
            <a:xfrm>
              <a:off x="1914" y="233"/>
              <a:ext cx="166" cy="356"/>
            </a:xfrm>
            <a:custGeom>
              <a:avLst/>
              <a:gdLst>
                <a:gd name="T0" fmla="*/ 85 w 166"/>
                <a:gd name="T1" fmla="*/ 84 h 356"/>
                <a:gd name="T2" fmla="*/ 101 w 166"/>
                <a:gd name="T3" fmla="*/ 81 h 356"/>
                <a:gd name="T4" fmla="*/ 124 w 166"/>
                <a:gd name="T5" fmla="*/ 73 h 356"/>
                <a:gd name="T6" fmla="*/ 148 w 166"/>
                <a:gd name="T7" fmla="*/ 56 h 356"/>
                <a:gd name="T8" fmla="*/ 163 w 166"/>
                <a:gd name="T9" fmla="*/ 23 h 356"/>
                <a:gd name="T10" fmla="*/ 163 w 166"/>
                <a:gd name="T11" fmla="*/ 0 h 356"/>
                <a:gd name="T12" fmla="*/ 148 w 166"/>
                <a:gd name="T13" fmla="*/ 0 h 356"/>
                <a:gd name="T14" fmla="*/ 125 w 166"/>
                <a:gd name="T15" fmla="*/ 6 h 356"/>
                <a:gd name="T16" fmla="*/ 101 w 166"/>
                <a:gd name="T17" fmla="*/ 22 h 356"/>
                <a:gd name="T18" fmla="*/ 82 w 166"/>
                <a:gd name="T19" fmla="*/ 54 h 356"/>
                <a:gd name="T20" fmla="*/ 77 w 166"/>
                <a:gd name="T21" fmla="*/ 173 h 356"/>
                <a:gd name="T22" fmla="*/ 77 w 166"/>
                <a:gd name="T23" fmla="*/ 165 h 356"/>
                <a:gd name="T24" fmla="*/ 71 w 166"/>
                <a:gd name="T25" fmla="*/ 146 h 356"/>
                <a:gd name="T26" fmla="*/ 60 w 166"/>
                <a:gd name="T27" fmla="*/ 123 h 356"/>
                <a:gd name="T28" fmla="*/ 38 w 166"/>
                <a:gd name="T29" fmla="*/ 104 h 356"/>
                <a:gd name="T30" fmla="*/ 0 w 166"/>
                <a:gd name="T31" fmla="*/ 96 h 356"/>
                <a:gd name="T32" fmla="*/ 0 w 166"/>
                <a:gd name="T33" fmla="*/ 103 h 356"/>
                <a:gd name="T34" fmla="*/ 0 w 166"/>
                <a:gd name="T35" fmla="*/ 120 h 356"/>
                <a:gd name="T36" fmla="*/ 8 w 166"/>
                <a:gd name="T37" fmla="*/ 143 h 356"/>
                <a:gd name="T38" fmla="*/ 24 w 166"/>
                <a:gd name="T39" fmla="*/ 163 h 356"/>
                <a:gd name="T40" fmla="*/ 55 w 166"/>
                <a:gd name="T41" fmla="*/ 177 h 356"/>
                <a:gd name="T42" fmla="*/ 77 w 166"/>
                <a:gd name="T43" fmla="*/ 356 h 356"/>
                <a:gd name="T44" fmla="*/ 82 w 166"/>
                <a:gd name="T45" fmla="*/ 274 h 356"/>
                <a:gd name="T46" fmla="*/ 91 w 166"/>
                <a:gd name="T47" fmla="*/ 273 h 356"/>
                <a:gd name="T48" fmla="*/ 112 w 166"/>
                <a:gd name="T49" fmla="*/ 267 h 356"/>
                <a:gd name="T50" fmla="*/ 135 w 166"/>
                <a:gd name="T51" fmla="*/ 252 h 356"/>
                <a:gd name="T52" fmla="*/ 151 w 166"/>
                <a:gd name="T53" fmla="*/ 224 h 356"/>
                <a:gd name="T54" fmla="*/ 152 w 166"/>
                <a:gd name="T55" fmla="*/ 203 h 356"/>
                <a:gd name="T56" fmla="*/ 137 w 166"/>
                <a:gd name="T57" fmla="*/ 204 h 356"/>
                <a:gd name="T58" fmla="*/ 117 w 166"/>
                <a:gd name="T59" fmla="*/ 211 h 356"/>
                <a:gd name="T60" fmla="*/ 97 w 166"/>
                <a:gd name="T61" fmla="*/ 231 h 356"/>
                <a:gd name="T62" fmla="*/ 82 w 166"/>
                <a:gd name="T63" fmla="*/ 267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6" h="356">
                  <a:moveTo>
                    <a:pt x="82" y="84"/>
                  </a:moveTo>
                  <a:lnTo>
                    <a:pt x="85" y="84"/>
                  </a:lnTo>
                  <a:lnTo>
                    <a:pt x="91" y="84"/>
                  </a:lnTo>
                  <a:lnTo>
                    <a:pt x="101" y="81"/>
                  </a:lnTo>
                  <a:lnTo>
                    <a:pt x="112" y="78"/>
                  </a:lnTo>
                  <a:lnTo>
                    <a:pt x="124" y="73"/>
                  </a:lnTo>
                  <a:lnTo>
                    <a:pt x="136" y="66"/>
                  </a:lnTo>
                  <a:lnTo>
                    <a:pt x="148" y="56"/>
                  </a:lnTo>
                  <a:lnTo>
                    <a:pt x="156" y="42"/>
                  </a:lnTo>
                  <a:lnTo>
                    <a:pt x="163" y="23"/>
                  </a:lnTo>
                  <a:lnTo>
                    <a:pt x="166" y="2"/>
                  </a:lnTo>
                  <a:lnTo>
                    <a:pt x="163" y="0"/>
                  </a:lnTo>
                  <a:lnTo>
                    <a:pt x="158" y="0"/>
                  </a:lnTo>
                  <a:lnTo>
                    <a:pt x="148" y="0"/>
                  </a:lnTo>
                  <a:lnTo>
                    <a:pt x="137" y="3"/>
                  </a:lnTo>
                  <a:lnTo>
                    <a:pt x="125" y="6"/>
                  </a:lnTo>
                  <a:lnTo>
                    <a:pt x="113" y="12"/>
                  </a:lnTo>
                  <a:lnTo>
                    <a:pt x="101" y="22"/>
                  </a:lnTo>
                  <a:lnTo>
                    <a:pt x="90" y="35"/>
                  </a:lnTo>
                  <a:lnTo>
                    <a:pt x="82" y="54"/>
                  </a:lnTo>
                  <a:lnTo>
                    <a:pt x="77" y="78"/>
                  </a:lnTo>
                  <a:lnTo>
                    <a:pt x="77" y="173"/>
                  </a:lnTo>
                  <a:lnTo>
                    <a:pt x="77" y="170"/>
                  </a:lnTo>
                  <a:lnTo>
                    <a:pt x="77" y="165"/>
                  </a:lnTo>
                  <a:lnTo>
                    <a:pt x="74" y="157"/>
                  </a:lnTo>
                  <a:lnTo>
                    <a:pt x="71" y="146"/>
                  </a:lnTo>
                  <a:lnTo>
                    <a:pt x="67" y="134"/>
                  </a:lnTo>
                  <a:lnTo>
                    <a:pt x="60" y="123"/>
                  </a:lnTo>
                  <a:lnTo>
                    <a:pt x="50" y="112"/>
                  </a:lnTo>
                  <a:lnTo>
                    <a:pt x="38" y="104"/>
                  </a:lnTo>
                  <a:lnTo>
                    <a:pt x="20" y="97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103"/>
                  </a:lnTo>
                  <a:lnTo>
                    <a:pt x="0" y="111"/>
                  </a:lnTo>
                  <a:lnTo>
                    <a:pt x="0" y="120"/>
                  </a:lnTo>
                  <a:lnTo>
                    <a:pt x="2" y="131"/>
                  </a:lnTo>
                  <a:lnTo>
                    <a:pt x="8" y="143"/>
                  </a:lnTo>
                  <a:lnTo>
                    <a:pt x="15" y="154"/>
                  </a:lnTo>
                  <a:lnTo>
                    <a:pt x="24" y="163"/>
                  </a:lnTo>
                  <a:lnTo>
                    <a:pt x="38" y="171"/>
                  </a:lnTo>
                  <a:lnTo>
                    <a:pt x="55" y="177"/>
                  </a:lnTo>
                  <a:lnTo>
                    <a:pt x="77" y="178"/>
                  </a:lnTo>
                  <a:lnTo>
                    <a:pt x="77" y="356"/>
                  </a:lnTo>
                  <a:lnTo>
                    <a:pt x="82" y="356"/>
                  </a:lnTo>
                  <a:lnTo>
                    <a:pt x="82" y="274"/>
                  </a:lnTo>
                  <a:lnTo>
                    <a:pt x="85" y="273"/>
                  </a:lnTo>
                  <a:lnTo>
                    <a:pt x="91" y="273"/>
                  </a:lnTo>
                  <a:lnTo>
                    <a:pt x="101" y="271"/>
                  </a:lnTo>
                  <a:lnTo>
                    <a:pt x="112" y="267"/>
                  </a:lnTo>
                  <a:lnTo>
                    <a:pt x="124" y="262"/>
                  </a:lnTo>
                  <a:lnTo>
                    <a:pt x="135" y="252"/>
                  </a:lnTo>
                  <a:lnTo>
                    <a:pt x="144" y="240"/>
                  </a:lnTo>
                  <a:lnTo>
                    <a:pt x="151" y="224"/>
                  </a:lnTo>
                  <a:lnTo>
                    <a:pt x="154" y="203"/>
                  </a:lnTo>
                  <a:lnTo>
                    <a:pt x="152" y="203"/>
                  </a:lnTo>
                  <a:lnTo>
                    <a:pt x="145" y="203"/>
                  </a:lnTo>
                  <a:lnTo>
                    <a:pt x="137" y="204"/>
                  </a:lnTo>
                  <a:lnTo>
                    <a:pt x="128" y="207"/>
                  </a:lnTo>
                  <a:lnTo>
                    <a:pt x="117" y="211"/>
                  </a:lnTo>
                  <a:lnTo>
                    <a:pt x="106" y="219"/>
                  </a:lnTo>
                  <a:lnTo>
                    <a:pt x="97" y="231"/>
                  </a:lnTo>
                  <a:lnTo>
                    <a:pt x="89" y="247"/>
                  </a:lnTo>
                  <a:lnTo>
                    <a:pt x="82" y="267"/>
                  </a:lnTo>
                  <a:lnTo>
                    <a:pt x="82" y="84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gray">
            <a:xfrm>
              <a:off x="2514" y="379"/>
              <a:ext cx="92" cy="210"/>
            </a:xfrm>
            <a:custGeom>
              <a:avLst/>
              <a:gdLst>
                <a:gd name="T0" fmla="*/ 43 w 92"/>
                <a:gd name="T1" fmla="*/ 162 h 210"/>
                <a:gd name="T2" fmla="*/ 36 w 92"/>
                <a:gd name="T3" fmla="*/ 160 h 210"/>
                <a:gd name="T4" fmla="*/ 23 w 92"/>
                <a:gd name="T5" fmla="*/ 155 h 210"/>
                <a:gd name="T6" fmla="*/ 12 w 92"/>
                <a:gd name="T7" fmla="*/ 141 h 210"/>
                <a:gd name="T8" fmla="*/ 12 w 92"/>
                <a:gd name="T9" fmla="*/ 129 h 210"/>
                <a:gd name="T10" fmla="*/ 23 w 92"/>
                <a:gd name="T11" fmla="*/ 132 h 210"/>
                <a:gd name="T12" fmla="*/ 38 w 92"/>
                <a:gd name="T13" fmla="*/ 145 h 210"/>
                <a:gd name="T14" fmla="*/ 43 w 92"/>
                <a:gd name="T15" fmla="*/ 108 h 210"/>
                <a:gd name="T16" fmla="*/ 35 w 92"/>
                <a:gd name="T17" fmla="*/ 106 h 210"/>
                <a:gd name="T18" fmla="*/ 20 w 92"/>
                <a:gd name="T19" fmla="*/ 101 h 210"/>
                <a:gd name="T20" fmla="*/ 7 w 92"/>
                <a:gd name="T21" fmla="*/ 83 h 210"/>
                <a:gd name="T22" fmla="*/ 7 w 92"/>
                <a:gd name="T23" fmla="*/ 70 h 210"/>
                <a:gd name="T24" fmla="*/ 17 w 92"/>
                <a:gd name="T25" fmla="*/ 71 h 210"/>
                <a:gd name="T26" fmla="*/ 31 w 92"/>
                <a:gd name="T27" fmla="*/ 81 h 210"/>
                <a:gd name="T28" fmla="*/ 43 w 92"/>
                <a:gd name="T29" fmla="*/ 105 h 210"/>
                <a:gd name="T30" fmla="*/ 40 w 92"/>
                <a:gd name="T31" fmla="*/ 43 h 210"/>
                <a:gd name="T32" fmla="*/ 26 w 92"/>
                <a:gd name="T33" fmla="*/ 39 h 210"/>
                <a:gd name="T34" fmla="*/ 8 w 92"/>
                <a:gd name="T35" fmla="*/ 27 h 210"/>
                <a:gd name="T36" fmla="*/ 0 w 92"/>
                <a:gd name="T37" fmla="*/ 0 h 210"/>
                <a:gd name="T38" fmla="*/ 7 w 92"/>
                <a:gd name="T39" fmla="*/ 0 h 210"/>
                <a:gd name="T40" fmla="*/ 23 w 92"/>
                <a:gd name="T41" fmla="*/ 5 h 210"/>
                <a:gd name="T42" fmla="*/ 39 w 92"/>
                <a:gd name="T43" fmla="*/ 23 h 210"/>
                <a:gd name="T44" fmla="*/ 46 w 92"/>
                <a:gd name="T45" fmla="*/ 38 h 210"/>
                <a:gd name="T46" fmla="*/ 51 w 92"/>
                <a:gd name="T47" fmla="*/ 24 h 210"/>
                <a:gd name="T48" fmla="*/ 66 w 92"/>
                <a:gd name="T49" fmla="*/ 8 h 210"/>
                <a:gd name="T50" fmla="*/ 92 w 92"/>
                <a:gd name="T51" fmla="*/ 0 h 210"/>
                <a:gd name="T52" fmla="*/ 90 w 92"/>
                <a:gd name="T53" fmla="*/ 8 h 210"/>
                <a:gd name="T54" fmla="*/ 82 w 92"/>
                <a:gd name="T55" fmla="*/ 25 h 210"/>
                <a:gd name="T56" fmla="*/ 63 w 92"/>
                <a:gd name="T57" fmla="*/ 40 h 210"/>
                <a:gd name="T58" fmla="*/ 49 w 92"/>
                <a:gd name="T59" fmla="*/ 124 h 210"/>
                <a:gd name="T60" fmla="*/ 50 w 92"/>
                <a:gd name="T61" fmla="*/ 116 h 210"/>
                <a:gd name="T62" fmla="*/ 59 w 92"/>
                <a:gd name="T63" fmla="*/ 100 h 210"/>
                <a:gd name="T64" fmla="*/ 81 w 92"/>
                <a:gd name="T65" fmla="*/ 92 h 210"/>
                <a:gd name="T66" fmla="*/ 80 w 92"/>
                <a:gd name="T67" fmla="*/ 98 h 210"/>
                <a:gd name="T68" fmla="*/ 73 w 92"/>
                <a:gd name="T69" fmla="*/ 114 h 210"/>
                <a:gd name="T70" fmla="*/ 59 w 92"/>
                <a:gd name="T71" fmla="*/ 127 h 210"/>
                <a:gd name="T72" fmla="*/ 49 w 92"/>
                <a:gd name="T7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2" h="210">
                  <a:moveTo>
                    <a:pt x="43" y="210"/>
                  </a:moveTo>
                  <a:lnTo>
                    <a:pt x="43" y="162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0" y="159"/>
                  </a:lnTo>
                  <a:lnTo>
                    <a:pt x="23" y="155"/>
                  </a:lnTo>
                  <a:lnTo>
                    <a:pt x="16" y="150"/>
                  </a:lnTo>
                  <a:lnTo>
                    <a:pt x="12" y="141"/>
                  </a:lnTo>
                  <a:lnTo>
                    <a:pt x="11" y="129"/>
                  </a:lnTo>
                  <a:lnTo>
                    <a:pt x="12" y="129"/>
                  </a:lnTo>
                  <a:lnTo>
                    <a:pt x="16" y="129"/>
                  </a:lnTo>
                  <a:lnTo>
                    <a:pt x="23" y="132"/>
                  </a:lnTo>
                  <a:lnTo>
                    <a:pt x="31" y="137"/>
                  </a:lnTo>
                  <a:lnTo>
                    <a:pt x="38" y="145"/>
                  </a:lnTo>
                  <a:lnTo>
                    <a:pt x="43" y="159"/>
                  </a:lnTo>
                  <a:lnTo>
                    <a:pt x="43" y="108"/>
                  </a:lnTo>
                  <a:lnTo>
                    <a:pt x="40" y="108"/>
                  </a:lnTo>
                  <a:lnTo>
                    <a:pt x="35" y="106"/>
                  </a:lnTo>
                  <a:lnTo>
                    <a:pt x="28" y="105"/>
                  </a:lnTo>
                  <a:lnTo>
                    <a:pt x="20" y="101"/>
                  </a:lnTo>
                  <a:lnTo>
                    <a:pt x="12" y="94"/>
                  </a:lnTo>
                  <a:lnTo>
                    <a:pt x="7" y="83"/>
                  </a:lnTo>
                  <a:lnTo>
                    <a:pt x="5" y="70"/>
                  </a:lnTo>
                  <a:lnTo>
                    <a:pt x="7" y="70"/>
                  </a:lnTo>
                  <a:lnTo>
                    <a:pt x="11" y="70"/>
                  </a:lnTo>
                  <a:lnTo>
                    <a:pt x="17" y="71"/>
                  </a:lnTo>
                  <a:lnTo>
                    <a:pt x="24" y="74"/>
                  </a:lnTo>
                  <a:lnTo>
                    <a:pt x="31" y="81"/>
                  </a:lnTo>
                  <a:lnTo>
                    <a:pt x="38" y="90"/>
                  </a:lnTo>
                  <a:lnTo>
                    <a:pt x="43" y="105"/>
                  </a:lnTo>
                  <a:lnTo>
                    <a:pt x="43" y="43"/>
                  </a:lnTo>
                  <a:lnTo>
                    <a:pt x="40" y="43"/>
                  </a:lnTo>
                  <a:lnTo>
                    <a:pt x="34" y="42"/>
                  </a:lnTo>
                  <a:lnTo>
                    <a:pt x="26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1" y="16"/>
                  </a:lnTo>
                  <a:lnTo>
                    <a:pt x="0" y="0"/>
                  </a:lnTo>
                  <a:lnTo>
                    <a:pt x="1" y="0"/>
                  </a:lnTo>
                  <a:lnTo>
                    <a:pt x="7" y="0"/>
                  </a:lnTo>
                  <a:lnTo>
                    <a:pt x="13" y="1"/>
                  </a:lnTo>
                  <a:lnTo>
                    <a:pt x="23" y="5"/>
                  </a:lnTo>
                  <a:lnTo>
                    <a:pt x="31" y="12"/>
                  </a:lnTo>
                  <a:lnTo>
                    <a:pt x="39" y="23"/>
                  </a:lnTo>
                  <a:lnTo>
                    <a:pt x="46" y="40"/>
                  </a:lnTo>
                  <a:lnTo>
                    <a:pt x="46" y="38"/>
                  </a:lnTo>
                  <a:lnTo>
                    <a:pt x="49" y="32"/>
                  </a:lnTo>
                  <a:lnTo>
                    <a:pt x="51" y="24"/>
                  </a:lnTo>
                  <a:lnTo>
                    <a:pt x="58" y="15"/>
                  </a:lnTo>
                  <a:lnTo>
                    <a:pt x="66" y="8"/>
                  </a:lnTo>
                  <a:lnTo>
                    <a:pt x="77" y="1"/>
                  </a:lnTo>
                  <a:lnTo>
                    <a:pt x="92" y="0"/>
                  </a:lnTo>
                  <a:lnTo>
                    <a:pt x="92" y="1"/>
                  </a:lnTo>
                  <a:lnTo>
                    <a:pt x="90" y="8"/>
                  </a:lnTo>
                  <a:lnTo>
                    <a:pt x="88" y="16"/>
                  </a:lnTo>
                  <a:lnTo>
                    <a:pt x="82" y="25"/>
                  </a:lnTo>
                  <a:lnTo>
                    <a:pt x="74" y="34"/>
                  </a:lnTo>
                  <a:lnTo>
                    <a:pt x="63" y="40"/>
                  </a:lnTo>
                  <a:lnTo>
                    <a:pt x="49" y="43"/>
                  </a:lnTo>
                  <a:lnTo>
                    <a:pt x="49" y="124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3" y="108"/>
                  </a:lnTo>
                  <a:lnTo>
                    <a:pt x="59" y="100"/>
                  </a:lnTo>
                  <a:lnTo>
                    <a:pt x="67" y="94"/>
                  </a:lnTo>
                  <a:lnTo>
                    <a:pt x="81" y="92"/>
                  </a:lnTo>
                  <a:lnTo>
                    <a:pt x="81" y="93"/>
                  </a:lnTo>
                  <a:lnTo>
                    <a:pt x="80" y="98"/>
                  </a:lnTo>
                  <a:lnTo>
                    <a:pt x="77" y="106"/>
                  </a:lnTo>
                  <a:lnTo>
                    <a:pt x="73" y="114"/>
                  </a:lnTo>
                  <a:lnTo>
                    <a:pt x="67" y="121"/>
                  </a:lnTo>
                  <a:lnTo>
                    <a:pt x="59" y="127"/>
                  </a:lnTo>
                  <a:lnTo>
                    <a:pt x="49" y="129"/>
                  </a:lnTo>
                  <a:lnTo>
                    <a:pt x="49" y="210"/>
                  </a:lnTo>
                  <a:lnTo>
                    <a:pt x="43" y="210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gray">
            <a:xfrm>
              <a:off x="1566" y="297"/>
              <a:ext cx="128" cy="292"/>
            </a:xfrm>
            <a:custGeom>
              <a:avLst/>
              <a:gdLst>
                <a:gd name="T0" fmla="*/ 61 w 128"/>
                <a:gd name="T1" fmla="*/ 225 h 292"/>
                <a:gd name="T2" fmla="*/ 54 w 128"/>
                <a:gd name="T3" fmla="*/ 225 h 292"/>
                <a:gd name="T4" fmla="*/ 38 w 128"/>
                <a:gd name="T5" fmla="*/ 219 h 292"/>
                <a:gd name="T6" fmla="*/ 23 w 128"/>
                <a:gd name="T7" fmla="*/ 206 h 292"/>
                <a:gd name="T8" fmla="*/ 15 w 128"/>
                <a:gd name="T9" fmla="*/ 180 h 292"/>
                <a:gd name="T10" fmla="*/ 23 w 128"/>
                <a:gd name="T11" fmla="*/ 180 h 292"/>
                <a:gd name="T12" fmla="*/ 38 w 128"/>
                <a:gd name="T13" fmla="*/ 186 h 292"/>
                <a:gd name="T14" fmla="*/ 54 w 128"/>
                <a:gd name="T15" fmla="*/ 205 h 292"/>
                <a:gd name="T16" fmla="*/ 61 w 128"/>
                <a:gd name="T17" fmla="*/ 151 h 292"/>
                <a:gd name="T18" fmla="*/ 52 w 128"/>
                <a:gd name="T19" fmla="*/ 149 h 292"/>
                <a:gd name="T20" fmla="*/ 34 w 128"/>
                <a:gd name="T21" fmla="*/ 144 h 292"/>
                <a:gd name="T22" fmla="*/ 16 w 128"/>
                <a:gd name="T23" fmla="*/ 128 h 292"/>
                <a:gd name="T24" fmla="*/ 8 w 128"/>
                <a:gd name="T25" fmla="*/ 98 h 292"/>
                <a:gd name="T26" fmla="*/ 15 w 128"/>
                <a:gd name="T27" fmla="*/ 97 h 292"/>
                <a:gd name="T28" fmla="*/ 29 w 128"/>
                <a:gd name="T29" fmla="*/ 101 h 292"/>
                <a:gd name="T30" fmla="*/ 47 w 128"/>
                <a:gd name="T31" fmla="*/ 116 h 292"/>
                <a:gd name="T32" fmla="*/ 61 w 128"/>
                <a:gd name="T33" fmla="*/ 147 h 292"/>
                <a:gd name="T34" fmla="*/ 58 w 128"/>
                <a:gd name="T35" fmla="*/ 60 h 292"/>
                <a:gd name="T36" fmla="*/ 44 w 128"/>
                <a:gd name="T37" fmla="*/ 58 h 292"/>
                <a:gd name="T38" fmla="*/ 25 w 128"/>
                <a:gd name="T39" fmla="*/ 50 h 292"/>
                <a:gd name="T40" fmla="*/ 8 w 128"/>
                <a:gd name="T41" fmla="*/ 32 h 292"/>
                <a:gd name="T42" fmla="*/ 0 w 128"/>
                <a:gd name="T43" fmla="*/ 0 h 292"/>
                <a:gd name="T44" fmla="*/ 8 w 128"/>
                <a:gd name="T45" fmla="*/ 0 h 292"/>
                <a:gd name="T46" fmla="*/ 27 w 128"/>
                <a:gd name="T47" fmla="*/ 5 h 292"/>
                <a:gd name="T48" fmla="*/ 48 w 128"/>
                <a:gd name="T49" fmla="*/ 21 h 292"/>
                <a:gd name="T50" fmla="*/ 65 w 128"/>
                <a:gd name="T51" fmla="*/ 56 h 292"/>
                <a:gd name="T52" fmla="*/ 66 w 128"/>
                <a:gd name="T53" fmla="*/ 48 h 292"/>
                <a:gd name="T54" fmla="*/ 77 w 128"/>
                <a:gd name="T55" fmla="*/ 28 h 292"/>
                <a:gd name="T56" fmla="*/ 96 w 128"/>
                <a:gd name="T57" fmla="*/ 9 h 292"/>
                <a:gd name="T58" fmla="*/ 128 w 128"/>
                <a:gd name="T59" fmla="*/ 0 h 292"/>
                <a:gd name="T60" fmla="*/ 127 w 128"/>
                <a:gd name="T61" fmla="*/ 9 h 292"/>
                <a:gd name="T62" fmla="*/ 119 w 128"/>
                <a:gd name="T63" fmla="*/ 31 h 292"/>
                <a:gd name="T64" fmla="*/ 101 w 128"/>
                <a:gd name="T65" fmla="*/ 51 h 292"/>
                <a:gd name="T66" fmla="*/ 67 w 128"/>
                <a:gd name="T67" fmla="*/ 60 h 292"/>
                <a:gd name="T68" fmla="*/ 69 w 128"/>
                <a:gd name="T69" fmla="*/ 170 h 292"/>
                <a:gd name="T70" fmla="*/ 73 w 128"/>
                <a:gd name="T71" fmla="*/ 155 h 292"/>
                <a:gd name="T72" fmla="*/ 86 w 128"/>
                <a:gd name="T73" fmla="*/ 136 h 292"/>
                <a:gd name="T74" fmla="*/ 113 w 128"/>
                <a:gd name="T75" fmla="*/ 128 h 292"/>
                <a:gd name="T76" fmla="*/ 112 w 128"/>
                <a:gd name="T77" fmla="*/ 136 h 292"/>
                <a:gd name="T78" fmla="*/ 105 w 128"/>
                <a:gd name="T79" fmla="*/ 153 h 292"/>
                <a:gd name="T80" fmla="*/ 92 w 128"/>
                <a:gd name="T81" fmla="*/ 172 h 292"/>
                <a:gd name="T82" fmla="*/ 67 w 128"/>
                <a:gd name="T83" fmla="*/ 180 h 292"/>
                <a:gd name="T84" fmla="*/ 61 w 128"/>
                <a:gd name="T85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292">
                  <a:moveTo>
                    <a:pt x="61" y="292"/>
                  </a:moveTo>
                  <a:lnTo>
                    <a:pt x="61" y="225"/>
                  </a:lnTo>
                  <a:lnTo>
                    <a:pt x="58" y="225"/>
                  </a:lnTo>
                  <a:lnTo>
                    <a:pt x="54" y="225"/>
                  </a:lnTo>
                  <a:lnTo>
                    <a:pt x="46" y="222"/>
                  </a:lnTo>
                  <a:lnTo>
                    <a:pt x="38" y="219"/>
                  </a:lnTo>
                  <a:lnTo>
                    <a:pt x="29" y="214"/>
                  </a:lnTo>
                  <a:lnTo>
                    <a:pt x="23" y="206"/>
                  </a:lnTo>
                  <a:lnTo>
                    <a:pt x="17" y="195"/>
                  </a:lnTo>
                  <a:lnTo>
                    <a:pt x="15" y="180"/>
                  </a:lnTo>
                  <a:lnTo>
                    <a:pt x="17" y="180"/>
                  </a:lnTo>
                  <a:lnTo>
                    <a:pt x="23" y="180"/>
                  </a:lnTo>
                  <a:lnTo>
                    <a:pt x="29" y="182"/>
                  </a:lnTo>
                  <a:lnTo>
                    <a:pt x="38" y="186"/>
                  </a:lnTo>
                  <a:lnTo>
                    <a:pt x="47" y="194"/>
                  </a:lnTo>
                  <a:lnTo>
                    <a:pt x="54" y="205"/>
                  </a:lnTo>
                  <a:lnTo>
                    <a:pt x="61" y="221"/>
                  </a:lnTo>
                  <a:lnTo>
                    <a:pt x="61" y="151"/>
                  </a:lnTo>
                  <a:lnTo>
                    <a:pt x="58" y="149"/>
                  </a:lnTo>
                  <a:lnTo>
                    <a:pt x="52" y="149"/>
                  </a:lnTo>
                  <a:lnTo>
                    <a:pt x="44" y="147"/>
                  </a:lnTo>
                  <a:lnTo>
                    <a:pt x="34" y="144"/>
                  </a:lnTo>
                  <a:lnTo>
                    <a:pt x="24" y="137"/>
                  </a:lnTo>
                  <a:lnTo>
                    <a:pt x="16" y="128"/>
                  </a:lnTo>
                  <a:lnTo>
                    <a:pt x="11" y="114"/>
                  </a:lnTo>
                  <a:lnTo>
                    <a:pt x="8" y="98"/>
                  </a:lnTo>
                  <a:lnTo>
                    <a:pt x="9" y="97"/>
                  </a:lnTo>
                  <a:lnTo>
                    <a:pt x="15" y="97"/>
                  </a:lnTo>
                  <a:lnTo>
                    <a:pt x="21" y="98"/>
                  </a:lnTo>
                  <a:lnTo>
                    <a:pt x="29" y="101"/>
                  </a:lnTo>
                  <a:lnTo>
                    <a:pt x="39" y="106"/>
                  </a:lnTo>
                  <a:lnTo>
                    <a:pt x="47" y="116"/>
                  </a:lnTo>
                  <a:lnTo>
                    <a:pt x="55" y="128"/>
                  </a:lnTo>
                  <a:lnTo>
                    <a:pt x="61" y="147"/>
                  </a:lnTo>
                  <a:lnTo>
                    <a:pt x="61" y="60"/>
                  </a:lnTo>
                  <a:lnTo>
                    <a:pt x="58" y="60"/>
                  </a:lnTo>
                  <a:lnTo>
                    <a:pt x="52" y="59"/>
                  </a:lnTo>
                  <a:lnTo>
                    <a:pt x="44" y="58"/>
                  </a:lnTo>
                  <a:lnTo>
                    <a:pt x="35" y="55"/>
                  </a:lnTo>
                  <a:lnTo>
                    <a:pt x="25" y="50"/>
                  </a:lnTo>
                  <a:lnTo>
                    <a:pt x="16" y="43"/>
                  </a:lnTo>
                  <a:lnTo>
                    <a:pt x="8" y="32"/>
                  </a:lnTo>
                  <a:lnTo>
                    <a:pt x="3" y="19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6" y="1"/>
                  </a:lnTo>
                  <a:lnTo>
                    <a:pt x="27" y="5"/>
                  </a:lnTo>
                  <a:lnTo>
                    <a:pt x="38" y="10"/>
                  </a:lnTo>
                  <a:lnTo>
                    <a:pt x="48" y="21"/>
                  </a:lnTo>
                  <a:lnTo>
                    <a:pt x="56" y="36"/>
                  </a:lnTo>
                  <a:lnTo>
                    <a:pt x="65" y="56"/>
                  </a:lnTo>
                  <a:lnTo>
                    <a:pt x="65" y="54"/>
                  </a:lnTo>
                  <a:lnTo>
                    <a:pt x="66" y="48"/>
                  </a:lnTo>
                  <a:lnTo>
                    <a:pt x="70" y="39"/>
                  </a:lnTo>
                  <a:lnTo>
                    <a:pt x="77" y="28"/>
                  </a:lnTo>
                  <a:lnTo>
                    <a:pt x="85" y="19"/>
                  </a:lnTo>
                  <a:lnTo>
                    <a:pt x="96" y="9"/>
                  </a:lnTo>
                  <a:lnTo>
                    <a:pt x="110" y="2"/>
                  </a:lnTo>
                  <a:lnTo>
                    <a:pt x="128" y="0"/>
                  </a:lnTo>
                  <a:lnTo>
                    <a:pt x="128" y="2"/>
                  </a:lnTo>
                  <a:lnTo>
                    <a:pt x="127" y="9"/>
                  </a:lnTo>
                  <a:lnTo>
                    <a:pt x="124" y="19"/>
                  </a:lnTo>
                  <a:lnTo>
                    <a:pt x="119" y="31"/>
                  </a:lnTo>
                  <a:lnTo>
                    <a:pt x="112" y="41"/>
                  </a:lnTo>
                  <a:lnTo>
                    <a:pt x="101" y="51"/>
                  </a:lnTo>
                  <a:lnTo>
                    <a:pt x="86" y="58"/>
                  </a:lnTo>
                  <a:lnTo>
                    <a:pt x="67" y="60"/>
                  </a:lnTo>
                  <a:lnTo>
                    <a:pt x="67" y="172"/>
                  </a:lnTo>
                  <a:lnTo>
                    <a:pt x="69" y="170"/>
                  </a:lnTo>
                  <a:lnTo>
                    <a:pt x="70" y="164"/>
                  </a:lnTo>
                  <a:lnTo>
                    <a:pt x="73" y="155"/>
                  </a:lnTo>
                  <a:lnTo>
                    <a:pt x="78" y="145"/>
                  </a:lnTo>
                  <a:lnTo>
                    <a:pt x="86" y="136"/>
                  </a:lnTo>
                  <a:lnTo>
                    <a:pt x="97" y="130"/>
                  </a:lnTo>
                  <a:lnTo>
                    <a:pt x="113" y="128"/>
                  </a:lnTo>
                  <a:lnTo>
                    <a:pt x="113" y="130"/>
                  </a:lnTo>
                  <a:lnTo>
                    <a:pt x="112" y="136"/>
                  </a:lnTo>
                  <a:lnTo>
                    <a:pt x="109" y="144"/>
                  </a:lnTo>
                  <a:lnTo>
                    <a:pt x="105" y="153"/>
                  </a:lnTo>
                  <a:lnTo>
                    <a:pt x="100" y="163"/>
                  </a:lnTo>
                  <a:lnTo>
                    <a:pt x="92" y="172"/>
                  </a:lnTo>
                  <a:lnTo>
                    <a:pt x="82" y="178"/>
                  </a:lnTo>
                  <a:lnTo>
                    <a:pt x="67" y="180"/>
                  </a:lnTo>
                  <a:lnTo>
                    <a:pt x="67" y="292"/>
                  </a:lnTo>
                  <a:lnTo>
                    <a:pt x="61" y="29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gray">
            <a:xfrm>
              <a:off x="2596" y="332"/>
              <a:ext cx="68" cy="257"/>
            </a:xfrm>
            <a:custGeom>
              <a:avLst/>
              <a:gdLst>
                <a:gd name="T0" fmla="*/ 31 w 68"/>
                <a:gd name="T1" fmla="*/ 164 h 257"/>
                <a:gd name="T2" fmla="*/ 23 w 68"/>
                <a:gd name="T3" fmla="*/ 163 h 257"/>
                <a:gd name="T4" fmla="*/ 8 w 68"/>
                <a:gd name="T5" fmla="*/ 155 h 257"/>
                <a:gd name="T6" fmla="*/ 0 w 68"/>
                <a:gd name="T7" fmla="*/ 132 h 257"/>
                <a:gd name="T8" fmla="*/ 7 w 68"/>
                <a:gd name="T9" fmla="*/ 132 h 257"/>
                <a:gd name="T10" fmla="*/ 22 w 68"/>
                <a:gd name="T11" fmla="*/ 139 h 257"/>
                <a:gd name="T12" fmla="*/ 31 w 68"/>
                <a:gd name="T13" fmla="*/ 160 h 257"/>
                <a:gd name="T14" fmla="*/ 29 w 68"/>
                <a:gd name="T15" fmla="*/ 101 h 257"/>
                <a:gd name="T16" fmla="*/ 16 w 68"/>
                <a:gd name="T17" fmla="*/ 97 h 257"/>
                <a:gd name="T18" fmla="*/ 3 w 68"/>
                <a:gd name="T19" fmla="*/ 83 h 257"/>
                <a:gd name="T20" fmla="*/ 3 w 68"/>
                <a:gd name="T21" fmla="*/ 70 h 257"/>
                <a:gd name="T22" fmla="*/ 15 w 68"/>
                <a:gd name="T23" fmla="*/ 74 h 257"/>
                <a:gd name="T24" fmla="*/ 27 w 68"/>
                <a:gd name="T25" fmla="*/ 86 h 257"/>
                <a:gd name="T26" fmla="*/ 31 w 68"/>
                <a:gd name="T27" fmla="*/ 31 h 257"/>
                <a:gd name="T28" fmla="*/ 33 w 68"/>
                <a:gd name="T29" fmla="*/ 23 h 257"/>
                <a:gd name="T30" fmla="*/ 41 w 68"/>
                <a:gd name="T31" fmla="*/ 8 h 257"/>
                <a:gd name="T32" fmla="*/ 62 w 68"/>
                <a:gd name="T33" fmla="*/ 0 h 257"/>
                <a:gd name="T34" fmla="*/ 61 w 68"/>
                <a:gd name="T35" fmla="*/ 8 h 257"/>
                <a:gd name="T36" fmla="*/ 53 w 68"/>
                <a:gd name="T37" fmla="*/ 23 h 257"/>
                <a:gd name="T38" fmla="*/ 35 w 68"/>
                <a:gd name="T39" fmla="*/ 31 h 257"/>
                <a:gd name="T40" fmla="*/ 35 w 68"/>
                <a:gd name="T41" fmla="*/ 75 h 257"/>
                <a:gd name="T42" fmla="*/ 39 w 68"/>
                <a:gd name="T43" fmla="*/ 62 h 257"/>
                <a:gd name="T44" fmla="*/ 54 w 68"/>
                <a:gd name="T45" fmla="*/ 48 h 257"/>
                <a:gd name="T46" fmla="*/ 68 w 68"/>
                <a:gd name="T47" fmla="*/ 48 h 257"/>
                <a:gd name="T48" fmla="*/ 66 w 68"/>
                <a:gd name="T49" fmla="*/ 59 h 257"/>
                <a:gd name="T50" fmla="*/ 58 w 68"/>
                <a:gd name="T51" fmla="*/ 72 h 257"/>
                <a:gd name="T52" fmla="*/ 35 w 68"/>
                <a:gd name="T53" fmla="*/ 82 h 257"/>
                <a:gd name="T54" fmla="*/ 35 w 68"/>
                <a:gd name="T55" fmla="*/ 143 h 257"/>
                <a:gd name="T56" fmla="*/ 38 w 68"/>
                <a:gd name="T57" fmla="*/ 132 h 257"/>
                <a:gd name="T58" fmla="*/ 49 w 68"/>
                <a:gd name="T59" fmla="*/ 122 h 257"/>
                <a:gd name="T60" fmla="*/ 60 w 68"/>
                <a:gd name="T61" fmla="*/ 122 h 257"/>
                <a:gd name="T62" fmla="*/ 58 w 68"/>
                <a:gd name="T63" fmla="*/ 133 h 257"/>
                <a:gd name="T64" fmla="*/ 47 w 68"/>
                <a:gd name="T65" fmla="*/ 144 h 257"/>
                <a:gd name="T66" fmla="*/ 35 w 68"/>
                <a:gd name="T67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257">
                  <a:moveTo>
                    <a:pt x="31" y="257"/>
                  </a:moveTo>
                  <a:lnTo>
                    <a:pt x="31" y="164"/>
                  </a:lnTo>
                  <a:lnTo>
                    <a:pt x="29" y="163"/>
                  </a:lnTo>
                  <a:lnTo>
                    <a:pt x="23" y="163"/>
                  </a:lnTo>
                  <a:lnTo>
                    <a:pt x="16" y="160"/>
                  </a:lnTo>
                  <a:lnTo>
                    <a:pt x="8" y="155"/>
                  </a:lnTo>
                  <a:lnTo>
                    <a:pt x="3" y="145"/>
                  </a:lnTo>
                  <a:lnTo>
                    <a:pt x="0" y="132"/>
                  </a:lnTo>
                  <a:lnTo>
                    <a:pt x="3" y="132"/>
                  </a:lnTo>
                  <a:lnTo>
                    <a:pt x="7" y="132"/>
                  </a:lnTo>
                  <a:lnTo>
                    <a:pt x="15" y="135"/>
                  </a:lnTo>
                  <a:lnTo>
                    <a:pt x="22" y="139"/>
                  </a:lnTo>
                  <a:lnTo>
                    <a:pt x="27" y="147"/>
                  </a:lnTo>
                  <a:lnTo>
                    <a:pt x="31" y="160"/>
                  </a:lnTo>
                  <a:lnTo>
                    <a:pt x="31" y="101"/>
                  </a:lnTo>
                  <a:lnTo>
                    <a:pt x="29" y="101"/>
                  </a:lnTo>
                  <a:lnTo>
                    <a:pt x="23" y="99"/>
                  </a:lnTo>
                  <a:lnTo>
                    <a:pt x="16" y="97"/>
                  </a:lnTo>
                  <a:lnTo>
                    <a:pt x="8" y="91"/>
                  </a:lnTo>
                  <a:lnTo>
                    <a:pt x="3" y="83"/>
                  </a:lnTo>
                  <a:lnTo>
                    <a:pt x="0" y="70"/>
                  </a:lnTo>
                  <a:lnTo>
                    <a:pt x="3" y="70"/>
                  </a:lnTo>
                  <a:lnTo>
                    <a:pt x="7" y="71"/>
                  </a:lnTo>
                  <a:lnTo>
                    <a:pt x="15" y="74"/>
                  </a:lnTo>
                  <a:lnTo>
                    <a:pt x="22" y="78"/>
                  </a:lnTo>
                  <a:lnTo>
                    <a:pt x="27" y="86"/>
                  </a:lnTo>
                  <a:lnTo>
                    <a:pt x="31" y="97"/>
                  </a:lnTo>
                  <a:lnTo>
                    <a:pt x="31" y="31"/>
                  </a:lnTo>
                  <a:lnTo>
                    <a:pt x="31" y="28"/>
                  </a:lnTo>
                  <a:lnTo>
                    <a:pt x="33" y="23"/>
                  </a:lnTo>
                  <a:lnTo>
                    <a:pt x="35" y="15"/>
                  </a:lnTo>
                  <a:lnTo>
                    <a:pt x="41" y="8"/>
                  </a:lnTo>
                  <a:lnTo>
                    <a:pt x="50" y="2"/>
                  </a:lnTo>
                  <a:lnTo>
                    <a:pt x="62" y="0"/>
                  </a:lnTo>
                  <a:lnTo>
                    <a:pt x="62" y="2"/>
                  </a:lnTo>
                  <a:lnTo>
                    <a:pt x="61" y="8"/>
                  </a:lnTo>
                  <a:lnTo>
                    <a:pt x="58" y="15"/>
                  </a:lnTo>
                  <a:lnTo>
                    <a:pt x="53" y="23"/>
                  </a:lnTo>
                  <a:lnTo>
                    <a:pt x="46" y="28"/>
                  </a:lnTo>
                  <a:lnTo>
                    <a:pt x="35" y="31"/>
                  </a:lnTo>
                  <a:lnTo>
                    <a:pt x="35" y="78"/>
                  </a:lnTo>
                  <a:lnTo>
                    <a:pt x="35" y="75"/>
                  </a:lnTo>
                  <a:lnTo>
                    <a:pt x="37" y="70"/>
                  </a:lnTo>
                  <a:lnTo>
                    <a:pt x="39" y="62"/>
                  </a:lnTo>
                  <a:lnTo>
                    <a:pt x="45" y="55"/>
                  </a:lnTo>
                  <a:lnTo>
                    <a:pt x="54" y="48"/>
                  </a:lnTo>
                  <a:lnTo>
                    <a:pt x="66" y="47"/>
                  </a:lnTo>
                  <a:lnTo>
                    <a:pt x="68" y="48"/>
                  </a:lnTo>
                  <a:lnTo>
                    <a:pt x="68" y="52"/>
                  </a:lnTo>
                  <a:lnTo>
                    <a:pt x="66" y="59"/>
                  </a:lnTo>
                  <a:lnTo>
                    <a:pt x="64" y="66"/>
                  </a:lnTo>
                  <a:lnTo>
                    <a:pt x="58" y="72"/>
                  </a:lnTo>
                  <a:lnTo>
                    <a:pt x="50" y="78"/>
                  </a:lnTo>
                  <a:lnTo>
                    <a:pt x="35" y="82"/>
                  </a:lnTo>
                  <a:lnTo>
                    <a:pt x="35" y="144"/>
                  </a:lnTo>
                  <a:lnTo>
                    <a:pt x="35" y="143"/>
                  </a:lnTo>
                  <a:lnTo>
                    <a:pt x="37" y="139"/>
                  </a:lnTo>
                  <a:lnTo>
                    <a:pt x="38" y="132"/>
                  </a:lnTo>
                  <a:lnTo>
                    <a:pt x="42" y="126"/>
                  </a:lnTo>
                  <a:lnTo>
                    <a:pt x="49" y="122"/>
                  </a:lnTo>
                  <a:lnTo>
                    <a:pt x="58" y="121"/>
                  </a:lnTo>
                  <a:lnTo>
                    <a:pt x="60" y="122"/>
                  </a:lnTo>
                  <a:lnTo>
                    <a:pt x="60" y="126"/>
                  </a:lnTo>
                  <a:lnTo>
                    <a:pt x="58" y="133"/>
                  </a:lnTo>
                  <a:lnTo>
                    <a:pt x="56" y="139"/>
                  </a:lnTo>
                  <a:lnTo>
                    <a:pt x="47" y="144"/>
                  </a:lnTo>
                  <a:lnTo>
                    <a:pt x="35" y="148"/>
                  </a:lnTo>
                  <a:lnTo>
                    <a:pt x="35" y="257"/>
                  </a:lnTo>
                  <a:lnTo>
                    <a:pt x="31" y="25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gray">
            <a:xfrm>
              <a:off x="1672" y="164"/>
              <a:ext cx="111" cy="425"/>
            </a:xfrm>
            <a:custGeom>
              <a:avLst/>
              <a:gdLst>
                <a:gd name="T0" fmla="*/ 52 w 111"/>
                <a:gd name="T1" fmla="*/ 272 h 425"/>
                <a:gd name="T2" fmla="*/ 44 w 111"/>
                <a:gd name="T3" fmla="*/ 270 h 425"/>
                <a:gd name="T4" fmla="*/ 26 w 111"/>
                <a:gd name="T5" fmla="*/ 265 h 425"/>
                <a:gd name="T6" fmla="*/ 8 w 111"/>
                <a:gd name="T7" fmla="*/ 249 h 425"/>
                <a:gd name="T8" fmla="*/ 0 w 111"/>
                <a:gd name="T9" fmla="*/ 219 h 425"/>
                <a:gd name="T10" fmla="*/ 8 w 111"/>
                <a:gd name="T11" fmla="*/ 219 h 425"/>
                <a:gd name="T12" fmla="*/ 25 w 111"/>
                <a:gd name="T13" fmla="*/ 223 h 425"/>
                <a:gd name="T14" fmla="*/ 41 w 111"/>
                <a:gd name="T15" fmla="*/ 235 h 425"/>
                <a:gd name="T16" fmla="*/ 52 w 111"/>
                <a:gd name="T17" fmla="*/ 265 h 425"/>
                <a:gd name="T18" fmla="*/ 50 w 111"/>
                <a:gd name="T19" fmla="*/ 168 h 425"/>
                <a:gd name="T20" fmla="*/ 35 w 111"/>
                <a:gd name="T21" fmla="*/ 165 h 425"/>
                <a:gd name="T22" fmla="*/ 17 w 111"/>
                <a:gd name="T23" fmla="*/ 156 h 425"/>
                <a:gd name="T24" fmla="*/ 3 w 111"/>
                <a:gd name="T25" fmla="*/ 134 h 425"/>
                <a:gd name="T26" fmla="*/ 3 w 111"/>
                <a:gd name="T27" fmla="*/ 116 h 425"/>
                <a:gd name="T28" fmla="*/ 19 w 111"/>
                <a:gd name="T29" fmla="*/ 120 h 425"/>
                <a:gd name="T30" fmla="*/ 39 w 111"/>
                <a:gd name="T31" fmla="*/ 133 h 425"/>
                <a:gd name="T32" fmla="*/ 52 w 111"/>
                <a:gd name="T33" fmla="*/ 161 h 425"/>
                <a:gd name="T34" fmla="*/ 53 w 111"/>
                <a:gd name="T35" fmla="*/ 50 h 425"/>
                <a:gd name="T36" fmla="*/ 54 w 111"/>
                <a:gd name="T37" fmla="*/ 36 h 425"/>
                <a:gd name="T38" fmla="*/ 65 w 111"/>
                <a:gd name="T39" fmla="*/ 17 h 425"/>
                <a:gd name="T40" fmla="*/ 87 w 111"/>
                <a:gd name="T41" fmla="*/ 3 h 425"/>
                <a:gd name="T42" fmla="*/ 103 w 111"/>
                <a:gd name="T43" fmla="*/ 3 h 425"/>
                <a:gd name="T44" fmla="*/ 99 w 111"/>
                <a:gd name="T45" fmla="*/ 21 h 425"/>
                <a:gd name="T46" fmla="*/ 84 w 111"/>
                <a:gd name="T47" fmla="*/ 42 h 425"/>
                <a:gd name="T48" fmla="*/ 58 w 111"/>
                <a:gd name="T49" fmla="*/ 52 h 425"/>
                <a:gd name="T50" fmla="*/ 58 w 111"/>
                <a:gd name="T51" fmla="*/ 127 h 425"/>
                <a:gd name="T52" fmla="*/ 61 w 111"/>
                <a:gd name="T53" fmla="*/ 112 h 425"/>
                <a:gd name="T54" fmla="*/ 72 w 111"/>
                <a:gd name="T55" fmla="*/ 94 h 425"/>
                <a:gd name="T56" fmla="*/ 93 w 111"/>
                <a:gd name="T57" fmla="*/ 80 h 425"/>
                <a:gd name="T58" fmla="*/ 111 w 111"/>
                <a:gd name="T59" fmla="*/ 80 h 425"/>
                <a:gd name="T60" fmla="*/ 111 w 111"/>
                <a:gd name="T61" fmla="*/ 91 h 425"/>
                <a:gd name="T62" fmla="*/ 107 w 111"/>
                <a:gd name="T63" fmla="*/ 108 h 425"/>
                <a:gd name="T64" fmla="*/ 91 w 111"/>
                <a:gd name="T65" fmla="*/ 126 h 425"/>
                <a:gd name="T66" fmla="*/ 58 w 111"/>
                <a:gd name="T67" fmla="*/ 135 h 425"/>
                <a:gd name="T68" fmla="*/ 58 w 111"/>
                <a:gd name="T69" fmla="*/ 236 h 425"/>
                <a:gd name="T70" fmla="*/ 61 w 111"/>
                <a:gd name="T71" fmla="*/ 223 h 425"/>
                <a:gd name="T72" fmla="*/ 73 w 111"/>
                <a:gd name="T73" fmla="*/ 208 h 425"/>
                <a:gd name="T74" fmla="*/ 97 w 111"/>
                <a:gd name="T75" fmla="*/ 200 h 425"/>
                <a:gd name="T76" fmla="*/ 99 w 111"/>
                <a:gd name="T77" fmla="*/ 207 h 425"/>
                <a:gd name="T78" fmla="*/ 97 w 111"/>
                <a:gd name="T79" fmla="*/ 220 h 425"/>
                <a:gd name="T80" fmla="*/ 87 w 111"/>
                <a:gd name="T81" fmla="*/ 235 h 425"/>
                <a:gd name="T82" fmla="*/ 58 w 111"/>
                <a:gd name="T83" fmla="*/ 245 h 425"/>
                <a:gd name="T84" fmla="*/ 52 w 111"/>
                <a:gd name="T85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1" h="425">
                  <a:moveTo>
                    <a:pt x="52" y="425"/>
                  </a:moveTo>
                  <a:lnTo>
                    <a:pt x="52" y="272"/>
                  </a:lnTo>
                  <a:lnTo>
                    <a:pt x="50" y="270"/>
                  </a:lnTo>
                  <a:lnTo>
                    <a:pt x="44" y="270"/>
                  </a:lnTo>
                  <a:lnTo>
                    <a:pt x="35" y="269"/>
                  </a:lnTo>
                  <a:lnTo>
                    <a:pt x="26" y="265"/>
                  </a:lnTo>
                  <a:lnTo>
                    <a:pt x="17" y="258"/>
                  </a:lnTo>
                  <a:lnTo>
                    <a:pt x="8" y="249"/>
                  </a:lnTo>
                  <a:lnTo>
                    <a:pt x="3" y="236"/>
                  </a:lnTo>
                  <a:lnTo>
                    <a:pt x="0" y="219"/>
                  </a:lnTo>
                  <a:lnTo>
                    <a:pt x="3" y="219"/>
                  </a:lnTo>
                  <a:lnTo>
                    <a:pt x="8" y="219"/>
                  </a:lnTo>
                  <a:lnTo>
                    <a:pt x="15" y="220"/>
                  </a:lnTo>
                  <a:lnTo>
                    <a:pt x="25" y="223"/>
                  </a:lnTo>
                  <a:lnTo>
                    <a:pt x="33" y="227"/>
                  </a:lnTo>
                  <a:lnTo>
                    <a:pt x="41" y="235"/>
                  </a:lnTo>
                  <a:lnTo>
                    <a:pt x="48" y="247"/>
                  </a:lnTo>
                  <a:lnTo>
                    <a:pt x="52" y="265"/>
                  </a:lnTo>
                  <a:lnTo>
                    <a:pt x="52" y="168"/>
                  </a:lnTo>
                  <a:lnTo>
                    <a:pt x="50" y="168"/>
                  </a:lnTo>
                  <a:lnTo>
                    <a:pt x="44" y="168"/>
                  </a:lnTo>
                  <a:lnTo>
                    <a:pt x="35" y="165"/>
                  </a:lnTo>
                  <a:lnTo>
                    <a:pt x="26" y="161"/>
                  </a:lnTo>
                  <a:lnTo>
                    <a:pt x="17" y="156"/>
                  </a:lnTo>
                  <a:lnTo>
                    <a:pt x="8" y="146"/>
                  </a:lnTo>
                  <a:lnTo>
                    <a:pt x="3" y="134"/>
                  </a:lnTo>
                  <a:lnTo>
                    <a:pt x="0" y="116"/>
                  </a:lnTo>
                  <a:lnTo>
                    <a:pt x="3" y="116"/>
                  </a:lnTo>
                  <a:lnTo>
                    <a:pt x="10" y="118"/>
                  </a:lnTo>
                  <a:lnTo>
                    <a:pt x="19" y="120"/>
                  </a:lnTo>
                  <a:lnTo>
                    <a:pt x="29" y="125"/>
                  </a:lnTo>
                  <a:lnTo>
                    <a:pt x="39" y="133"/>
                  </a:lnTo>
                  <a:lnTo>
                    <a:pt x="48" y="145"/>
                  </a:lnTo>
                  <a:lnTo>
                    <a:pt x="52" y="161"/>
                  </a:lnTo>
                  <a:lnTo>
                    <a:pt x="52" y="52"/>
                  </a:lnTo>
                  <a:lnTo>
                    <a:pt x="53" y="50"/>
                  </a:lnTo>
                  <a:lnTo>
                    <a:pt x="53" y="44"/>
                  </a:lnTo>
                  <a:lnTo>
                    <a:pt x="54" y="36"/>
                  </a:lnTo>
                  <a:lnTo>
                    <a:pt x="58" y="26"/>
                  </a:lnTo>
                  <a:lnTo>
                    <a:pt x="65" y="17"/>
                  </a:lnTo>
                  <a:lnTo>
                    <a:pt x="75" y="9"/>
                  </a:lnTo>
                  <a:lnTo>
                    <a:pt x="87" y="3"/>
                  </a:lnTo>
                  <a:lnTo>
                    <a:pt x="104" y="0"/>
                  </a:lnTo>
                  <a:lnTo>
                    <a:pt x="103" y="3"/>
                  </a:lnTo>
                  <a:lnTo>
                    <a:pt x="102" y="11"/>
                  </a:lnTo>
                  <a:lnTo>
                    <a:pt x="99" y="21"/>
                  </a:lnTo>
                  <a:lnTo>
                    <a:pt x="92" y="32"/>
                  </a:lnTo>
                  <a:lnTo>
                    <a:pt x="84" y="42"/>
                  </a:lnTo>
                  <a:lnTo>
                    <a:pt x="73" y="49"/>
                  </a:lnTo>
                  <a:lnTo>
                    <a:pt x="58" y="52"/>
                  </a:lnTo>
                  <a:lnTo>
                    <a:pt x="58" y="130"/>
                  </a:lnTo>
                  <a:lnTo>
                    <a:pt x="58" y="127"/>
                  </a:lnTo>
                  <a:lnTo>
                    <a:pt x="60" y="122"/>
                  </a:lnTo>
                  <a:lnTo>
                    <a:pt x="61" y="112"/>
                  </a:lnTo>
                  <a:lnTo>
                    <a:pt x="65" y="103"/>
                  </a:lnTo>
                  <a:lnTo>
                    <a:pt x="72" y="94"/>
                  </a:lnTo>
                  <a:lnTo>
                    <a:pt x="80" y="85"/>
                  </a:lnTo>
                  <a:lnTo>
                    <a:pt x="93" y="80"/>
                  </a:lnTo>
                  <a:lnTo>
                    <a:pt x="110" y="77"/>
                  </a:lnTo>
                  <a:lnTo>
                    <a:pt x="111" y="80"/>
                  </a:lnTo>
                  <a:lnTo>
                    <a:pt x="111" y="84"/>
                  </a:lnTo>
                  <a:lnTo>
                    <a:pt x="111" y="91"/>
                  </a:lnTo>
                  <a:lnTo>
                    <a:pt x="110" y="100"/>
                  </a:lnTo>
                  <a:lnTo>
                    <a:pt x="107" y="108"/>
                  </a:lnTo>
                  <a:lnTo>
                    <a:pt x="100" y="118"/>
                  </a:lnTo>
                  <a:lnTo>
                    <a:pt x="91" y="126"/>
                  </a:lnTo>
                  <a:lnTo>
                    <a:pt x="77" y="133"/>
                  </a:lnTo>
                  <a:lnTo>
                    <a:pt x="58" y="135"/>
                  </a:lnTo>
                  <a:lnTo>
                    <a:pt x="58" y="239"/>
                  </a:lnTo>
                  <a:lnTo>
                    <a:pt x="58" y="236"/>
                  </a:lnTo>
                  <a:lnTo>
                    <a:pt x="60" y="231"/>
                  </a:lnTo>
                  <a:lnTo>
                    <a:pt x="61" y="223"/>
                  </a:lnTo>
                  <a:lnTo>
                    <a:pt x="66" y="215"/>
                  </a:lnTo>
                  <a:lnTo>
                    <a:pt x="73" y="208"/>
                  </a:lnTo>
                  <a:lnTo>
                    <a:pt x="83" y="203"/>
                  </a:lnTo>
                  <a:lnTo>
                    <a:pt x="97" y="200"/>
                  </a:lnTo>
                  <a:lnTo>
                    <a:pt x="97" y="201"/>
                  </a:lnTo>
                  <a:lnTo>
                    <a:pt x="99" y="207"/>
                  </a:lnTo>
                  <a:lnTo>
                    <a:pt x="99" y="212"/>
                  </a:lnTo>
                  <a:lnTo>
                    <a:pt x="97" y="220"/>
                  </a:lnTo>
                  <a:lnTo>
                    <a:pt x="93" y="228"/>
                  </a:lnTo>
                  <a:lnTo>
                    <a:pt x="87" y="235"/>
                  </a:lnTo>
                  <a:lnTo>
                    <a:pt x="75" y="242"/>
                  </a:lnTo>
                  <a:lnTo>
                    <a:pt x="58" y="245"/>
                  </a:lnTo>
                  <a:lnTo>
                    <a:pt x="58" y="425"/>
                  </a:lnTo>
                  <a:lnTo>
                    <a:pt x="52" y="425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gray">
            <a:xfrm>
              <a:off x="2065" y="361"/>
              <a:ext cx="100" cy="228"/>
            </a:xfrm>
            <a:custGeom>
              <a:avLst/>
              <a:gdLst>
                <a:gd name="T0" fmla="*/ 52 w 100"/>
                <a:gd name="T1" fmla="*/ 176 h 228"/>
                <a:gd name="T2" fmla="*/ 59 w 100"/>
                <a:gd name="T3" fmla="*/ 176 h 228"/>
                <a:gd name="T4" fmla="*/ 74 w 100"/>
                <a:gd name="T5" fmla="*/ 169 h 228"/>
                <a:gd name="T6" fmla="*/ 86 w 100"/>
                <a:gd name="T7" fmla="*/ 154 h 228"/>
                <a:gd name="T8" fmla="*/ 86 w 100"/>
                <a:gd name="T9" fmla="*/ 141 h 228"/>
                <a:gd name="T10" fmla="*/ 74 w 100"/>
                <a:gd name="T11" fmla="*/ 143 h 228"/>
                <a:gd name="T12" fmla="*/ 58 w 100"/>
                <a:gd name="T13" fmla="*/ 158 h 228"/>
                <a:gd name="T14" fmla="*/ 52 w 100"/>
                <a:gd name="T15" fmla="*/ 118 h 228"/>
                <a:gd name="T16" fmla="*/ 61 w 100"/>
                <a:gd name="T17" fmla="*/ 116 h 228"/>
                <a:gd name="T18" fmla="*/ 78 w 100"/>
                <a:gd name="T19" fmla="*/ 110 h 228"/>
                <a:gd name="T20" fmla="*/ 92 w 100"/>
                <a:gd name="T21" fmla="*/ 92 h 228"/>
                <a:gd name="T22" fmla="*/ 92 w 100"/>
                <a:gd name="T23" fmla="*/ 77 h 228"/>
                <a:gd name="T24" fmla="*/ 81 w 100"/>
                <a:gd name="T25" fmla="*/ 79 h 228"/>
                <a:gd name="T26" fmla="*/ 65 w 100"/>
                <a:gd name="T27" fmla="*/ 88 h 228"/>
                <a:gd name="T28" fmla="*/ 52 w 100"/>
                <a:gd name="T29" fmla="*/ 115 h 228"/>
                <a:gd name="T30" fmla="*/ 55 w 100"/>
                <a:gd name="T31" fmla="*/ 48 h 228"/>
                <a:gd name="T32" fmla="*/ 67 w 100"/>
                <a:gd name="T33" fmla="*/ 45 h 228"/>
                <a:gd name="T34" fmla="*/ 85 w 100"/>
                <a:gd name="T35" fmla="*/ 37 h 228"/>
                <a:gd name="T36" fmla="*/ 97 w 100"/>
                <a:gd name="T37" fmla="*/ 17 h 228"/>
                <a:gd name="T38" fmla="*/ 97 w 100"/>
                <a:gd name="T39" fmla="*/ 0 h 228"/>
                <a:gd name="T40" fmla="*/ 83 w 100"/>
                <a:gd name="T41" fmla="*/ 3 h 228"/>
                <a:gd name="T42" fmla="*/ 65 w 100"/>
                <a:gd name="T43" fmla="*/ 14 h 228"/>
                <a:gd name="T44" fmla="*/ 50 w 100"/>
                <a:gd name="T45" fmla="*/ 45 h 228"/>
                <a:gd name="T46" fmla="*/ 47 w 100"/>
                <a:gd name="T47" fmla="*/ 35 h 228"/>
                <a:gd name="T48" fmla="*/ 38 w 100"/>
                <a:gd name="T49" fmla="*/ 18 h 228"/>
                <a:gd name="T50" fmla="*/ 16 w 100"/>
                <a:gd name="T51" fmla="*/ 3 h 228"/>
                <a:gd name="T52" fmla="*/ 1 w 100"/>
                <a:gd name="T53" fmla="*/ 3 h 228"/>
                <a:gd name="T54" fmla="*/ 5 w 100"/>
                <a:gd name="T55" fmla="*/ 19 h 228"/>
                <a:gd name="T56" fmla="*/ 19 w 100"/>
                <a:gd name="T57" fmla="*/ 38 h 228"/>
                <a:gd name="T58" fmla="*/ 47 w 100"/>
                <a:gd name="T59" fmla="*/ 48 h 228"/>
                <a:gd name="T60" fmla="*/ 47 w 100"/>
                <a:gd name="T61" fmla="*/ 132 h 228"/>
                <a:gd name="T62" fmla="*/ 42 w 100"/>
                <a:gd name="T63" fmla="*/ 118 h 228"/>
                <a:gd name="T64" fmla="*/ 25 w 100"/>
                <a:gd name="T65" fmla="*/ 103 h 228"/>
                <a:gd name="T66" fmla="*/ 12 w 100"/>
                <a:gd name="T67" fmla="*/ 103 h 228"/>
                <a:gd name="T68" fmla="*/ 16 w 100"/>
                <a:gd name="T69" fmla="*/ 116 h 228"/>
                <a:gd name="T70" fmla="*/ 25 w 100"/>
                <a:gd name="T71" fmla="*/ 132 h 228"/>
                <a:gd name="T72" fmla="*/ 47 w 100"/>
                <a:gd name="T73" fmla="*/ 141 h 228"/>
                <a:gd name="T74" fmla="*/ 52 w 100"/>
                <a:gd name="T75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0" h="228">
                  <a:moveTo>
                    <a:pt x="52" y="228"/>
                  </a:moveTo>
                  <a:lnTo>
                    <a:pt x="52" y="176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67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6" y="154"/>
                  </a:lnTo>
                  <a:lnTo>
                    <a:pt x="88" y="141"/>
                  </a:lnTo>
                  <a:lnTo>
                    <a:pt x="86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58" y="158"/>
                  </a:lnTo>
                  <a:lnTo>
                    <a:pt x="52" y="173"/>
                  </a:lnTo>
                  <a:lnTo>
                    <a:pt x="52" y="118"/>
                  </a:lnTo>
                  <a:lnTo>
                    <a:pt x="55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6" y="103"/>
                  </a:lnTo>
                  <a:lnTo>
                    <a:pt x="92" y="92"/>
                  </a:lnTo>
                  <a:lnTo>
                    <a:pt x="94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2" y="115"/>
                  </a:lnTo>
                  <a:lnTo>
                    <a:pt x="52" y="48"/>
                  </a:lnTo>
                  <a:lnTo>
                    <a:pt x="55" y="48"/>
                  </a:lnTo>
                  <a:lnTo>
                    <a:pt x="61" y="48"/>
                  </a:lnTo>
                  <a:lnTo>
                    <a:pt x="67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2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3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6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8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3" y="10"/>
                  </a:lnTo>
                  <a:lnTo>
                    <a:pt x="5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5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3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5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2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gray">
            <a:xfrm>
              <a:off x="2921" y="361"/>
              <a:ext cx="100" cy="228"/>
            </a:xfrm>
            <a:custGeom>
              <a:avLst/>
              <a:gdLst>
                <a:gd name="T0" fmla="*/ 53 w 100"/>
                <a:gd name="T1" fmla="*/ 176 h 228"/>
                <a:gd name="T2" fmla="*/ 60 w 100"/>
                <a:gd name="T3" fmla="*/ 176 h 228"/>
                <a:gd name="T4" fmla="*/ 74 w 100"/>
                <a:gd name="T5" fmla="*/ 169 h 228"/>
                <a:gd name="T6" fmla="*/ 87 w 100"/>
                <a:gd name="T7" fmla="*/ 154 h 228"/>
                <a:gd name="T8" fmla="*/ 87 w 100"/>
                <a:gd name="T9" fmla="*/ 141 h 228"/>
                <a:gd name="T10" fmla="*/ 74 w 100"/>
                <a:gd name="T11" fmla="*/ 143 h 228"/>
                <a:gd name="T12" fmla="*/ 60 w 100"/>
                <a:gd name="T13" fmla="*/ 158 h 228"/>
                <a:gd name="T14" fmla="*/ 53 w 100"/>
                <a:gd name="T15" fmla="*/ 118 h 228"/>
                <a:gd name="T16" fmla="*/ 61 w 100"/>
                <a:gd name="T17" fmla="*/ 116 h 228"/>
                <a:gd name="T18" fmla="*/ 78 w 100"/>
                <a:gd name="T19" fmla="*/ 110 h 228"/>
                <a:gd name="T20" fmla="*/ 92 w 100"/>
                <a:gd name="T21" fmla="*/ 92 h 228"/>
                <a:gd name="T22" fmla="*/ 92 w 100"/>
                <a:gd name="T23" fmla="*/ 77 h 228"/>
                <a:gd name="T24" fmla="*/ 81 w 100"/>
                <a:gd name="T25" fmla="*/ 79 h 228"/>
                <a:gd name="T26" fmla="*/ 65 w 100"/>
                <a:gd name="T27" fmla="*/ 88 h 228"/>
                <a:gd name="T28" fmla="*/ 53 w 100"/>
                <a:gd name="T29" fmla="*/ 115 h 228"/>
                <a:gd name="T30" fmla="*/ 56 w 100"/>
                <a:gd name="T31" fmla="*/ 48 h 228"/>
                <a:gd name="T32" fmla="*/ 68 w 100"/>
                <a:gd name="T33" fmla="*/ 45 h 228"/>
                <a:gd name="T34" fmla="*/ 85 w 100"/>
                <a:gd name="T35" fmla="*/ 37 h 228"/>
                <a:gd name="T36" fmla="*/ 97 w 100"/>
                <a:gd name="T37" fmla="*/ 17 h 228"/>
                <a:gd name="T38" fmla="*/ 97 w 100"/>
                <a:gd name="T39" fmla="*/ 0 h 228"/>
                <a:gd name="T40" fmla="*/ 84 w 100"/>
                <a:gd name="T41" fmla="*/ 3 h 228"/>
                <a:gd name="T42" fmla="*/ 65 w 100"/>
                <a:gd name="T43" fmla="*/ 14 h 228"/>
                <a:gd name="T44" fmla="*/ 50 w 100"/>
                <a:gd name="T45" fmla="*/ 45 h 228"/>
                <a:gd name="T46" fmla="*/ 47 w 100"/>
                <a:gd name="T47" fmla="*/ 35 h 228"/>
                <a:gd name="T48" fmla="*/ 38 w 100"/>
                <a:gd name="T49" fmla="*/ 18 h 228"/>
                <a:gd name="T50" fmla="*/ 16 w 100"/>
                <a:gd name="T51" fmla="*/ 3 h 228"/>
                <a:gd name="T52" fmla="*/ 2 w 100"/>
                <a:gd name="T53" fmla="*/ 3 h 228"/>
                <a:gd name="T54" fmla="*/ 6 w 100"/>
                <a:gd name="T55" fmla="*/ 19 h 228"/>
                <a:gd name="T56" fmla="*/ 19 w 100"/>
                <a:gd name="T57" fmla="*/ 38 h 228"/>
                <a:gd name="T58" fmla="*/ 47 w 100"/>
                <a:gd name="T59" fmla="*/ 48 h 228"/>
                <a:gd name="T60" fmla="*/ 47 w 100"/>
                <a:gd name="T61" fmla="*/ 132 h 228"/>
                <a:gd name="T62" fmla="*/ 42 w 100"/>
                <a:gd name="T63" fmla="*/ 118 h 228"/>
                <a:gd name="T64" fmla="*/ 26 w 100"/>
                <a:gd name="T65" fmla="*/ 103 h 228"/>
                <a:gd name="T66" fmla="*/ 12 w 100"/>
                <a:gd name="T67" fmla="*/ 103 h 228"/>
                <a:gd name="T68" fmla="*/ 16 w 100"/>
                <a:gd name="T69" fmla="*/ 116 h 228"/>
                <a:gd name="T70" fmla="*/ 26 w 100"/>
                <a:gd name="T71" fmla="*/ 132 h 228"/>
                <a:gd name="T72" fmla="*/ 47 w 100"/>
                <a:gd name="T73" fmla="*/ 141 h 228"/>
                <a:gd name="T74" fmla="*/ 53 w 100"/>
                <a:gd name="T75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0" h="228">
                  <a:moveTo>
                    <a:pt x="53" y="228"/>
                  </a:moveTo>
                  <a:lnTo>
                    <a:pt x="53" y="176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68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7" y="154"/>
                  </a:lnTo>
                  <a:lnTo>
                    <a:pt x="88" y="141"/>
                  </a:lnTo>
                  <a:lnTo>
                    <a:pt x="87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60" y="158"/>
                  </a:lnTo>
                  <a:lnTo>
                    <a:pt x="53" y="173"/>
                  </a:lnTo>
                  <a:lnTo>
                    <a:pt x="53" y="118"/>
                  </a:lnTo>
                  <a:lnTo>
                    <a:pt x="56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7" y="103"/>
                  </a:lnTo>
                  <a:lnTo>
                    <a:pt x="92" y="92"/>
                  </a:lnTo>
                  <a:lnTo>
                    <a:pt x="95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3" y="115"/>
                  </a:lnTo>
                  <a:lnTo>
                    <a:pt x="53" y="48"/>
                  </a:lnTo>
                  <a:lnTo>
                    <a:pt x="56" y="48"/>
                  </a:lnTo>
                  <a:lnTo>
                    <a:pt x="61" y="48"/>
                  </a:lnTo>
                  <a:lnTo>
                    <a:pt x="68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3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4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7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9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2" y="3"/>
                  </a:lnTo>
                  <a:lnTo>
                    <a:pt x="3" y="10"/>
                  </a:lnTo>
                  <a:lnTo>
                    <a:pt x="6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6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4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6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3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gray">
            <a:xfrm>
              <a:off x="2273" y="187"/>
              <a:ext cx="175" cy="402"/>
            </a:xfrm>
            <a:custGeom>
              <a:avLst/>
              <a:gdLst>
                <a:gd name="T0" fmla="*/ 93 w 175"/>
                <a:gd name="T1" fmla="*/ 309 h 402"/>
                <a:gd name="T2" fmla="*/ 101 w 175"/>
                <a:gd name="T3" fmla="*/ 309 h 402"/>
                <a:gd name="T4" fmla="*/ 118 w 175"/>
                <a:gd name="T5" fmla="*/ 304 h 402"/>
                <a:gd name="T6" fmla="*/ 138 w 175"/>
                <a:gd name="T7" fmla="*/ 292 h 402"/>
                <a:gd name="T8" fmla="*/ 152 w 175"/>
                <a:gd name="T9" fmla="*/ 266 h 402"/>
                <a:gd name="T10" fmla="*/ 152 w 175"/>
                <a:gd name="T11" fmla="*/ 247 h 402"/>
                <a:gd name="T12" fmla="*/ 138 w 175"/>
                <a:gd name="T13" fmla="*/ 250 h 402"/>
                <a:gd name="T14" fmla="*/ 120 w 175"/>
                <a:gd name="T15" fmla="*/ 259 h 402"/>
                <a:gd name="T16" fmla="*/ 99 w 175"/>
                <a:gd name="T17" fmla="*/ 285 h 402"/>
                <a:gd name="T18" fmla="*/ 93 w 175"/>
                <a:gd name="T19" fmla="*/ 207 h 402"/>
                <a:gd name="T20" fmla="*/ 102 w 175"/>
                <a:gd name="T21" fmla="*/ 205 h 402"/>
                <a:gd name="T22" fmla="*/ 122 w 175"/>
                <a:gd name="T23" fmla="*/ 200 h 402"/>
                <a:gd name="T24" fmla="*/ 147 w 175"/>
                <a:gd name="T25" fmla="*/ 185 h 402"/>
                <a:gd name="T26" fmla="*/ 163 w 175"/>
                <a:gd name="T27" fmla="*/ 155 h 402"/>
                <a:gd name="T28" fmla="*/ 163 w 175"/>
                <a:gd name="T29" fmla="*/ 134 h 402"/>
                <a:gd name="T30" fmla="*/ 149 w 175"/>
                <a:gd name="T31" fmla="*/ 135 h 402"/>
                <a:gd name="T32" fmla="*/ 129 w 175"/>
                <a:gd name="T33" fmla="*/ 142 h 402"/>
                <a:gd name="T34" fmla="*/ 107 w 175"/>
                <a:gd name="T35" fmla="*/ 162 h 402"/>
                <a:gd name="T36" fmla="*/ 93 w 175"/>
                <a:gd name="T37" fmla="*/ 201 h 402"/>
                <a:gd name="T38" fmla="*/ 95 w 175"/>
                <a:gd name="T39" fmla="*/ 83 h 402"/>
                <a:gd name="T40" fmla="*/ 110 w 175"/>
                <a:gd name="T41" fmla="*/ 81 h 402"/>
                <a:gd name="T42" fmla="*/ 134 w 175"/>
                <a:gd name="T43" fmla="*/ 73 h 402"/>
                <a:gd name="T44" fmla="*/ 157 w 175"/>
                <a:gd name="T45" fmla="*/ 54 h 402"/>
                <a:gd name="T46" fmla="*/ 174 w 175"/>
                <a:gd name="T47" fmla="*/ 23 h 402"/>
                <a:gd name="T48" fmla="*/ 174 w 175"/>
                <a:gd name="T49" fmla="*/ 0 h 402"/>
                <a:gd name="T50" fmla="*/ 157 w 175"/>
                <a:gd name="T51" fmla="*/ 2 h 402"/>
                <a:gd name="T52" fmla="*/ 133 w 175"/>
                <a:gd name="T53" fmla="*/ 10 h 402"/>
                <a:gd name="T54" fmla="*/ 107 w 175"/>
                <a:gd name="T55" fmla="*/ 33 h 402"/>
                <a:gd name="T56" fmla="*/ 87 w 175"/>
                <a:gd name="T57" fmla="*/ 77 h 402"/>
                <a:gd name="T58" fmla="*/ 85 w 175"/>
                <a:gd name="T59" fmla="*/ 68 h 402"/>
                <a:gd name="T60" fmla="*/ 75 w 175"/>
                <a:gd name="T61" fmla="*/ 46 h 402"/>
                <a:gd name="T62" fmla="*/ 55 w 175"/>
                <a:gd name="T63" fmla="*/ 21 h 402"/>
                <a:gd name="T64" fmla="*/ 22 w 175"/>
                <a:gd name="T65" fmla="*/ 3 h 402"/>
                <a:gd name="T66" fmla="*/ 1 w 175"/>
                <a:gd name="T67" fmla="*/ 3 h 402"/>
                <a:gd name="T68" fmla="*/ 4 w 175"/>
                <a:gd name="T69" fmla="*/ 18 h 402"/>
                <a:gd name="T70" fmla="*/ 12 w 175"/>
                <a:gd name="T71" fmla="*/ 42 h 402"/>
                <a:gd name="T72" fmla="*/ 31 w 175"/>
                <a:gd name="T73" fmla="*/ 65 h 402"/>
                <a:gd name="T74" fmla="*/ 62 w 175"/>
                <a:gd name="T75" fmla="*/ 81 h 402"/>
                <a:gd name="T76" fmla="*/ 82 w 175"/>
                <a:gd name="T77" fmla="*/ 238 h 402"/>
                <a:gd name="T78" fmla="*/ 80 w 175"/>
                <a:gd name="T79" fmla="*/ 228 h 402"/>
                <a:gd name="T80" fmla="*/ 72 w 175"/>
                <a:gd name="T81" fmla="*/ 207 h 402"/>
                <a:gd name="T82" fmla="*/ 55 w 175"/>
                <a:gd name="T83" fmla="*/ 185 h 402"/>
                <a:gd name="T84" fmla="*/ 21 w 175"/>
                <a:gd name="T85" fmla="*/ 176 h 402"/>
                <a:gd name="T86" fmla="*/ 22 w 175"/>
                <a:gd name="T87" fmla="*/ 185 h 402"/>
                <a:gd name="T88" fmla="*/ 28 w 175"/>
                <a:gd name="T89" fmla="*/ 205 h 402"/>
                <a:gd name="T90" fmla="*/ 41 w 175"/>
                <a:gd name="T91" fmla="*/ 230 h 402"/>
                <a:gd name="T92" fmla="*/ 66 w 175"/>
                <a:gd name="T93" fmla="*/ 246 h 402"/>
                <a:gd name="T94" fmla="*/ 82 w 175"/>
                <a:gd name="T95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5" h="402">
                  <a:moveTo>
                    <a:pt x="93" y="402"/>
                  </a:moveTo>
                  <a:lnTo>
                    <a:pt x="93" y="309"/>
                  </a:lnTo>
                  <a:lnTo>
                    <a:pt x="95" y="309"/>
                  </a:lnTo>
                  <a:lnTo>
                    <a:pt x="101" y="309"/>
                  </a:lnTo>
                  <a:lnTo>
                    <a:pt x="109" y="308"/>
                  </a:lnTo>
                  <a:lnTo>
                    <a:pt x="118" y="304"/>
                  </a:lnTo>
                  <a:lnTo>
                    <a:pt x="129" y="298"/>
                  </a:lnTo>
                  <a:lnTo>
                    <a:pt x="138" y="292"/>
                  </a:lnTo>
                  <a:lnTo>
                    <a:pt x="147" y="281"/>
                  </a:lnTo>
                  <a:lnTo>
                    <a:pt x="152" y="266"/>
                  </a:lnTo>
                  <a:lnTo>
                    <a:pt x="155" y="247"/>
                  </a:lnTo>
                  <a:lnTo>
                    <a:pt x="152" y="247"/>
                  </a:lnTo>
                  <a:lnTo>
                    <a:pt x="147" y="249"/>
                  </a:lnTo>
                  <a:lnTo>
                    <a:pt x="138" y="250"/>
                  </a:lnTo>
                  <a:lnTo>
                    <a:pt x="129" y="253"/>
                  </a:lnTo>
                  <a:lnTo>
                    <a:pt x="120" y="259"/>
                  </a:lnTo>
                  <a:lnTo>
                    <a:pt x="109" y="270"/>
                  </a:lnTo>
                  <a:lnTo>
                    <a:pt x="99" y="285"/>
                  </a:lnTo>
                  <a:lnTo>
                    <a:pt x="93" y="304"/>
                  </a:lnTo>
                  <a:lnTo>
                    <a:pt x="93" y="207"/>
                  </a:lnTo>
                  <a:lnTo>
                    <a:pt x="95" y="207"/>
                  </a:lnTo>
                  <a:lnTo>
                    <a:pt x="102" y="205"/>
                  </a:lnTo>
                  <a:lnTo>
                    <a:pt x="111" y="204"/>
                  </a:lnTo>
                  <a:lnTo>
                    <a:pt x="122" y="200"/>
                  </a:lnTo>
                  <a:lnTo>
                    <a:pt x="134" y="195"/>
                  </a:lnTo>
                  <a:lnTo>
                    <a:pt x="147" y="185"/>
                  </a:lnTo>
                  <a:lnTo>
                    <a:pt x="156" y="173"/>
                  </a:lnTo>
                  <a:lnTo>
                    <a:pt x="163" y="155"/>
                  </a:lnTo>
                  <a:lnTo>
                    <a:pt x="165" y="134"/>
                  </a:lnTo>
                  <a:lnTo>
                    <a:pt x="163" y="134"/>
                  </a:lnTo>
                  <a:lnTo>
                    <a:pt x="157" y="134"/>
                  </a:lnTo>
                  <a:lnTo>
                    <a:pt x="149" y="135"/>
                  </a:lnTo>
                  <a:lnTo>
                    <a:pt x="140" y="137"/>
                  </a:lnTo>
                  <a:lnTo>
                    <a:pt x="129" y="142"/>
                  </a:lnTo>
                  <a:lnTo>
                    <a:pt x="118" y="150"/>
                  </a:lnTo>
                  <a:lnTo>
                    <a:pt x="107" y="162"/>
                  </a:lnTo>
                  <a:lnTo>
                    <a:pt x="99" y="178"/>
                  </a:lnTo>
                  <a:lnTo>
                    <a:pt x="93" y="201"/>
                  </a:lnTo>
                  <a:lnTo>
                    <a:pt x="93" y="83"/>
                  </a:lnTo>
                  <a:lnTo>
                    <a:pt x="95" y="83"/>
                  </a:lnTo>
                  <a:lnTo>
                    <a:pt x="101" y="83"/>
                  </a:lnTo>
                  <a:lnTo>
                    <a:pt x="110" y="81"/>
                  </a:lnTo>
                  <a:lnTo>
                    <a:pt x="122" y="77"/>
                  </a:lnTo>
                  <a:lnTo>
                    <a:pt x="134" y="73"/>
                  </a:lnTo>
                  <a:lnTo>
                    <a:pt x="147" y="65"/>
                  </a:lnTo>
                  <a:lnTo>
                    <a:pt x="157" y="54"/>
                  </a:lnTo>
                  <a:lnTo>
                    <a:pt x="167" y="41"/>
                  </a:lnTo>
                  <a:lnTo>
                    <a:pt x="174" y="23"/>
                  </a:lnTo>
                  <a:lnTo>
                    <a:pt x="175" y="0"/>
                  </a:lnTo>
                  <a:lnTo>
                    <a:pt x="174" y="0"/>
                  </a:lnTo>
                  <a:lnTo>
                    <a:pt x="167" y="0"/>
                  </a:lnTo>
                  <a:lnTo>
                    <a:pt x="157" y="2"/>
                  </a:lnTo>
                  <a:lnTo>
                    <a:pt x="145" y="4"/>
                  </a:lnTo>
                  <a:lnTo>
                    <a:pt x="133" y="10"/>
                  </a:lnTo>
                  <a:lnTo>
                    <a:pt x="120" y="19"/>
                  </a:lnTo>
                  <a:lnTo>
                    <a:pt x="107" y="33"/>
                  </a:lnTo>
                  <a:lnTo>
                    <a:pt x="97" y="52"/>
                  </a:lnTo>
                  <a:lnTo>
                    <a:pt x="87" y="77"/>
                  </a:lnTo>
                  <a:lnTo>
                    <a:pt x="87" y="75"/>
                  </a:lnTo>
                  <a:lnTo>
                    <a:pt x="85" y="68"/>
                  </a:lnTo>
                  <a:lnTo>
                    <a:pt x="80" y="58"/>
                  </a:lnTo>
                  <a:lnTo>
                    <a:pt x="75" y="46"/>
                  </a:lnTo>
                  <a:lnTo>
                    <a:pt x="66" y="33"/>
                  </a:lnTo>
                  <a:lnTo>
                    <a:pt x="55" y="21"/>
                  </a:lnTo>
                  <a:lnTo>
                    <a:pt x="40" y="10"/>
                  </a:lnTo>
                  <a:lnTo>
                    <a:pt x="22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1" y="10"/>
                  </a:lnTo>
                  <a:lnTo>
                    <a:pt x="4" y="18"/>
                  </a:lnTo>
                  <a:lnTo>
                    <a:pt x="6" y="30"/>
                  </a:lnTo>
                  <a:lnTo>
                    <a:pt x="12" y="42"/>
                  </a:lnTo>
                  <a:lnTo>
                    <a:pt x="20" y="54"/>
                  </a:lnTo>
                  <a:lnTo>
                    <a:pt x="31" y="65"/>
                  </a:lnTo>
                  <a:lnTo>
                    <a:pt x="44" y="75"/>
                  </a:lnTo>
                  <a:lnTo>
                    <a:pt x="62" y="81"/>
                  </a:lnTo>
                  <a:lnTo>
                    <a:pt x="82" y="83"/>
                  </a:lnTo>
                  <a:lnTo>
                    <a:pt x="82" y="238"/>
                  </a:lnTo>
                  <a:lnTo>
                    <a:pt x="82" y="235"/>
                  </a:lnTo>
                  <a:lnTo>
                    <a:pt x="80" y="228"/>
                  </a:lnTo>
                  <a:lnTo>
                    <a:pt x="78" y="217"/>
                  </a:lnTo>
                  <a:lnTo>
                    <a:pt x="72" y="207"/>
                  </a:lnTo>
                  <a:lnTo>
                    <a:pt x="66" y="196"/>
                  </a:lnTo>
                  <a:lnTo>
                    <a:pt x="55" y="185"/>
                  </a:lnTo>
                  <a:lnTo>
                    <a:pt x="40" y="178"/>
                  </a:lnTo>
                  <a:lnTo>
                    <a:pt x="21" y="176"/>
                  </a:lnTo>
                  <a:lnTo>
                    <a:pt x="21" y="178"/>
                  </a:lnTo>
                  <a:lnTo>
                    <a:pt x="22" y="185"/>
                  </a:lnTo>
                  <a:lnTo>
                    <a:pt x="24" y="195"/>
                  </a:lnTo>
                  <a:lnTo>
                    <a:pt x="28" y="205"/>
                  </a:lnTo>
                  <a:lnTo>
                    <a:pt x="33" y="217"/>
                  </a:lnTo>
                  <a:lnTo>
                    <a:pt x="41" y="230"/>
                  </a:lnTo>
                  <a:lnTo>
                    <a:pt x="52" y="239"/>
                  </a:lnTo>
                  <a:lnTo>
                    <a:pt x="66" y="246"/>
                  </a:lnTo>
                  <a:lnTo>
                    <a:pt x="82" y="247"/>
                  </a:lnTo>
                  <a:lnTo>
                    <a:pt x="82" y="402"/>
                  </a:lnTo>
                  <a:lnTo>
                    <a:pt x="93" y="40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gray">
            <a:xfrm>
              <a:off x="2161" y="216"/>
              <a:ext cx="97" cy="373"/>
            </a:xfrm>
            <a:custGeom>
              <a:avLst/>
              <a:gdLst>
                <a:gd name="T0" fmla="*/ 52 w 97"/>
                <a:gd name="T1" fmla="*/ 237 h 373"/>
                <a:gd name="T2" fmla="*/ 59 w 97"/>
                <a:gd name="T3" fmla="*/ 237 h 373"/>
                <a:gd name="T4" fmla="*/ 74 w 97"/>
                <a:gd name="T5" fmla="*/ 232 h 373"/>
                <a:gd name="T6" fmla="*/ 90 w 97"/>
                <a:gd name="T7" fmla="*/ 218 h 373"/>
                <a:gd name="T8" fmla="*/ 97 w 97"/>
                <a:gd name="T9" fmla="*/ 193 h 373"/>
                <a:gd name="T10" fmla="*/ 89 w 97"/>
                <a:gd name="T11" fmla="*/ 193 h 373"/>
                <a:gd name="T12" fmla="*/ 71 w 97"/>
                <a:gd name="T13" fmla="*/ 197 h 373"/>
                <a:gd name="T14" fmla="*/ 56 w 97"/>
                <a:gd name="T15" fmla="*/ 215 h 373"/>
                <a:gd name="T16" fmla="*/ 52 w 97"/>
                <a:gd name="T17" fmla="*/ 147 h 373"/>
                <a:gd name="T18" fmla="*/ 59 w 97"/>
                <a:gd name="T19" fmla="*/ 147 h 373"/>
                <a:gd name="T20" fmla="*/ 74 w 97"/>
                <a:gd name="T21" fmla="*/ 141 h 373"/>
                <a:gd name="T22" fmla="*/ 90 w 97"/>
                <a:gd name="T23" fmla="*/ 128 h 373"/>
                <a:gd name="T24" fmla="*/ 97 w 97"/>
                <a:gd name="T25" fmla="*/ 102 h 373"/>
                <a:gd name="T26" fmla="*/ 89 w 97"/>
                <a:gd name="T27" fmla="*/ 102 h 373"/>
                <a:gd name="T28" fmla="*/ 71 w 97"/>
                <a:gd name="T29" fmla="*/ 109 h 373"/>
                <a:gd name="T30" fmla="*/ 56 w 97"/>
                <a:gd name="T31" fmla="*/ 126 h 373"/>
                <a:gd name="T32" fmla="*/ 52 w 97"/>
                <a:gd name="T33" fmla="*/ 46 h 373"/>
                <a:gd name="T34" fmla="*/ 51 w 97"/>
                <a:gd name="T35" fmla="*/ 37 h 373"/>
                <a:gd name="T36" fmla="*/ 45 w 97"/>
                <a:gd name="T37" fmla="*/ 23 h 373"/>
                <a:gd name="T38" fmla="*/ 32 w 97"/>
                <a:gd name="T39" fmla="*/ 6 h 373"/>
                <a:gd name="T40" fmla="*/ 6 w 97"/>
                <a:gd name="T41" fmla="*/ 0 h 373"/>
                <a:gd name="T42" fmla="*/ 8 w 97"/>
                <a:gd name="T43" fmla="*/ 9 h 373"/>
                <a:gd name="T44" fmla="*/ 16 w 97"/>
                <a:gd name="T45" fmla="*/ 27 h 373"/>
                <a:gd name="T46" fmla="*/ 33 w 97"/>
                <a:gd name="T47" fmla="*/ 43 h 373"/>
                <a:gd name="T48" fmla="*/ 45 w 97"/>
                <a:gd name="T49" fmla="*/ 113 h 373"/>
                <a:gd name="T50" fmla="*/ 45 w 97"/>
                <a:gd name="T51" fmla="*/ 106 h 373"/>
                <a:gd name="T52" fmla="*/ 40 w 97"/>
                <a:gd name="T53" fmla="*/ 90 h 373"/>
                <a:gd name="T54" fmla="*/ 27 w 97"/>
                <a:gd name="T55" fmla="*/ 75 h 373"/>
                <a:gd name="T56" fmla="*/ 1 w 97"/>
                <a:gd name="T57" fmla="*/ 67 h 373"/>
                <a:gd name="T58" fmla="*/ 0 w 97"/>
                <a:gd name="T59" fmla="*/ 75 h 373"/>
                <a:gd name="T60" fmla="*/ 2 w 97"/>
                <a:gd name="T61" fmla="*/ 91 h 373"/>
                <a:gd name="T62" fmla="*/ 14 w 97"/>
                <a:gd name="T63" fmla="*/ 109 h 373"/>
                <a:gd name="T64" fmla="*/ 45 w 97"/>
                <a:gd name="T65" fmla="*/ 118 h 373"/>
                <a:gd name="T66" fmla="*/ 45 w 97"/>
                <a:gd name="T67" fmla="*/ 207 h 373"/>
                <a:gd name="T68" fmla="*/ 43 w 97"/>
                <a:gd name="T69" fmla="*/ 195 h 373"/>
                <a:gd name="T70" fmla="*/ 33 w 97"/>
                <a:gd name="T71" fmla="*/ 182 h 373"/>
                <a:gd name="T72" fmla="*/ 12 w 97"/>
                <a:gd name="T73" fmla="*/ 175 h 373"/>
                <a:gd name="T74" fmla="*/ 10 w 97"/>
                <a:gd name="T75" fmla="*/ 182 h 373"/>
                <a:gd name="T76" fmla="*/ 13 w 97"/>
                <a:gd name="T77" fmla="*/ 197 h 373"/>
                <a:gd name="T78" fmla="*/ 29 w 97"/>
                <a:gd name="T79" fmla="*/ 211 h 373"/>
                <a:gd name="T80" fmla="*/ 45 w 97"/>
                <a:gd name="T81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7" h="373">
                  <a:moveTo>
                    <a:pt x="52" y="373"/>
                  </a:moveTo>
                  <a:lnTo>
                    <a:pt x="52" y="237"/>
                  </a:lnTo>
                  <a:lnTo>
                    <a:pt x="54" y="237"/>
                  </a:lnTo>
                  <a:lnTo>
                    <a:pt x="59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0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4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1" y="197"/>
                  </a:lnTo>
                  <a:lnTo>
                    <a:pt x="63" y="205"/>
                  </a:lnTo>
                  <a:lnTo>
                    <a:pt x="56" y="215"/>
                  </a:lnTo>
                  <a:lnTo>
                    <a:pt x="52" y="232"/>
                  </a:lnTo>
                  <a:lnTo>
                    <a:pt x="52" y="147"/>
                  </a:lnTo>
                  <a:lnTo>
                    <a:pt x="54" y="147"/>
                  </a:lnTo>
                  <a:lnTo>
                    <a:pt x="59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0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4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1" y="109"/>
                  </a:lnTo>
                  <a:lnTo>
                    <a:pt x="63" y="116"/>
                  </a:lnTo>
                  <a:lnTo>
                    <a:pt x="56" y="126"/>
                  </a:lnTo>
                  <a:lnTo>
                    <a:pt x="52" y="141"/>
                  </a:lnTo>
                  <a:lnTo>
                    <a:pt x="52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5" y="23"/>
                  </a:lnTo>
                  <a:lnTo>
                    <a:pt x="40" y="15"/>
                  </a:lnTo>
                  <a:lnTo>
                    <a:pt x="32" y="6"/>
                  </a:lnTo>
                  <a:lnTo>
                    <a:pt x="21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9"/>
                  </a:lnTo>
                  <a:lnTo>
                    <a:pt x="12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3" y="43"/>
                  </a:lnTo>
                  <a:lnTo>
                    <a:pt x="45" y="46"/>
                  </a:lnTo>
                  <a:lnTo>
                    <a:pt x="45" y="113"/>
                  </a:lnTo>
                  <a:lnTo>
                    <a:pt x="45" y="112"/>
                  </a:lnTo>
                  <a:lnTo>
                    <a:pt x="45" y="106"/>
                  </a:lnTo>
                  <a:lnTo>
                    <a:pt x="44" y="98"/>
                  </a:lnTo>
                  <a:lnTo>
                    <a:pt x="40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1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2" y="91"/>
                  </a:lnTo>
                  <a:lnTo>
                    <a:pt x="6" y="100"/>
                  </a:lnTo>
                  <a:lnTo>
                    <a:pt x="14" y="109"/>
                  </a:lnTo>
                  <a:lnTo>
                    <a:pt x="28" y="114"/>
                  </a:lnTo>
                  <a:lnTo>
                    <a:pt x="45" y="118"/>
                  </a:lnTo>
                  <a:lnTo>
                    <a:pt x="45" y="209"/>
                  </a:lnTo>
                  <a:lnTo>
                    <a:pt x="45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40" y="188"/>
                  </a:lnTo>
                  <a:lnTo>
                    <a:pt x="33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0" y="182"/>
                  </a:lnTo>
                  <a:lnTo>
                    <a:pt x="10" y="188"/>
                  </a:lnTo>
                  <a:lnTo>
                    <a:pt x="13" y="197"/>
                  </a:lnTo>
                  <a:lnTo>
                    <a:pt x="20" y="205"/>
                  </a:lnTo>
                  <a:lnTo>
                    <a:pt x="29" y="211"/>
                  </a:lnTo>
                  <a:lnTo>
                    <a:pt x="45" y="215"/>
                  </a:lnTo>
                  <a:lnTo>
                    <a:pt x="45" y="373"/>
                  </a:lnTo>
                  <a:lnTo>
                    <a:pt x="52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gray">
            <a:xfrm>
              <a:off x="2708" y="216"/>
              <a:ext cx="97" cy="373"/>
            </a:xfrm>
            <a:custGeom>
              <a:avLst/>
              <a:gdLst>
                <a:gd name="T0" fmla="*/ 51 w 97"/>
                <a:gd name="T1" fmla="*/ 237 h 373"/>
                <a:gd name="T2" fmla="*/ 60 w 97"/>
                <a:gd name="T3" fmla="*/ 237 h 373"/>
                <a:gd name="T4" fmla="*/ 74 w 97"/>
                <a:gd name="T5" fmla="*/ 232 h 373"/>
                <a:gd name="T6" fmla="*/ 91 w 97"/>
                <a:gd name="T7" fmla="*/ 218 h 373"/>
                <a:gd name="T8" fmla="*/ 97 w 97"/>
                <a:gd name="T9" fmla="*/ 193 h 373"/>
                <a:gd name="T10" fmla="*/ 89 w 97"/>
                <a:gd name="T11" fmla="*/ 193 h 373"/>
                <a:gd name="T12" fmla="*/ 72 w 97"/>
                <a:gd name="T13" fmla="*/ 197 h 373"/>
                <a:gd name="T14" fmla="*/ 55 w 97"/>
                <a:gd name="T15" fmla="*/ 215 h 373"/>
                <a:gd name="T16" fmla="*/ 51 w 97"/>
                <a:gd name="T17" fmla="*/ 147 h 373"/>
                <a:gd name="T18" fmla="*/ 60 w 97"/>
                <a:gd name="T19" fmla="*/ 147 h 373"/>
                <a:gd name="T20" fmla="*/ 74 w 97"/>
                <a:gd name="T21" fmla="*/ 141 h 373"/>
                <a:gd name="T22" fmla="*/ 91 w 97"/>
                <a:gd name="T23" fmla="*/ 128 h 373"/>
                <a:gd name="T24" fmla="*/ 97 w 97"/>
                <a:gd name="T25" fmla="*/ 102 h 373"/>
                <a:gd name="T26" fmla="*/ 89 w 97"/>
                <a:gd name="T27" fmla="*/ 102 h 373"/>
                <a:gd name="T28" fmla="*/ 72 w 97"/>
                <a:gd name="T29" fmla="*/ 109 h 373"/>
                <a:gd name="T30" fmla="*/ 55 w 97"/>
                <a:gd name="T31" fmla="*/ 126 h 373"/>
                <a:gd name="T32" fmla="*/ 51 w 97"/>
                <a:gd name="T33" fmla="*/ 46 h 373"/>
                <a:gd name="T34" fmla="*/ 51 w 97"/>
                <a:gd name="T35" fmla="*/ 37 h 373"/>
                <a:gd name="T36" fmla="*/ 46 w 97"/>
                <a:gd name="T37" fmla="*/ 23 h 373"/>
                <a:gd name="T38" fmla="*/ 33 w 97"/>
                <a:gd name="T39" fmla="*/ 6 h 373"/>
                <a:gd name="T40" fmla="*/ 7 w 97"/>
                <a:gd name="T41" fmla="*/ 0 h 373"/>
                <a:gd name="T42" fmla="*/ 8 w 97"/>
                <a:gd name="T43" fmla="*/ 9 h 373"/>
                <a:gd name="T44" fmla="*/ 16 w 97"/>
                <a:gd name="T45" fmla="*/ 27 h 373"/>
                <a:gd name="T46" fmla="*/ 34 w 97"/>
                <a:gd name="T47" fmla="*/ 43 h 373"/>
                <a:gd name="T48" fmla="*/ 46 w 97"/>
                <a:gd name="T49" fmla="*/ 113 h 373"/>
                <a:gd name="T50" fmla="*/ 46 w 97"/>
                <a:gd name="T51" fmla="*/ 106 h 373"/>
                <a:gd name="T52" fmla="*/ 41 w 97"/>
                <a:gd name="T53" fmla="*/ 90 h 373"/>
                <a:gd name="T54" fmla="*/ 27 w 97"/>
                <a:gd name="T55" fmla="*/ 75 h 373"/>
                <a:gd name="T56" fmla="*/ 0 w 97"/>
                <a:gd name="T57" fmla="*/ 67 h 373"/>
                <a:gd name="T58" fmla="*/ 0 w 97"/>
                <a:gd name="T59" fmla="*/ 75 h 373"/>
                <a:gd name="T60" fmla="*/ 3 w 97"/>
                <a:gd name="T61" fmla="*/ 91 h 373"/>
                <a:gd name="T62" fmla="*/ 15 w 97"/>
                <a:gd name="T63" fmla="*/ 109 h 373"/>
                <a:gd name="T64" fmla="*/ 46 w 97"/>
                <a:gd name="T65" fmla="*/ 118 h 373"/>
                <a:gd name="T66" fmla="*/ 46 w 97"/>
                <a:gd name="T67" fmla="*/ 207 h 373"/>
                <a:gd name="T68" fmla="*/ 43 w 97"/>
                <a:gd name="T69" fmla="*/ 195 h 373"/>
                <a:gd name="T70" fmla="*/ 34 w 97"/>
                <a:gd name="T71" fmla="*/ 182 h 373"/>
                <a:gd name="T72" fmla="*/ 12 w 97"/>
                <a:gd name="T73" fmla="*/ 175 h 373"/>
                <a:gd name="T74" fmla="*/ 11 w 97"/>
                <a:gd name="T75" fmla="*/ 182 h 373"/>
                <a:gd name="T76" fmla="*/ 14 w 97"/>
                <a:gd name="T77" fmla="*/ 197 h 373"/>
                <a:gd name="T78" fmla="*/ 30 w 97"/>
                <a:gd name="T79" fmla="*/ 211 h 373"/>
                <a:gd name="T80" fmla="*/ 46 w 97"/>
                <a:gd name="T81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7" h="373">
                  <a:moveTo>
                    <a:pt x="51" y="373"/>
                  </a:moveTo>
                  <a:lnTo>
                    <a:pt x="51" y="237"/>
                  </a:lnTo>
                  <a:lnTo>
                    <a:pt x="54" y="237"/>
                  </a:lnTo>
                  <a:lnTo>
                    <a:pt x="60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1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5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2" y="197"/>
                  </a:lnTo>
                  <a:lnTo>
                    <a:pt x="64" y="205"/>
                  </a:lnTo>
                  <a:lnTo>
                    <a:pt x="55" y="215"/>
                  </a:lnTo>
                  <a:lnTo>
                    <a:pt x="51" y="232"/>
                  </a:lnTo>
                  <a:lnTo>
                    <a:pt x="51" y="147"/>
                  </a:lnTo>
                  <a:lnTo>
                    <a:pt x="54" y="147"/>
                  </a:lnTo>
                  <a:lnTo>
                    <a:pt x="60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1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5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2" y="109"/>
                  </a:lnTo>
                  <a:lnTo>
                    <a:pt x="64" y="116"/>
                  </a:lnTo>
                  <a:lnTo>
                    <a:pt x="55" y="126"/>
                  </a:lnTo>
                  <a:lnTo>
                    <a:pt x="51" y="141"/>
                  </a:lnTo>
                  <a:lnTo>
                    <a:pt x="51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6" y="23"/>
                  </a:lnTo>
                  <a:lnTo>
                    <a:pt x="41" y="15"/>
                  </a:lnTo>
                  <a:lnTo>
                    <a:pt x="33" y="6"/>
                  </a:lnTo>
                  <a:lnTo>
                    <a:pt x="22" y="2"/>
                  </a:lnTo>
                  <a:lnTo>
                    <a:pt x="7" y="0"/>
                  </a:lnTo>
                  <a:lnTo>
                    <a:pt x="7" y="2"/>
                  </a:lnTo>
                  <a:lnTo>
                    <a:pt x="8" y="9"/>
                  </a:lnTo>
                  <a:lnTo>
                    <a:pt x="11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4" y="43"/>
                  </a:lnTo>
                  <a:lnTo>
                    <a:pt x="46" y="46"/>
                  </a:lnTo>
                  <a:lnTo>
                    <a:pt x="46" y="113"/>
                  </a:lnTo>
                  <a:lnTo>
                    <a:pt x="46" y="112"/>
                  </a:lnTo>
                  <a:lnTo>
                    <a:pt x="46" y="106"/>
                  </a:lnTo>
                  <a:lnTo>
                    <a:pt x="43" y="98"/>
                  </a:lnTo>
                  <a:lnTo>
                    <a:pt x="41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3" y="91"/>
                  </a:lnTo>
                  <a:lnTo>
                    <a:pt x="7" y="100"/>
                  </a:lnTo>
                  <a:lnTo>
                    <a:pt x="15" y="109"/>
                  </a:lnTo>
                  <a:lnTo>
                    <a:pt x="28" y="114"/>
                  </a:lnTo>
                  <a:lnTo>
                    <a:pt x="46" y="118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39" y="188"/>
                  </a:lnTo>
                  <a:lnTo>
                    <a:pt x="34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1" y="182"/>
                  </a:lnTo>
                  <a:lnTo>
                    <a:pt x="11" y="188"/>
                  </a:lnTo>
                  <a:lnTo>
                    <a:pt x="14" y="197"/>
                  </a:lnTo>
                  <a:lnTo>
                    <a:pt x="19" y="205"/>
                  </a:lnTo>
                  <a:lnTo>
                    <a:pt x="30" y="211"/>
                  </a:lnTo>
                  <a:lnTo>
                    <a:pt x="46" y="215"/>
                  </a:lnTo>
                  <a:lnTo>
                    <a:pt x="46" y="373"/>
                  </a:lnTo>
                  <a:lnTo>
                    <a:pt x="51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49" name="Freeform 25"/>
          <p:cNvSpPr>
            <a:spLocks/>
          </p:cNvSpPr>
          <p:nvPr/>
        </p:nvSpPr>
        <p:spPr bwMode="gray">
          <a:xfrm>
            <a:off x="95250" y="6446838"/>
            <a:ext cx="8970963" cy="314325"/>
          </a:xfrm>
          <a:custGeom>
            <a:avLst/>
            <a:gdLst>
              <a:gd name="T0" fmla="*/ 4 w 5651"/>
              <a:gd name="T1" fmla="*/ 198 h 198"/>
              <a:gd name="T2" fmla="*/ 5651 w 5651"/>
              <a:gd name="T3" fmla="*/ 198 h 198"/>
              <a:gd name="T4" fmla="*/ 5646 w 5651"/>
              <a:gd name="T5" fmla="*/ 94 h 198"/>
              <a:gd name="T6" fmla="*/ 1491 w 5651"/>
              <a:gd name="T7" fmla="*/ 94 h 198"/>
              <a:gd name="T8" fmla="*/ 1343 w 5651"/>
              <a:gd name="T9" fmla="*/ 2 h 198"/>
              <a:gd name="T10" fmla="*/ 0 w 5651"/>
              <a:gd name="T11" fmla="*/ 0 h 198"/>
              <a:gd name="T12" fmla="*/ 4 w 5651"/>
              <a:gd name="T13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1" h="198">
                <a:moveTo>
                  <a:pt x="4" y="198"/>
                </a:moveTo>
                <a:lnTo>
                  <a:pt x="5651" y="198"/>
                </a:lnTo>
                <a:lnTo>
                  <a:pt x="5646" y="94"/>
                </a:lnTo>
                <a:lnTo>
                  <a:pt x="1491" y="94"/>
                </a:lnTo>
                <a:lnTo>
                  <a:pt x="1343" y="2"/>
                </a:lnTo>
                <a:lnTo>
                  <a:pt x="0" y="0"/>
                </a:lnTo>
                <a:lnTo>
                  <a:pt x="4" y="1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50" name="Freeform 26"/>
          <p:cNvSpPr>
            <a:spLocks/>
          </p:cNvSpPr>
          <p:nvPr/>
        </p:nvSpPr>
        <p:spPr bwMode="gray">
          <a:xfrm>
            <a:off x="95250" y="6491288"/>
            <a:ext cx="8975725" cy="279400"/>
          </a:xfrm>
          <a:custGeom>
            <a:avLst/>
            <a:gdLst>
              <a:gd name="T0" fmla="*/ 0 w 5650"/>
              <a:gd name="T1" fmla="*/ 176 h 176"/>
              <a:gd name="T2" fmla="*/ 5650 w 5650"/>
              <a:gd name="T3" fmla="*/ 169 h 176"/>
              <a:gd name="T4" fmla="*/ 5646 w 5650"/>
              <a:gd name="T5" fmla="*/ 95 h 176"/>
              <a:gd name="T6" fmla="*/ 1478 w 5650"/>
              <a:gd name="T7" fmla="*/ 95 h 176"/>
              <a:gd name="T8" fmla="*/ 1317 w 5650"/>
              <a:gd name="T9" fmla="*/ 3 h 176"/>
              <a:gd name="T10" fmla="*/ 0 w 5650"/>
              <a:gd name="T11" fmla="*/ 0 h 176"/>
              <a:gd name="T12" fmla="*/ 0 w 5650"/>
              <a:gd name="T13" fmla="*/ 17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0" h="176">
                <a:moveTo>
                  <a:pt x="0" y="176"/>
                </a:moveTo>
                <a:lnTo>
                  <a:pt x="5650" y="169"/>
                </a:lnTo>
                <a:lnTo>
                  <a:pt x="5646" y="95"/>
                </a:lnTo>
                <a:lnTo>
                  <a:pt x="1478" y="95"/>
                </a:lnTo>
                <a:lnTo>
                  <a:pt x="1317" y="3"/>
                </a:lnTo>
                <a:lnTo>
                  <a:pt x="0" y="0"/>
                </a:lnTo>
                <a:lnTo>
                  <a:pt x="0" y="1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51" name="Freeform 27" descr="Dark upward diagonal"/>
          <p:cNvSpPr>
            <a:spLocks/>
          </p:cNvSpPr>
          <p:nvPr/>
        </p:nvSpPr>
        <p:spPr bwMode="gray">
          <a:xfrm>
            <a:off x="92075" y="98425"/>
            <a:ext cx="8956675" cy="179388"/>
          </a:xfrm>
          <a:custGeom>
            <a:avLst/>
            <a:gdLst>
              <a:gd name="T0" fmla="*/ 0 w 5639"/>
              <a:gd name="T1" fmla="*/ 0 h 113"/>
              <a:gd name="T2" fmla="*/ 5582 w 5639"/>
              <a:gd name="T3" fmla="*/ 0 h 113"/>
              <a:gd name="T4" fmla="*/ 5639 w 5639"/>
              <a:gd name="T5" fmla="*/ 45 h 113"/>
              <a:gd name="T6" fmla="*/ 5636 w 5639"/>
              <a:gd name="T7" fmla="*/ 113 h 113"/>
              <a:gd name="T8" fmla="*/ 0 w 5639"/>
              <a:gd name="T9" fmla="*/ 113 h 113"/>
              <a:gd name="T10" fmla="*/ 0 w 5639"/>
              <a:gd name="T11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639" h="113">
                <a:moveTo>
                  <a:pt x="0" y="0"/>
                </a:moveTo>
                <a:lnTo>
                  <a:pt x="5582" y="0"/>
                </a:lnTo>
                <a:cubicBezTo>
                  <a:pt x="5630" y="3"/>
                  <a:pt x="5639" y="45"/>
                  <a:pt x="5639" y="45"/>
                </a:cubicBezTo>
                <a:lnTo>
                  <a:pt x="5636" y="113"/>
                </a:lnTo>
                <a:lnTo>
                  <a:pt x="0" y="113"/>
                </a:lnTo>
                <a:lnTo>
                  <a:pt x="0" y="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52" name="Freeform 28"/>
          <p:cNvSpPr>
            <a:spLocks/>
          </p:cNvSpPr>
          <p:nvPr/>
        </p:nvSpPr>
        <p:spPr bwMode="gray">
          <a:xfrm>
            <a:off x="92075" y="307975"/>
            <a:ext cx="8955088" cy="938213"/>
          </a:xfrm>
          <a:custGeom>
            <a:avLst/>
            <a:gdLst>
              <a:gd name="T0" fmla="*/ 5446 w 5446"/>
              <a:gd name="T1" fmla="*/ 0 h 531"/>
              <a:gd name="T2" fmla="*/ 0 w 5446"/>
              <a:gd name="T3" fmla="*/ 0 h 531"/>
              <a:gd name="T4" fmla="*/ 2 w 5446"/>
              <a:gd name="T5" fmla="*/ 470 h 531"/>
              <a:gd name="T6" fmla="*/ 4078 w 5446"/>
              <a:gd name="T7" fmla="*/ 474 h 531"/>
              <a:gd name="T8" fmla="*/ 4178 w 5446"/>
              <a:gd name="T9" fmla="*/ 527 h 531"/>
              <a:gd name="T10" fmla="*/ 5446 w 5446"/>
              <a:gd name="T11" fmla="*/ 531 h 531"/>
              <a:gd name="T12" fmla="*/ 5446 w 5446"/>
              <a:gd name="T1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53" name="Freeform 29"/>
          <p:cNvSpPr>
            <a:spLocks/>
          </p:cNvSpPr>
          <p:nvPr/>
        </p:nvSpPr>
        <p:spPr bwMode="gray">
          <a:xfrm>
            <a:off x="92075" y="306388"/>
            <a:ext cx="8955088" cy="836612"/>
          </a:xfrm>
          <a:custGeom>
            <a:avLst/>
            <a:gdLst>
              <a:gd name="T0" fmla="*/ 5446 w 5446"/>
              <a:gd name="T1" fmla="*/ 0 h 531"/>
              <a:gd name="T2" fmla="*/ 0 w 5446"/>
              <a:gd name="T3" fmla="*/ 0 h 531"/>
              <a:gd name="T4" fmla="*/ 2 w 5446"/>
              <a:gd name="T5" fmla="*/ 470 h 531"/>
              <a:gd name="T6" fmla="*/ 4078 w 5446"/>
              <a:gd name="T7" fmla="*/ 474 h 531"/>
              <a:gd name="T8" fmla="*/ 4178 w 5446"/>
              <a:gd name="T9" fmla="*/ 527 h 531"/>
              <a:gd name="T10" fmla="*/ 5446 w 5446"/>
              <a:gd name="T11" fmla="*/ 531 h 531"/>
              <a:gd name="T12" fmla="*/ 5446 w 5446"/>
              <a:gd name="T1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tint val="66667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 flipV="1">
            <a:off x="95250" y="6723063"/>
            <a:ext cx="8977313" cy="5556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59" name="Freeform 35"/>
          <p:cNvSpPr>
            <a:spLocks/>
          </p:cNvSpPr>
          <p:nvPr/>
        </p:nvSpPr>
        <p:spPr bwMode="gray">
          <a:xfrm>
            <a:off x="6896100" y="1047750"/>
            <a:ext cx="2155825" cy="52388"/>
          </a:xfrm>
          <a:custGeom>
            <a:avLst/>
            <a:gdLst>
              <a:gd name="T0" fmla="*/ 0 w 1358"/>
              <a:gd name="T1" fmla="*/ 2 h 33"/>
              <a:gd name="T2" fmla="*/ 1358 w 1358"/>
              <a:gd name="T3" fmla="*/ 0 h 33"/>
              <a:gd name="T4" fmla="*/ 1356 w 1358"/>
              <a:gd name="T5" fmla="*/ 32 h 33"/>
              <a:gd name="T6" fmla="*/ 60 w 1358"/>
              <a:gd name="T7" fmla="*/ 33 h 33"/>
              <a:gd name="T8" fmla="*/ 0 w 1358"/>
              <a:gd name="T9" fmla="*/ 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8" h="33">
                <a:moveTo>
                  <a:pt x="0" y="2"/>
                </a:moveTo>
                <a:lnTo>
                  <a:pt x="1358" y="0"/>
                </a:lnTo>
                <a:lnTo>
                  <a:pt x="1356" y="32"/>
                </a:lnTo>
                <a:lnTo>
                  <a:pt x="60" y="33"/>
                </a:lnTo>
                <a:lnTo>
                  <a:pt x="0" y="2"/>
                </a:ln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238125"/>
            <a:ext cx="6477000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438275"/>
            <a:ext cx="8229600" cy="473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3048000" y="6311900"/>
            <a:ext cx="1712913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830763" y="6323013"/>
            <a:ext cx="2311400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7116763" y="6323013"/>
            <a:ext cx="1616075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</a:defRPr>
            </a:lvl1pPr>
          </a:lstStyle>
          <a:p>
            <a:fld id="{D86F33F4-F2D7-4DF0-8D14-AFBAAC9907D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61" name="Text Box 37"/>
          <p:cNvSpPr txBox="1">
            <a:spLocks noChangeArrowheads="1"/>
          </p:cNvSpPr>
          <p:nvPr/>
        </p:nvSpPr>
        <p:spPr bwMode="gray">
          <a:xfrm>
            <a:off x="144463" y="6454775"/>
            <a:ext cx="1495425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1100" i="1">
                <a:solidFill>
                  <a:srgbClr val="FFFFFF"/>
                </a:solidFill>
                <a:latin typeface="Times New Roman" pitchFamily="18" charset="0"/>
              </a:rPr>
              <a:t>www.themegallery.com</a:t>
            </a:r>
          </a:p>
        </p:txBody>
      </p:sp>
      <p:sp>
        <p:nvSpPr>
          <p:cNvPr id="1054" name="Rectangle 30" descr="7"/>
          <p:cNvSpPr>
            <a:spLocks noChangeArrowheads="1"/>
          </p:cNvSpPr>
          <p:nvPr/>
        </p:nvSpPr>
        <p:spPr bwMode="gray">
          <a:xfrm>
            <a:off x="8245475" y="415925"/>
            <a:ext cx="534988" cy="546100"/>
          </a:xfrm>
          <a:prstGeom prst="rect">
            <a:avLst/>
          </a:prstGeom>
          <a:blipFill dpi="0" rotWithShape="1">
            <a:blip r:embed="rId14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55" name="Rectangle 31" descr="4"/>
          <p:cNvSpPr>
            <a:spLocks noChangeArrowheads="1"/>
          </p:cNvSpPr>
          <p:nvPr/>
        </p:nvSpPr>
        <p:spPr bwMode="gray">
          <a:xfrm>
            <a:off x="7620000" y="415925"/>
            <a:ext cx="534988" cy="546100"/>
          </a:xfrm>
          <a:prstGeom prst="rect">
            <a:avLst/>
          </a:prstGeom>
          <a:blipFill dpi="0" rotWithShape="1">
            <a:blip r:embed="rId15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60" name="Rectangle 36"/>
          <p:cNvSpPr>
            <a:spLocks noChangeArrowheads="1"/>
          </p:cNvSpPr>
          <p:nvPr/>
        </p:nvSpPr>
        <p:spPr bwMode="gray">
          <a:xfrm>
            <a:off x="7000875" y="415925"/>
            <a:ext cx="534988" cy="5461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2600" dirty="0">
                <a:solidFill>
                  <a:schemeClr val="tx2"/>
                </a:solidFill>
              </a:rPr>
              <a:t>п</a:t>
            </a:r>
            <a:r>
              <a:rPr lang="ru-RU" sz="2600" dirty="0" smtClean="0">
                <a:solidFill>
                  <a:schemeClr val="tx2"/>
                </a:solidFill>
              </a:rPr>
              <a:t>роект</a:t>
            </a:r>
            <a:br>
              <a:rPr lang="ru-RU" sz="2600" dirty="0" smtClean="0">
                <a:solidFill>
                  <a:schemeClr val="tx2"/>
                </a:solidFill>
              </a:rPr>
            </a:br>
            <a:r>
              <a:rPr lang="ru-RU" sz="4400" dirty="0" smtClean="0">
                <a:solidFill>
                  <a:srgbClr val="00B050"/>
                </a:solidFill>
              </a:rPr>
              <a:t>Зеленая аптека на  окне</a:t>
            </a:r>
            <a:endParaRPr lang="en-US" sz="4400" dirty="0">
              <a:solidFill>
                <a:srgbClr val="00B05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0212" y="6196013"/>
            <a:ext cx="8776302" cy="403225"/>
          </a:xfrm>
        </p:spPr>
        <p:txBody>
          <a:bodyPr/>
          <a:lstStyle/>
          <a:p>
            <a:pPr algn="l"/>
            <a:r>
              <a:rPr lang="ru-RU" sz="2000" dirty="0" smtClean="0">
                <a:solidFill>
                  <a:schemeClr val="tx2"/>
                </a:solidFill>
              </a:rPr>
              <a:t>Автор: Москвина Юля, Рук-ль: Ярошевская И.Х.   Томская обл. г.Стрежевой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6" name="Picture 28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7618678" y="5119687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9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339752" y="2095798"/>
            <a:ext cx="1024847" cy="1228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10"/>
          <p:cNvGrpSpPr>
            <a:grpSpLocks/>
          </p:cNvGrpSpPr>
          <p:nvPr/>
        </p:nvGrpSpPr>
        <p:grpSpPr bwMode="auto">
          <a:xfrm>
            <a:off x="83120" y="260648"/>
            <a:ext cx="1792288" cy="1835150"/>
            <a:chOff x="1656" y="2948"/>
            <a:chExt cx="748" cy="765"/>
          </a:xfrm>
        </p:grpSpPr>
        <p:sp>
          <p:nvSpPr>
            <p:cNvPr id="9" name="Oval 11"/>
            <p:cNvSpPr>
              <a:spLocks noChangeArrowheads="1"/>
            </p:cNvSpPr>
            <p:nvPr/>
          </p:nvSpPr>
          <p:spPr bwMode="gray">
            <a:xfrm>
              <a:off x="1656" y="2973"/>
              <a:ext cx="748" cy="740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63500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pic>
          <p:nvPicPr>
            <p:cNvPr id="10" name="Picture 12" descr="cir_lighteffect0"/>
            <p:cNvPicPr>
              <a:picLocks noChangeAspect="1" noChangeArrowheads="1"/>
            </p:cNvPicPr>
            <p:nvPr/>
          </p:nvPicPr>
          <p:blipFill>
            <a:blip r:embed="rId4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84" y="2948"/>
              <a:ext cx="688" cy="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</a:t>
            </a:r>
            <a:endParaRPr lang="en-US" dirty="0"/>
          </a:p>
        </p:txBody>
      </p:sp>
      <p:sp>
        <p:nvSpPr>
          <p:cNvPr id="19459" name="Oval 3"/>
          <p:cNvSpPr>
            <a:spLocks noChangeArrowheads="1"/>
          </p:cNvSpPr>
          <p:nvPr/>
        </p:nvSpPr>
        <p:spPr bwMode="gray">
          <a:xfrm>
            <a:off x="2552700" y="1970088"/>
            <a:ext cx="3554413" cy="3552825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60" name="Oval 4"/>
          <p:cNvSpPr>
            <a:spLocks noChangeArrowheads="1"/>
          </p:cNvSpPr>
          <p:nvPr/>
        </p:nvSpPr>
        <p:spPr bwMode="gray">
          <a:xfrm>
            <a:off x="3022600" y="2425700"/>
            <a:ext cx="2609850" cy="2606675"/>
          </a:xfrm>
          <a:prstGeom prst="ellipse">
            <a:avLst/>
          </a:prstGeom>
          <a:gradFill rotWithShape="1">
            <a:gsLst>
              <a:gs pos="0">
                <a:srgbClr val="FFFFFF">
                  <a:gamma/>
                  <a:shade val="63137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63137"/>
                  <a:invGamma/>
                </a:srgbClr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FF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gray">
          <a:xfrm>
            <a:off x="4924424" y="1400175"/>
            <a:ext cx="389604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ru-RU" sz="2000" b="1" dirty="0" smtClean="0">
                <a:solidFill>
                  <a:srgbClr val="00B050"/>
                </a:solidFill>
                <a:cs typeface="Arial" charset="0"/>
              </a:rPr>
              <a:t>Урожай пряных культур </a:t>
            </a:r>
            <a:endParaRPr lang="en-US" sz="2000" b="1" dirty="0">
              <a:solidFill>
                <a:srgbClr val="00B050"/>
              </a:solidFill>
              <a:cs typeface="Arial" charset="0"/>
            </a:endParaRPr>
          </a:p>
        </p:txBody>
      </p:sp>
      <p:grpSp>
        <p:nvGrpSpPr>
          <p:cNvPr id="19465" name="Group 9"/>
          <p:cNvGrpSpPr>
            <a:grpSpLocks/>
          </p:cNvGrpSpPr>
          <p:nvPr/>
        </p:nvGrpSpPr>
        <p:grpSpPr bwMode="auto">
          <a:xfrm>
            <a:off x="450285" y="1200120"/>
            <a:ext cx="864096" cy="730280"/>
            <a:chOff x="708" y="2203"/>
            <a:chExt cx="751" cy="741"/>
          </a:xfrm>
        </p:grpSpPr>
        <p:sp>
          <p:nvSpPr>
            <p:cNvPr id="19466" name="Oval 10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9467" name="Picture 11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468" name="Rectangle 12"/>
          <p:cNvSpPr>
            <a:spLocks noChangeArrowheads="1"/>
          </p:cNvSpPr>
          <p:nvPr/>
        </p:nvSpPr>
        <p:spPr bwMode="gray">
          <a:xfrm>
            <a:off x="3635375" y="1930400"/>
            <a:ext cx="13779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000" b="1" dirty="0">
                <a:solidFill>
                  <a:srgbClr val="F8F8F8"/>
                </a:solidFill>
                <a:cs typeface="Arial" charset="0"/>
              </a:rPr>
              <a:t> </a:t>
            </a:r>
          </a:p>
        </p:txBody>
      </p:sp>
      <p:grpSp>
        <p:nvGrpSpPr>
          <p:cNvPr id="19469" name="Group 13"/>
          <p:cNvGrpSpPr>
            <a:grpSpLocks/>
          </p:cNvGrpSpPr>
          <p:nvPr/>
        </p:nvGrpSpPr>
        <p:grpSpPr bwMode="auto">
          <a:xfrm>
            <a:off x="1360030" y="5606025"/>
            <a:ext cx="792162" cy="714400"/>
            <a:chOff x="708" y="2203"/>
            <a:chExt cx="751" cy="741"/>
          </a:xfrm>
        </p:grpSpPr>
        <p:sp>
          <p:nvSpPr>
            <p:cNvPr id="19470" name="Oval 14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9471" name="Picture 15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472" name="Rectangle 16"/>
          <p:cNvSpPr>
            <a:spLocks noChangeArrowheads="1"/>
          </p:cNvSpPr>
          <p:nvPr/>
        </p:nvSpPr>
        <p:spPr bwMode="gray">
          <a:xfrm>
            <a:off x="7299325" y="4003941"/>
            <a:ext cx="457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8F8F8"/>
                </a:solidFill>
                <a:cs typeface="Arial" charset="0"/>
              </a:rPr>
              <a:t> </a:t>
            </a:r>
          </a:p>
        </p:txBody>
      </p:sp>
      <p:grpSp>
        <p:nvGrpSpPr>
          <p:cNvPr id="19473" name="Group 17"/>
          <p:cNvGrpSpPr>
            <a:grpSpLocks/>
          </p:cNvGrpSpPr>
          <p:nvPr/>
        </p:nvGrpSpPr>
        <p:grpSpPr bwMode="auto">
          <a:xfrm>
            <a:off x="4503882" y="1378561"/>
            <a:ext cx="420542" cy="551839"/>
            <a:chOff x="708" y="2203"/>
            <a:chExt cx="751" cy="741"/>
          </a:xfrm>
        </p:grpSpPr>
        <p:sp>
          <p:nvSpPr>
            <p:cNvPr id="19474" name="Oval 18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9475" name="Picture 19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476" name="Rectangle 20"/>
          <p:cNvSpPr>
            <a:spLocks noChangeArrowheads="1"/>
          </p:cNvSpPr>
          <p:nvPr/>
        </p:nvSpPr>
        <p:spPr bwMode="gray">
          <a:xfrm flipH="1">
            <a:off x="6154738" y="4576284"/>
            <a:ext cx="6264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8F8F8"/>
                </a:solidFill>
                <a:cs typeface="Arial" charset="0"/>
              </a:rPr>
              <a:t> </a:t>
            </a:r>
          </a:p>
        </p:txBody>
      </p:sp>
      <p:pic>
        <p:nvPicPr>
          <p:cNvPr id="1026" name="Picture 2" descr="E:\Инна мои документы\аптека на окне\20160208_1227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56" y="2116856"/>
            <a:ext cx="3887359" cy="2915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Инна мои документы\аптека на окне\20160215_1027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350" y="2981689"/>
            <a:ext cx="4451648" cy="3338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Group 38"/>
          <p:cNvGrpSpPr>
            <a:grpSpLocks/>
          </p:cNvGrpSpPr>
          <p:nvPr/>
        </p:nvGrpSpPr>
        <p:grpSpPr bwMode="auto">
          <a:xfrm>
            <a:off x="114863" y="6501860"/>
            <a:ext cx="1550988" cy="153987"/>
            <a:chOff x="764" y="2737"/>
            <a:chExt cx="1032" cy="102"/>
          </a:xfrm>
        </p:grpSpPr>
        <p:sp>
          <p:nvSpPr>
            <p:cNvPr id="21" name="AutoShape 39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AutoShape 40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23" name="Picture 27" descr="1"/>
          <p:cNvPicPr>
            <a:picLocks noChangeAspect="1" noChangeArrowheads="1"/>
          </p:cNvPicPr>
          <p:nvPr/>
        </p:nvPicPr>
        <p:blipFill>
          <a:blip r:embed="rId6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3239293" y="5614432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en-US" dirty="0"/>
          </a:p>
        </p:txBody>
      </p:sp>
      <p:sp>
        <p:nvSpPr>
          <p:cNvPr id="21506" name="AutoShape 2"/>
          <p:cNvSpPr>
            <a:spLocks noChangeArrowheads="1"/>
          </p:cNvSpPr>
          <p:nvPr/>
        </p:nvSpPr>
        <p:spPr bwMode="ltGray">
          <a:xfrm>
            <a:off x="3727450" y="2762250"/>
            <a:ext cx="5021014" cy="100330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sz="1600" dirty="0" smtClean="0">
                <a:solidFill>
                  <a:schemeClr val="tx2"/>
                </a:solidFill>
              </a:rPr>
              <a:t>Вырастить на своем окне комнатные </a:t>
            </a:r>
          </a:p>
          <a:p>
            <a:r>
              <a:rPr lang="ru-RU" sz="1600" dirty="0" smtClean="0">
                <a:solidFill>
                  <a:schemeClr val="tx2"/>
                </a:solidFill>
              </a:rPr>
              <a:t>растения несложно</a:t>
            </a: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21507" name="AutoShape 3"/>
          <p:cNvSpPr>
            <a:spLocks noChangeArrowheads="1"/>
          </p:cNvSpPr>
          <p:nvPr/>
        </p:nvSpPr>
        <p:spPr bwMode="ltGray">
          <a:xfrm>
            <a:off x="3714750" y="3925888"/>
            <a:ext cx="4114800" cy="97155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folHlink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1508" name="AutoShape 4"/>
          <p:cNvSpPr>
            <a:spLocks noChangeArrowheads="1"/>
          </p:cNvSpPr>
          <p:nvPr/>
        </p:nvSpPr>
        <p:spPr bwMode="ltGray">
          <a:xfrm>
            <a:off x="3692525" y="4991100"/>
            <a:ext cx="4137025" cy="982663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gray">
          <a:xfrm>
            <a:off x="4413250" y="4081463"/>
            <a:ext cx="411919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2"/>
                </a:solidFill>
              </a:rPr>
              <a:t>В</a:t>
            </a:r>
            <a:r>
              <a:rPr lang="ru-RU" sz="1600" dirty="0" smtClean="0">
                <a:solidFill>
                  <a:schemeClr val="tx2"/>
                </a:solidFill>
              </a:rPr>
              <a:t>ыгонка </a:t>
            </a:r>
            <a:r>
              <a:rPr lang="ru-RU" sz="1600" dirty="0">
                <a:solidFill>
                  <a:schemeClr val="tx2"/>
                </a:solidFill>
              </a:rPr>
              <a:t>зеленого лука занимает от 4 до 7 дней. Через 10-12 дней можно есть салат из зеленого лука.</a:t>
            </a: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gray">
          <a:xfrm>
            <a:off x="4403725" y="5133975"/>
            <a:ext cx="434473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ru-RU" sz="1600" dirty="0">
                <a:solidFill>
                  <a:schemeClr val="tx2"/>
                </a:solidFill>
              </a:rPr>
              <a:t>Две недели достаточно, чтобы собрать зеленый урожай пряных культур. 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600" b="1" dirty="0" smtClean="0">
                <a:solidFill>
                  <a:schemeClr val="tx2"/>
                </a:solidFill>
                <a:cs typeface="Arial" charset="0"/>
              </a:rPr>
              <a:t> </a:t>
            </a:r>
            <a:endParaRPr lang="en-US" sz="1600" b="1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21513" name="AutoShape 9"/>
          <p:cNvSpPr>
            <a:spLocks noChangeArrowheads="1"/>
          </p:cNvSpPr>
          <p:nvPr/>
        </p:nvSpPr>
        <p:spPr bwMode="gray">
          <a:xfrm>
            <a:off x="3835400" y="3114675"/>
            <a:ext cx="469900" cy="371475"/>
          </a:xfrm>
          <a:prstGeom prst="rightArrow">
            <a:avLst>
              <a:gd name="adj1" fmla="val 50000"/>
              <a:gd name="adj2" fmla="val 52707"/>
            </a:avLst>
          </a:prstGeom>
          <a:solidFill>
            <a:srgbClr val="00B050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14" name="AutoShape 10"/>
          <p:cNvSpPr>
            <a:spLocks noChangeArrowheads="1"/>
          </p:cNvSpPr>
          <p:nvPr/>
        </p:nvSpPr>
        <p:spPr bwMode="gray">
          <a:xfrm>
            <a:off x="3843338" y="4179888"/>
            <a:ext cx="469900" cy="371475"/>
          </a:xfrm>
          <a:prstGeom prst="rightArrow">
            <a:avLst>
              <a:gd name="adj1" fmla="val 50000"/>
              <a:gd name="adj2" fmla="val 52707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1515" name="AutoShape 11"/>
          <p:cNvSpPr>
            <a:spLocks noChangeArrowheads="1"/>
          </p:cNvSpPr>
          <p:nvPr/>
        </p:nvSpPr>
        <p:spPr bwMode="gray">
          <a:xfrm>
            <a:off x="3833813" y="5294313"/>
            <a:ext cx="469900" cy="371475"/>
          </a:xfrm>
          <a:prstGeom prst="rightArrow">
            <a:avLst>
              <a:gd name="adj1" fmla="val 50000"/>
              <a:gd name="adj2" fmla="val 52707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1517" name="Group 13"/>
          <p:cNvGrpSpPr>
            <a:grpSpLocks/>
          </p:cNvGrpSpPr>
          <p:nvPr/>
        </p:nvGrpSpPr>
        <p:grpSpPr bwMode="auto">
          <a:xfrm>
            <a:off x="1609725" y="4760913"/>
            <a:ext cx="2238375" cy="1330325"/>
            <a:chOff x="471" y="272"/>
            <a:chExt cx="1161" cy="1539"/>
          </a:xfrm>
        </p:grpSpPr>
        <p:sp>
          <p:nvSpPr>
            <p:cNvPr id="21518" name="Oval 14"/>
            <p:cNvSpPr>
              <a:spLocks noChangeArrowheads="1"/>
            </p:cNvSpPr>
            <p:nvPr/>
          </p:nvSpPr>
          <p:spPr bwMode="lt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C1CF9D">
                    <a:gamma/>
                    <a:tint val="42353"/>
                    <a:invGamma/>
                  </a:srgbClr>
                </a:gs>
                <a:gs pos="100000">
                  <a:srgbClr val="C1CF9D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9" name="AutoShape 15"/>
            <p:cNvSpPr>
              <a:spLocks noChangeArrowheads="1"/>
            </p:cNvSpPr>
            <p:nvPr/>
          </p:nvSpPr>
          <p:spPr bwMode="lt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>
                    <a:alpha val="50000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520" name="Group 16"/>
          <p:cNvGrpSpPr>
            <a:grpSpLocks/>
          </p:cNvGrpSpPr>
          <p:nvPr/>
        </p:nvGrpSpPr>
        <p:grpSpPr bwMode="auto">
          <a:xfrm>
            <a:off x="1609725" y="3686175"/>
            <a:ext cx="2238375" cy="1330325"/>
            <a:chOff x="471" y="272"/>
            <a:chExt cx="1161" cy="1539"/>
          </a:xfrm>
        </p:grpSpPr>
        <p:sp>
          <p:nvSpPr>
            <p:cNvPr id="21521" name="Oval 17"/>
            <p:cNvSpPr>
              <a:spLocks noChangeArrowheads="1"/>
            </p:cNvSpPr>
            <p:nvPr/>
          </p:nvSpPr>
          <p:spPr bwMode="lt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C1CF9D">
                    <a:gamma/>
                    <a:tint val="42353"/>
                    <a:invGamma/>
                  </a:srgbClr>
                </a:gs>
                <a:gs pos="100000">
                  <a:srgbClr val="C1CF9D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2" name="AutoShape 18"/>
            <p:cNvSpPr>
              <a:spLocks noChangeArrowheads="1"/>
            </p:cNvSpPr>
            <p:nvPr/>
          </p:nvSpPr>
          <p:spPr bwMode="lt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>
                    <a:alpha val="50000"/>
                  </a:schemeClr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523" name="Group 19"/>
          <p:cNvGrpSpPr>
            <a:grpSpLocks/>
          </p:cNvGrpSpPr>
          <p:nvPr/>
        </p:nvGrpSpPr>
        <p:grpSpPr bwMode="auto">
          <a:xfrm>
            <a:off x="1609725" y="2598738"/>
            <a:ext cx="2238375" cy="1330325"/>
            <a:chOff x="471" y="272"/>
            <a:chExt cx="1161" cy="1539"/>
          </a:xfrm>
        </p:grpSpPr>
        <p:sp>
          <p:nvSpPr>
            <p:cNvPr id="21524" name="Oval 20"/>
            <p:cNvSpPr>
              <a:spLocks noChangeArrowheads="1"/>
            </p:cNvSpPr>
            <p:nvPr/>
          </p:nvSpPr>
          <p:spPr bwMode="lt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C1CF9D">
                    <a:gamma/>
                    <a:tint val="42353"/>
                    <a:invGamma/>
                  </a:srgbClr>
                </a:gs>
                <a:gs pos="100000">
                  <a:srgbClr val="C1CF9D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5" name="AutoShape 21"/>
            <p:cNvSpPr>
              <a:spLocks noChangeArrowheads="1"/>
            </p:cNvSpPr>
            <p:nvPr/>
          </p:nvSpPr>
          <p:spPr bwMode="lt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>
                    <a:alpha val="50000"/>
                  </a:schemeClr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1526" name="Text Box 22"/>
          <p:cNvSpPr txBox="1">
            <a:spLocks noChangeArrowheads="1"/>
          </p:cNvSpPr>
          <p:nvPr/>
        </p:nvSpPr>
        <p:spPr bwMode="black">
          <a:xfrm>
            <a:off x="1693408" y="3114675"/>
            <a:ext cx="2074863" cy="46166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33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00B050"/>
                </a:solidFill>
                <a:cs typeface="Arial" charset="0"/>
              </a:rPr>
              <a:t>  </a:t>
            </a:r>
            <a:r>
              <a:rPr lang="ru-RU" sz="2400" b="1" dirty="0" smtClean="0">
                <a:solidFill>
                  <a:srgbClr val="00B050"/>
                </a:solidFill>
                <a:cs typeface="Arial" charset="0"/>
              </a:rPr>
              <a:t>1.</a:t>
            </a:r>
            <a:endParaRPr lang="en-US" sz="2400" b="1" dirty="0">
              <a:solidFill>
                <a:srgbClr val="00B050"/>
              </a:solidFill>
              <a:cs typeface="Arial" charset="0"/>
            </a:endParaRPr>
          </a:p>
        </p:txBody>
      </p:sp>
      <p:sp>
        <p:nvSpPr>
          <p:cNvPr id="21527" name="Text Box 23"/>
          <p:cNvSpPr txBox="1">
            <a:spLocks noChangeArrowheads="1"/>
          </p:cNvSpPr>
          <p:nvPr/>
        </p:nvSpPr>
        <p:spPr bwMode="black">
          <a:xfrm>
            <a:off x="1679575" y="4196731"/>
            <a:ext cx="2074863" cy="46166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33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  </a:t>
            </a:r>
            <a:r>
              <a:rPr lang="ru-RU" sz="2400" b="1" dirty="0" smtClean="0">
                <a:solidFill>
                  <a:srgbClr val="00B050"/>
                </a:solidFill>
                <a:cs typeface="Arial" charset="0"/>
              </a:rPr>
              <a:t>2.</a:t>
            </a:r>
            <a:endParaRPr lang="en-US" sz="2400" b="1" dirty="0">
              <a:solidFill>
                <a:srgbClr val="00B050"/>
              </a:solidFill>
              <a:cs typeface="Arial" charset="0"/>
            </a:endParaRPr>
          </a:p>
        </p:txBody>
      </p:sp>
      <p:sp>
        <p:nvSpPr>
          <p:cNvPr id="21528" name="Text Box 24"/>
          <p:cNvSpPr txBox="1">
            <a:spLocks noChangeArrowheads="1"/>
          </p:cNvSpPr>
          <p:nvPr/>
        </p:nvSpPr>
        <p:spPr bwMode="black">
          <a:xfrm>
            <a:off x="1679575" y="5189538"/>
            <a:ext cx="2154238" cy="101566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33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FFFF"/>
                </a:solidFill>
                <a:cs typeface="Arial" charset="0"/>
              </a:rPr>
              <a:t>  </a:t>
            </a:r>
            <a:r>
              <a:rPr lang="ru-RU" sz="2400" b="1" dirty="0" smtClean="0">
                <a:solidFill>
                  <a:srgbClr val="00B050"/>
                </a:solidFill>
                <a:cs typeface="Arial" charset="0"/>
              </a:rPr>
              <a:t>3.</a:t>
            </a:r>
          </a:p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rgbClr val="FFFFFF"/>
                </a:solidFill>
                <a:cs typeface="Arial" charset="0"/>
              </a:rPr>
              <a:t>  </a:t>
            </a:r>
            <a:endParaRPr lang="en-US" sz="24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1412776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Комнатные декоративные растения по праву могут называться «домашней аптекой» или «аптекой на подоконнике».</a:t>
            </a:r>
          </a:p>
        </p:txBody>
      </p:sp>
      <p:grpSp>
        <p:nvGrpSpPr>
          <p:cNvPr id="25" name="Group 38"/>
          <p:cNvGrpSpPr>
            <a:grpSpLocks/>
          </p:cNvGrpSpPr>
          <p:nvPr/>
        </p:nvGrpSpPr>
        <p:grpSpPr bwMode="auto">
          <a:xfrm>
            <a:off x="135745" y="6497576"/>
            <a:ext cx="1550988" cy="153987"/>
            <a:chOff x="764" y="2737"/>
            <a:chExt cx="1032" cy="102"/>
          </a:xfrm>
        </p:grpSpPr>
        <p:sp>
          <p:nvSpPr>
            <p:cNvPr id="26" name="AutoShape 39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AutoShape 40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28" name="Picture 27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47591" y="2921000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7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539552" y="5480050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Group 19"/>
          <p:cNvGrpSpPr>
            <a:grpSpLocks/>
          </p:cNvGrpSpPr>
          <p:nvPr/>
        </p:nvGrpSpPr>
        <p:grpSpPr bwMode="auto">
          <a:xfrm>
            <a:off x="1625943" y="5462430"/>
            <a:ext cx="2238375" cy="1330325"/>
            <a:chOff x="471" y="272"/>
            <a:chExt cx="1161" cy="1539"/>
          </a:xfrm>
        </p:grpSpPr>
        <p:sp>
          <p:nvSpPr>
            <p:cNvPr id="31" name="Oval 20"/>
            <p:cNvSpPr>
              <a:spLocks noChangeArrowheads="1"/>
            </p:cNvSpPr>
            <p:nvPr/>
          </p:nvSpPr>
          <p:spPr bwMode="lt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C1CF9D">
                    <a:gamma/>
                    <a:tint val="42353"/>
                    <a:invGamma/>
                  </a:srgbClr>
                </a:gs>
                <a:gs pos="100000">
                  <a:srgbClr val="C1CF9D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AutoShape 21"/>
            <p:cNvSpPr>
              <a:spLocks noChangeArrowheads="1"/>
            </p:cNvSpPr>
            <p:nvPr/>
          </p:nvSpPr>
          <p:spPr bwMode="lt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>
                    <a:alpha val="50000"/>
                  </a:schemeClr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ru-RU" sz="2400" b="1" dirty="0" smtClean="0">
                  <a:solidFill>
                    <a:srgbClr val="00B050"/>
                  </a:solidFill>
                </a:rPr>
                <a:t> 4.</a:t>
              </a:r>
              <a:endParaRPr lang="ru-RU" sz="2400" b="1" dirty="0">
                <a:solidFill>
                  <a:srgbClr val="00B050"/>
                </a:solidFill>
              </a:endParaRPr>
            </a:p>
          </p:txBody>
        </p:sp>
      </p:grpSp>
      <p:sp>
        <p:nvSpPr>
          <p:cNvPr id="33" name="AutoShape 9"/>
          <p:cNvSpPr>
            <a:spLocks noChangeArrowheads="1"/>
          </p:cNvSpPr>
          <p:nvPr/>
        </p:nvSpPr>
        <p:spPr bwMode="gray">
          <a:xfrm>
            <a:off x="3864318" y="6057900"/>
            <a:ext cx="469900" cy="371475"/>
          </a:xfrm>
          <a:prstGeom prst="rightArrow">
            <a:avLst>
              <a:gd name="adj1" fmla="val 50000"/>
              <a:gd name="adj2" fmla="val 52707"/>
            </a:avLst>
          </a:prstGeom>
          <a:solidFill>
            <a:srgbClr val="00B050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ru-RU">
              <a:solidFill>
                <a:srgbClr val="00B05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03713" y="5768814"/>
            <a:ext cx="40847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ru-RU" sz="1600" dirty="0">
                <a:solidFill>
                  <a:schemeClr val="tx2"/>
                </a:solidFill>
              </a:rPr>
              <a:t>Многие растения (алоэ, каланхоэ, пеларгония и другие) обладают лечебными свойствами. </a:t>
            </a:r>
            <a:endParaRPr lang="en-US" sz="1600" b="1" dirty="0">
              <a:solidFill>
                <a:schemeClr val="tx2"/>
              </a:solidFill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www.themegallery.com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B050"/>
                </a:solidFill>
              </a:rPr>
              <a:t>Спасибо за внимание!</a:t>
            </a:r>
            <a:r>
              <a:rPr lang="en-US" sz="3600" dirty="0" smtClean="0">
                <a:solidFill>
                  <a:srgbClr val="00B050"/>
                </a:solidFill>
              </a:rPr>
              <a:t>!</a:t>
            </a:r>
            <a:r>
              <a:rPr lang="ru-RU" sz="3600" dirty="0" smtClean="0">
                <a:solidFill>
                  <a:srgbClr val="00B050"/>
                </a:solidFill>
              </a:rPr>
              <a:t>!</a:t>
            </a:r>
            <a:endParaRPr lang="en-US" sz="3600" dirty="0">
              <a:solidFill>
                <a:srgbClr val="00B050"/>
              </a:solidFill>
            </a:endParaRPr>
          </a:p>
        </p:txBody>
      </p: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979712" y="1652254"/>
            <a:ext cx="1983206" cy="1789679"/>
            <a:chOff x="1656" y="2948"/>
            <a:chExt cx="748" cy="765"/>
          </a:xfrm>
        </p:grpSpPr>
        <p:sp>
          <p:nvSpPr>
            <p:cNvPr id="5" name="Oval 11"/>
            <p:cNvSpPr>
              <a:spLocks noChangeArrowheads="1"/>
            </p:cNvSpPr>
            <p:nvPr/>
          </p:nvSpPr>
          <p:spPr bwMode="gray">
            <a:xfrm>
              <a:off x="1656" y="2973"/>
              <a:ext cx="748" cy="74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63500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6" name="Picture 12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84" y="2948"/>
              <a:ext cx="688" cy="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6502940" y="4293096"/>
            <a:ext cx="1510247" cy="1470418"/>
            <a:chOff x="545" y="1564"/>
            <a:chExt cx="748" cy="765"/>
          </a:xfrm>
        </p:grpSpPr>
        <p:sp>
          <p:nvSpPr>
            <p:cNvPr id="8" name="Oval 8" descr="5"/>
            <p:cNvSpPr>
              <a:spLocks noChangeArrowheads="1"/>
            </p:cNvSpPr>
            <p:nvPr/>
          </p:nvSpPr>
          <p:spPr bwMode="gray">
            <a:xfrm>
              <a:off x="545" y="1589"/>
              <a:ext cx="748" cy="74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63500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9" name="Picture 9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73" y="1564"/>
              <a:ext cx="688" cy="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Oval 23"/>
          <p:cNvSpPr>
            <a:spLocks noChangeArrowheads="1"/>
          </p:cNvSpPr>
          <p:nvPr/>
        </p:nvSpPr>
        <p:spPr bwMode="gray">
          <a:xfrm>
            <a:off x="179512" y="476672"/>
            <a:ext cx="1440160" cy="1224136"/>
          </a:xfrm>
          <a:prstGeom prst="ellipse">
            <a:avLst/>
          </a:prstGeom>
          <a:gradFill rotWithShape="1">
            <a:gsLst>
              <a:gs pos="0">
                <a:srgbClr val="2DA2BF"/>
              </a:gs>
              <a:gs pos="100000">
                <a:srgbClr val="2DA2BF">
                  <a:gamma/>
                  <a:shade val="36471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algn="ctr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AutoShape 16"/>
          <p:cNvSpPr>
            <a:spLocks noChangeArrowheads="1"/>
          </p:cNvSpPr>
          <p:nvPr/>
        </p:nvSpPr>
        <p:spPr bwMode="gray">
          <a:xfrm>
            <a:off x="4427984" y="1236329"/>
            <a:ext cx="1612900" cy="415925"/>
          </a:xfrm>
          <a:prstGeom prst="roundRect">
            <a:avLst>
              <a:gd name="adj" fmla="val 26185"/>
            </a:avLst>
          </a:prstGeom>
          <a:gradFill rotWithShape="1">
            <a:gsLst>
              <a:gs pos="0">
                <a:schemeClr val="hlink">
                  <a:gamma/>
                  <a:shade val="7607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76078"/>
                  <a:invGamma/>
                </a:schemeClr>
              </a:gs>
            </a:gsLst>
            <a:lin ang="5400000" scaled="1"/>
          </a:gradFill>
          <a:ln w="9525">
            <a:solidFill>
              <a:srgbClr val="FEFEFE">
                <a:alpha val="70000"/>
              </a:srgbClr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20"/>
          <p:cNvSpPr>
            <a:spLocks noChangeArrowheads="1"/>
          </p:cNvSpPr>
          <p:nvPr/>
        </p:nvSpPr>
        <p:spPr bwMode="gray">
          <a:xfrm>
            <a:off x="7142127" y="2567063"/>
            <a:ext cx="1612900" cy="417512"/>
          </a:xfrm>
          <a:prstGeom prst="roundRect">
            <a:avLst>
              <a:gd name="adj" fmla="val 26185"/>
            </a:avLst>
          </a:prstGeom>
          <a:gradFill rotWithShape="1">
            <a:gsLst>
              <a:gs pos="0">
                <a:schemeClr val="accent1">
                  <a:gamma/>
                  <a:shade val="7607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6078"/>
                  <a:invGamma/>
                </a:schemeClr>
              </a:gs>
            </a:gsLst>
            <a:lin ang="5400000" scaled="1"/>
          </a:gradFill>
          <a:ln w="9525">
            <a:solidFill>
              <a:srgbClr val="FEFEFE">
                <a:alpha val="70000"/>
              </a:srgbClr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18"/>
          <p:cNvSpPr>
            <a:spLocks noChangeArrowheads="1"/>
          </p:cNvSpPr>
          <p:nvPr/>
        </p:nvSpPr>
        <p:spPr bwMode="gray">
          <a:xfrm>
            <a:off x="6804248" y="6165304"/>
            <a:ext cx="2088232" cy="417512"/>
          </a:xfrm>
          <a:prstGeom prst="roundRect">
            <a:avLst>
              <a:gd name="adj" fmla="val 26185"/>
            </a:avLst>
          </a:prstGeom>
          <a:gradFill rotWithShape="1">
            <a:gsLst>
              <a:gs pos="0">
                <a:schemeClr val="accent2">
                  <a:gamma/>
                  <a:shade val="76078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76078"/>
                  <a:invGamma/>
                </a:schemeClr>
              </a:gs>
            </a:gsLst>
            <a:lin ang="5400000" scaled="1"/>
          </a:gradFill>
          <a:ln w="9525">
            <a:solidFill>
              <a:srgbClr val="FEFEFE">
                <a:alpha val="70000"/>
              </a:srgbClr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5" name="Picture 27" descr="1"/>
          <p:cNvPicPr>
            <a:picLocks noChangeAspect="1" noChangeArrowheads="1"/>
          </p:cNvPicPr>
          <p:nvPr/>
        </p:nvPicPr>
        <p:blipFill>
          <a:blip r:embed="rId5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5248721" y="5288851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Введение</a:t>
            </a:r>
            <a:endParaRPr lang="en-US" dirty="0"/>
          </a:p>
        </p:txBody>
      </p:sp>
      <p:grpSp>
        <p:nvGrpSpPr>
          <p:cNvPr id="7171" name="Group 3"/>
          <p:cNvGrpSpPr>
            <a:grpSpLocks/>
          </p:cNvGrpSpPr>
          <p:nvPr/>
        </p:nvGrpSpPr>
        <p:grpSpPr bwMode="auto">
          <a:xfrm>
            <a:off x="3160669" y="4290774"/>
            <a:ext cx="5311775" cy="688975"/>
            <a:chOff x="720" y="1392"/>
            <a:chExt cx="4058" cy="480"/>
          </a:xfrm>
        </p:grpSpPr>
        <p:sp>
          <p:nvSpPr>
            <p:cNvPr id="7172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7173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7174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175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</p:grpSp>
      <p:grpSp>
        <p:nvGrpSpPr>
          <p:cNvPr id="7176" name="Group 8"/>
          <p:cNvGrpSpPr>
            <a:grpSpLocks/>
          </p:cNvGrpSpPr>
          <p:nvPr/>
        </p:nvGrpSpPr>
        <p:grpSpPr bwMode="auto">
          <a:xfrm>
            <a:off x="1839912" y="5481673"/>
            <a:ext cx="5311775" cy="688975"/>
            <a:chOff x="720" y="1392"/>
            <a:chExt cx="4058" cy="480"/>
          </a:xfrm>
        </p:grpSpPr>
        <p:sp>
          <p:nvSpPr>
            <p:cNvPr id="7177" name="AutoShape 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7178" name="Group 1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7179" name="AutoShape 1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180" name="AutoShape 1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</p:grpSp>
      <p:pic>
        <p:nvPicPr>
          <p:cNvPr id="7195" name="Picture 27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05790" y="5294380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6" name="Picture 28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7618678" y="5119687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8" name="Picture 30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-275860" y="463451"/>
            <a:ext cx="792162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03" name="AutoShape 35"/>
          <p:cNvSpPr>
            <a:spLocks noChangeArrowheads="1"/>
          </p:cNvSpPr>
          <p:nvPr/>
        </p:nvSpPr>
        <p:spPr bwMode="auto">
          <a:xfrm>
            <a:off x="1219200" y="1676400"/>
            <a:ext cx="6553200" cy="720725"/>
          </a:xfrm>
          <a:prstGeom prst="roundRect">
            <a:avLst>
              <a:gd name="adj" fmla="val 42181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cap="rnd">
                <a:solidFill>
                  <a:srgbClr val="C0C0C0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19200" y="1412776"/>
            <a:ext cx="65531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smtClean="0">
                <a:solidFill>
                  <a:schemeClr val="tx2"/>
                </a:solidFill>
              </a:rPr>
              <a:t>  Комнатные </a:t>
            </a:r>
            <a:r>
              <a:rPr lang="ru-RU" dirty="0">
                <a:solidFill>
                  <a:schemeClr val="tx2"/>
                </a:solidFill>
              </a:rPr>
              <a:t>растения – это не только уют в доме. Комнатные декоративные растения по праву могут называться «домашней аптекой» или «аптекой на подоконнике». </a:t>
            </a:r>
          </a:p>
        </p:txBody>
      </p:sp>
      <p:pic>
        <p:nvPicPr>
          <p:cNvPr id="40" name="Picture 29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8076363" y="1562099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2690336"/>
            <a:ext cx="4572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u="sng" dirty="0">
                <a:solidFill>
                  <a:schemeClr val="tx2"/>
                </a:solidFill>
              </a:rPr>
              <a:t>Гипотеза</a:t>
            </a:r>
            <a:r>
              <a:rPr lang="ru-RU" sz="2000" dirty="0">
                <a:solidFill>
                  <a:schemeClr val="tx2"/>
                </a:solidFill>
              </a:rPr>
              <a:t>:  считаем, что комнатные растения обладают 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>
                <a:solidFill>
                  <a:schemeClr val="tx2"/>
                </a:solidFill>
              </a:rPr>
              <a:t>целебными </a:t>
            </a:r>
            <a:r>
              <a:rPr lang="ru-RU" sz="2000" dirty="0" smtClean="0">
                <a:solidFill>
                  <a:schemeClr val="tx2"/>
                </a:solidFill>
              </a:rPr>
              <a:t>свойствами. </a:t>
            </a:r>
            <a:endParaRPr lang="ru-RU" sz="2000" dirty="0">
              <a:solidFill>
                <a:schemeClr val="tx2"/>
              </a:solidFill>
            </a:endParaRPr>
          </a:p>
          <a:p>
            <a:r>
              <a:rPr lang="ru-RU" dirty="0"/>
              <a:t> </a:t>
            </a:r>
          </a:p>
        </p:txBody>
      </p:sp>
      <p:grpSp>
        <p:nvGrpSpPr>
          <p:cNvPr id="20" name="Group 10"/>
          <p:cNvGrpSpPr>
            <a:grpSpLocks/>
          </p:cNvGrpSpPr>
          <p:nvPr/>
        </p:nvGrpSpPr>
        <p:grpSpPr bwMode="auto">
          <a:xfrm>
            <a:off x="120221" y="2991157"/>
            <a:ext cx="1792288" cy="1835150"/>
            <a:chOff x="1656" y="2948"/>
            <a:chExt cx="748" cy="765"/>
          </a:xfrm>
        </p:grpSpPr>
        <p:sp>
          <p:nvSpPr>
            <p:cNvPr id="21" name="Oval 11"/>
            <p:cNvSpPr>
              <a:spLocks noChangeArrowheads="1"/>
            </p:cNvSpPr>
            <p:nvPr/>
          </p:nvSpPr>
          <p:spPr bwMode="gray">
            <a:xfrm>
              <a:off x="1656" y="2973"/>
              <a:ext cx="748" cy="740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63500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pic>
          <p:nvPicPr>
            <p:cNvPr id="22" name="Picture 12" descr="cir_lighteffect0"/>
            <p:cNvPicPr>
              <a:picLocks noChangeAspect="1" noChangeArrowheads="1"/>
            </p:cNvPicPr>
            <p:nvPr/>
          </p:nvPicPr>
          <p:blipFill>
            <a:blip r:embed="rId4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84" y="2948"/>
              <a:ext cx="688" cy="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Group 35"/>
          <p:cNvGrpSpPr>
            <a:grpSpLocks/>
          </p:cNvGrpSpPr>
          <p:nvPr/>
        </p:nvGrpSpPr>
        <p:grpSpPr bwMode="auto">
          <a:xfrm>
            <a:off x="188276" y="6525344"/>
            <a:ext cx="1550988" cy="153987"/>
            <a:chOff x="764" y="2737"/>
            <a:chExt cx="1032" cy="102"/>
          </a:xfrm>
        </p:grpSpPr>
        <p:sp>
          <p:nvSpPr>
            <p:cNvPr id="24" name="AutoShape 36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AutoShape 37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и задачи</a:t>
            </a:r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817688"/>
            <a:ext cx="7467600" cy="3429000"/>
          </a:xfrm>
        </p:spPr>
        <p:txBody>
          <a:bodyPr/>
          <a:lstStyle/>
          <a:p>
            <a:endParaRPr lang="ru-RU" sz="3000" b="1" dirty="0" smtClean="0"/>
          </a:p>
          <a:p>
            <a:r>
              <a:rPr lang="ru-RU" sz="2000" b="1" u="sng" dirty="0" smtClean="0">
                <a:solidFill>
                  <a:schemeClr val="tx2"/>
                </a:solidFill>
              </a:rPr>
              <a:t>Цель:</a:t>
            </a:r>
            <a:r>
              <a:rPr lang="ru-RU" sz="2000" dirty="0" smtClean="0">
                <a:solidFill>
                  <a:schemeClr val="tx2"/>
                </a:solidFill>
              </a:rPr>
              <a:t>  вырастить  на домашнем подоконнике небольшую «зеленую аптеку» и узнать о полезных свойствах растений.</a:t>
            </a:r>
            <a:endParaRPr lang="ru-RU" sz="2000" b="1" dirty="0"/>
          </a:p>
          <a:p>
            <a:r>
              <a:rPr lang="en-US" sz="3000" b="1" dirty="0" smtClean="0"/>
              <a:t> </a:t>
            </a:r>
            <a:r>
              <a:rPr lang="ru-RU" sz="1800" u="sng" dirty="0"/>
              <a:t>Задачи:</a:t>
            </a:r>
            <a:endParaRPr lang="ru-RU" sz="1800" dirty="0"/>
          </a:p>
          <a:p>
            <a:r>
              <a:rPr lang="ru-RU" sz="1800" dirty="0"/>
              <a:t>1.Подготовить необходимые материалы  для исследования;</a:t>
            </a:r>
          </a:p>
          <a:p>
            <a:r>
              <a:rPr lang="ru-RU" sz="1800" dirty="0"/>
              <a:t>2.Провести эксперименты;</a:t>
            </a:r>
          </a:p>
          <a:p>
            <a:r>
              <a:rPr lang="ru-RU" sz="1800" dirty="0"/>
              <a:t>3. Сделать выводы;</a:t>
            </a:r>
          </a:p>
          <a:p>
            <a:r>
              <a:rPr lang="ru-RU" sz="1800" dirty="0"/>
              <a:t>4. Создать буклет.</a:t>
            </a:r>
          </a:p>
          <a:p>
            <a:pPr marL="0" indent="0">
              <a:buSzPct val="90000"/>
              <a:buNone/>
            </a:pPr>
            <a:r>
              <a:rPr lang="en-US" sz="3000" b="1" dirty="0" smtClean="0"/>
              <a:t> </a:t>
            </a:r>
            <a:endParaRPr lang="en-US" sz="3000" b="1" dirty="0"/>
          </a:p>
        </p:txBody>
      </p:sp>
      <p:sp>
        <p:nvSpPr>
          <p:cNvPr id="7" name="Text Box 26"/>
          <p:cNvSpPr txBox="1">
            <a:spLocks noChangeArrowheads="1"/>
          </p:cNvSpPr>
          <p:nvPr/>
        </p:nvSpPr>
        <p:spPr bwMode="white">
          <a:xfrm>
            <a:off x="2405063" y="5275263"/>
            <a:ext cx="449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>
                <a:solidFill>
                  <a:schemeClr val="tx1"/>
                </a:solidFill>
                <a:latin typeface="Arial" charset="0"/>
              </a:defRPr>
            </a:lvl1pPr>
            <a:lvl2pPr marL="914400" indent="-457200" algn="l">
              <a:defRPr>
                <a:solidFill>
                  <a:schemeClr val="tx1"/>
                </a:solidFill>
                <a:latin typeface="Arial" charset="0"/>
              </a:defRPr>
            </a:lvl2pPr>
            <a:lvl3pPr marL="1371600" indent="-4572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828800" indent="-4572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286000" indent="-4572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Clr>
                <a:schemeClr val="tx1"/>
              </a:buClr>
            </a:pPr>
            <a:r>
              <a:rPr lang="en-US" sz="2400" b="1" dirty="0" smtClean="0">
                <a:solidFill>
                  <a:srgbClr val="FFFFFF"/>
                </a:solidFill>
                <a:cs typeface="Arial" charset="0"/>
              </a:rPr>
              <a:t>    </a:t>
            </a:r>
            <a:endParaRPr lang="en-US" sz="2400" b="1" dirty="0">
              <a:solidFill>
                <a:srgbClr val="FFFFFF"/>
              </a:solidFill>
              <a:cs typeface="Arial" charset="0"/>
            </a:endParaRPr>
          </a:p>
        </p:txBody>
      </p:sp>
      <p:grpSp>
        <p:nvGrpSpPr>
          <p:cNvPr id="8" name="Group 10"/>
          <p:cNvGrpSpPr>
            <a:grpSpLocks/>
          </p:cNvGrpSpPr>
          <p:nvPr/>
        </p:nvGrpSpPr>
        <p:grpSpPr bwMode="auto">
          <a:xfrm>
            <a:off x="4499992" y="4586288"/>
            <a:ext cx="1792288" cy="1835150"/>
            <a:chOff x="1656" y="2948"/>
            <a:chExt cx="748" cy="765"/>
          </a:xfrm>
        </p:grpSpPr>
        <p:sp>
          <p:nvSpPr>
            <p:cNvPr id="9" name="Oval 11"/>
            <p:cNvSpPr>
              <a:spLocks noChangeArrowheads="1"/>
            </p:cNvSpPr>
            <p:nvPr/>
          </p:nvSpPr>
          <p:spPr bwMode="gray">
            <a:xfrm>
              <a:off x="1656" y="2973"/>
              <a:ext cx="748" cy="74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63500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pic>
          <p:nvPicPr>
            <p:cNvPr id="10" name="Picture 12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84" y="2948"/>
              <a:ext cx="688" cy="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29" descr="1"/>
          <p:cNvPicPr>
            <a:picLocks noChangeAspect="1" noChangeArrowheads="1"/>
          </p:cNvPicPr>
          <p:nvPr/>
        </p:nvPicPr>
        <p:blipFill>
          <a:blip r:embed="rId4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-216570" y="404664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8"/>
          <p:cNvGrpSpPr>
            <a:grpSpLocks/>
          </p:cNvGrpSpPr>
          <p:nvPr/>
        </p:nvGrpSpPr>
        <p:grpSpPr bwMode="auto">
          <a:xfrm>
            <a:off x="3275856" y="1425190"/>
            <a:ext cx="5311775" cy="688975"/>
            <a:chOff x="720" y="1392"/>
            <a:chExt cx="4058" cy="480"/>
          </a:xfrm>
        </p:grpSpPr>
        <p:sp>
          <p:nvSpPr>
            <p:cNvPr id="13" name="AutoShape 1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14" name="Group 2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5" name="AutoShape 2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6" name="AutoShape 2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</p:grpSp>
      <p:pic>
        <p:nvPicPr>
          <p:cNvPr id="17" name="Picture 27" descr="1"/>
          <p:cNvPicPr>
            <a:picLocks noChangeAspect="1" noChangeArrowheads="1"/>
          </p:cNvPicPr>
          <p:nvPr/>
        </p:nvPicPr>
        <p:blipFill>
          <a:blip r:embed="rId4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05790" y="5294380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7" descr="1"/>
          <p:cNvPicPr>
            <a:picLocks noChangeAspect="1" noChangeArrowheads="1"/>
          </p:cNvPicPr>
          <p:nvPr/>
        </p:nvPicPr>
        <p:blipFill>
          <a:blip r:embed="rId4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7879021" y="3212976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 35"/>
          <p:cNvGrpSpPr>
            <a:grpSpLocks/>
          </p:cNvGrpSpPr>
          <p:nvPr/>
        </p:nvGrpSpPr>
        <p:grpSpPr bwMode="auto">
          <a:xfrm>
            <a:off x="178008" y="6482544"/>
            <a:ext cx="1550988" cy="153987"/>
            <a:chOff x="764" y="2737"/>
            <a:chExt cx="1032" cy="102"/>
          </a:xfrm>
        </p:grpSpPr>
        <p:sp>
          <p:nvSpPr>
            <p:cNvPr id="20" name="AutoShape 36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37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Материал и методика</a:t>
            </a:r>
            <a:endParaRPr lang="en-US" dirty="0"/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gray">
          <a:xfrm>
            <a:off x="5418138" y="2957513"/>
            <a:ext cx="2849562" cy="2752725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gray">
          <a:xfrm>
            <a:off x="5531584" y="3022600"/>
            <a:ext cx="2703512" cy="2248119"/>
          </a:xfrm>
          <a:prstGeom prst="roundRect">
            <a:avLst>
              <a:gd name="adj" fmla="val 7912"/>
            </a:avLst>
          </a:prstGeom>
          <a:gradFill rotWithShape="1">
            <a:gsLst>
              <a:gs pos="0">
                <a:schemeClr val="accent1">
                  <a:gamma/>
                  <a:tint val="38039"/>
                  <a:invGamma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grpSp>
        <p:nvGrpSpPr>
          <p:cNvPr id="9221" name="Group 5"/>
          <p:cNvGrpSpPr>
            <a:grpSpLocks/>
          </p:cNvGrpSpPr>
          <p:nvPr/>
        </p:nvGrpSpPr>
        <p:grpSpPr bwMode="auto">
          <a:xfrm>
            <a:off x="683568" y="2100918"/>
            <a:ext cx="3070870" cy="759757"/>
            <a:chOff x="752" y="1413"/>
            <a:chExt cx="1321" cy="294"/>
          </a:xfrm>
        </p:grpSpPr>
        <p:sp>
          <p:nvSpPr>
            <p:cNvPr id="9222" name="AutoShape 6"/>
            <p:cNvSpPr>
              <a:spLocks noChangeArrowheads="1"/>
            </p:cNvSpPr>
            <p:nvPr/>
          </p:nvSpPr>
          <p:spPr bwMode="gray">
            <a:xfrm>
              <a:off x="752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79216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7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659A1E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23" name="AutoShape 7"/>
            <p:cNvSpPr>
              <a:spLocks noChangeArrowheads="1"/>
            </p:cNvSpPr>
            <p:nvPr/>
          </p:nvSpPr>
          <p:spPr bwMode="gray">
            <a:xfrm flipH="1">
              <a:off x="200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24" name="AutoShape 8"/>
            <p:cNvSpPr>
              <a:spLocks noChangeArrowheads="1"/>
            </p:cNvSpPr>
            <p:nvPr/>
          </p:nvSpPr>
          <p:spPr bwMode="gray">
            <a:xfrm>
              <a:off x="766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9225" name="Group 9"/>
          <p:cNvGrpSpPr>
            <a:grpSpLocks/>
          </p:cNvGrpSpPr>
          <p:nvPr/>
        </p:nvGrpSpPr>
        <p:grpSpPr bwMode="auto">
          <a:xfrm>
            <a:off x="5392738" y="2060849"/>
            <a:ext cx="2857500" cy="674684"/>
            <a:chOff x="3623" y="1413"/>
            <a:chExt cx="1321" cy="294"/>
          </a:xfrm>
        </p:grpSpPr>
        <p:sp>
          <p:nvSpPr>
            <p:cNvPr id="9226" name="AutoShape 10"/>
            <p:cNvSpPr>
              <a:spLocks noChangeArrowheads="1"/>
            </p:cNvSpPr>
            <p:nvPr/>
          </p:nvSpPr>
          <p:spPr bwMode="gray">
            <a:xfrm>
              <a:off x="3623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shade val="8902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9020"/>
                    <a:invGamma/>
                  </a:schemeClr>
                </a:gs>
              </a:gsLst>
              <a:lin ang="0" scaled="1"/>
            </a:gradFill>
            <a:ln w="12700">
              <a:solidFill>
                <a:schemeClr val="accent1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27" name="AutoShape 11"/>
            <p:cNvSpPr>
              <a:spLocks noChangeArrowheads="1"/>
            </p:cNvSpPr>
            <p:nvPr/>
          </p:nvSpPr>
          <p:spPr bwMode="gray">
            <a:xfrm flipH="1">
              <a:off x="4878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28" name="AutoShape 12"/>
            <p:cNvSpPr>
              <a:spLocks noChangeArrowheads="1"/>
            </p:cNvSpPr>
            <p:nvPr/>
          </p:nvSpPr>
          <p:spPr bwMode="gray">
            <a:xfrm>
              <a:off x="363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</p:grpSp>
      <p:sp>
        <p:nvSpPr>
          <p:cNvPr id="9229" name="AutoShape 13"/>
          <p:cNvSpPr>
            <a:spLocks noChangeArrowheads="1"/>
          </p:cNvSpPr>
          <p:nvPr/>
        </p:nvSpPr>
        <p:spPr bwMode="gray">
          <a:xfrm>
            <a:off x="896937" y="2957513"/>
            <a:ext cx="3015477" cy="2343695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9230" name="Text Box 18"/>
          <p:cNvSpPr txBox="1">
            <a:spLocks noChangeArrowheads="1"/>
          </p:cNvSpPr>
          <p:nvPr/>
        </p:nvSpPr>
        <p:spPr bwMode="white">
          <a:xfrm rot="10800000" flipV="1">
            <a:off x="1004888" y="2100918"/>
            <a:ext cx="2606782" cy="40011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F8F8F8"/>
                </a:solidFill>
                <a:cs typeface="Arial" charset="0"/>
              </a:rPr>
              <a:t>Материал</a:t>
            </a:r>
            <a:endParaRPr lang="en-US" sz="2000" b="1" dirty="0">
              <a:solidFill>
                <a:srgbClr val="F8F8F8"/>
              </a:solidFill>
              <a:cs typeface="Arial" charset="0"/>
            </a:endParaRPr>
          </a:p>
        </p:txBody>
      </p:sp>
      <p:sp>
        <p:nvSpPr>
          <p:cNvPr id="9231" name="Text Box 18"/>
          <p:cNvSpPr txBox="1">
            <a:spLocks noChangeArrowheads="1"/>
          </p:cNvSpPr>
          <p:nvPr/>
        </p:nvSpPr>
        <p:spPr bwMode="white">
          <a:xfrm>
            <a:off x="5563387" y="2161822"/>
            <a:ext cx="2388401" cy="707886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F8F8F8"/>
                </a:solidFill>
                <a:cs typeface="Arial" charset="0"/>
              </a:rPr>
              <a:t>Время проведения</a:t>
            </a:r>
            <a:endParaRPr lang="en-US" sz="2000" b="1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9232" name="AutoShape 16"/>
          <p:cNvSpPr>
            <a:spLocks noChangeArrowheads="1"/>
          </p:cNvSpPr>
          <p:nvPr/>
        </p:nvSpPr>
        <p:spPr bwMode="blackGray">
          <a:xfrm rot="-10793605" flipH="1" flipV="1">
            <a:off x="3829050" y="3503613"/>
            <a:ext cx="1446213" cy="755650"/>
          </a:xfrm>
          <a:prstGeom prst="rightArrow">
            <a:avLst>
              <a:gd name="adj1" fmla="val 46509"/>
              <a:gd name="adj2" fmla="val 42052"/>
            </a:avLst>
          </a:prstGeom>
          <a:gradFill rotWithShape="1">
            <a:gsLst>
              <a:gs pos="0">
                <a:schemeClr val="accent2">
                  <a:gamma/>
                  <a:tint val="0"/>
                  <a:invGamma/>
                  <a:alpha val="0"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9233" name="Rectangle 17"/>
          <p:cNvSpPr>
            <a:spLocks noChangeArrowheads="1"/>
          </p:cNvSpPr>
          <p:nvPr/>
        </p:nvSpPr>
        <p:spPr bwMode="gray">
          <a:xfrm>
            <a:off x="5316539" y="3022600"/>
            <a:ext cx="263524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</a:pPr>
            <a:r>
              <a:rPr lang="en-US" sz="1600" b="1" dirty="0">
                <a:solidFill>
                  <a:schemeClr val="bg1"/>
                </a:solidFill>
                <a:cs typeface="Arial" charset="0"/>
              </a:rPr>
              <a:t>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Исследования проводились</a:t>
            </a:r>
            <a:endParaRPr lang="en-US" sz="20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</p:txBody>
      </p:sp>
      <p:sp>
        <p:nvSpPr>
          <p:cNvPr id="9234" name="Rectangle 18"/>
          <p:cNvSpPr>
            <a:spLocks noChangeArrowheads="1"/>
          </p:cNvSpPr>
          <p:nvPr/>
        </p:nvSpPr>
        <p:spPr bwMode="gray">
          <a:xfrm>
            <a:off x="5771099" y="3881438"/>
            <a:ext cx="12118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en-US" sz="1600" b="1" dirty="0">
                <a:solidFill>
                  <a:schemeClr val="bg1"/>
                </a:solidFill>
                <a:cs typeface="Arial" charset="0"/>
              </a:rPr>
              <a:t> </a:t>
            </a:r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gray">
          <a:xfrm>
            <a:off x="5771099" y="3711378"/>
            <a:ext cx="25347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ru-RU" dirty="0">
                <a:solidFill>
                  <a:srgbClr val="1C1C1C"/>
                </a:solidFill>
                <a:cs typeface="Arial" charset="0"/>
              </a:rPr>
              <a:t>с</a:t>
            </a:r>
            <a:r>
              <a:rPr lang="ru-RU" dirty="0" smtClean="0">
                <a:solidFill>
                  <a:srgbClr val="1C1C1C"/>
                </a:solidFill>
                <a:cs typeface="Arial" charset="0"/>
              </a:rPr>
              <a:t> ноября 2015г по март 2016г</a:t>
            </a:r>
            <a:endParaRPr lang="en-US" dirty="0">
              <a:solidFill>
                <a:srgbClr val="1C1C1C"/>
              </a:solidFill>
              <a:cs typeface="Arial" charset="0"/>
            </a:endParaRPr>
          </a:p>
        </p:txBody>
      </p:sp>
      <p:grpSp>
        <p:nvGrpSpPr>
          <p:cNvPr id="9237" name="Group 21"/>
          <p:cNvGrpSpPr>
            <a:grpSpLocks/>
          </p:cNvGrpSpPr>
          <p:nvPr/>
        </p:nvGrpSpPr>
        <p:grpSpPr bwMode="auto">
          <a:xfrm>
            <a:off x="5549900" y="3168650"/>
            <a:ext cx="168275" cy="168275"/>
            <a:chOff x="2928" y="2208"/>
            <a:chExt cx="262" cy="262"/>
          </a:xfrm>
        </p:grpSpPr>
        <p:sp>
          <p:nvSpPr>
            <p:cNvPr id="9238" name="Oval 2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39" name="Oval 23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9240" name="Group 24"/>
          <p:cNvGrpSpPr>
            <a:grpSpLocks/>
          </p:cNvGrpSpPr>
          <p:nvPr/>
        </p:nvGrpSpPr>
        <p:grpSpPr bwMode="auto">
          <a:xfrm>
            <a:off x="5549900" y="4459288"/>
            <a:ext cx="168275" cy="168275"/>
            <a:chOff x="2928" y="2208"/>
            <a:chExt cx="262" cy="262"/>
          </a:xfrm>
        </p:grpSpPr>
        <p:sp>
          <p:nvSpPr>
            <p:cNvPr id="9241" name="Oval 25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242" name="Oval 26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</p:grpSp>
      <p:sp>
        <p:nvSpPr>
          <p:cNvPr id="9244" name="AutoShape 28"/>
          <p:cNvSpPr>
            <a:spLocks noChangeArrowheads="1"/>
          </p:cNvSpPr>
          <p:nvPr/>
        </p:nvSpPr>
        <p:spPr bwMode="gray">
          <a:xfrm>
            <a:off x="973138" y="3184525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rgbClr val="C68AD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b="1" dirty="0">
                <a:solidFill>
                  <a:schemeClr val="tx2"/>
                </a:solidFill>
              </a:rPr>
              <a:t>:</a:t>
            </a:r>
            <a:r>
              <a:rPr lang="ru-RU" dirty="0">
                <a:solidFill>
                  <a:schemeClr val="tx2"/>
                </a:solidFill>
              </a:rPr>
              <a:t>  комнатные растения</a:t>
            </a:r>
            <a:r>
              <a:rPr lang="ru-RU" dirty="0"/>
              <a:t>, </a:t>
            </a:r>
          </a:p>
        </p:txBody>
      </p:sp>
      <p:sp>
        <p:nvSpPr>
          <p:cNvPr id="9245" name="AutoShape 29"/>
          <p:cNvSpPr>
            <a:spLocks noChangeArrowheads="1"/>
          </p:cNvSpPr>
          <p:nvPr/>
        </p:nvSpPr>
        <p:spPr bwMode="gray">
          <a:xfrm>
            <a:off x="973138" y="3768725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rgbClr val="C68AD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9246" name="AutoShape 30"/>
          <p:cNvSpPr>
            <a:spLocks noChangeArrowheads="1"/>
          </p:cNvSpPr>
          <p:nvPr/>
        </p:nvSpPr>
        <p:spPr bwMode="gray">
          <a:xfrm>
            <a:off x="973138" y="4329113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rgbClr val="C68AD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9247" name="Rectangle 31"/>
          <p:cNvSpPr>
            <a:spLocks noChangeArrowheads="1"/>
          </p:cNvSpPr>
          <p:nvPr/>
        </p:nvSpPr>
        <p:spPr bwMode="gray">
          <a:xfrm>
            <a:off x="1004888" y="3257550"/>
            <a:ext cx="316112" cy="286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1400" b="1" dirty="0">
                <a:solidFill>
                  <a:srgbClr val="000000"/>
                </a:solidFill>
                <a:cs typeface="Arial" charset="0"/>
              </a:rPr>
              <a:t> </a:t>
            </a:r>
          </a:p>
        </p:txBody>
      </p:sp>
      <p:sp>
        <p:nvSpPr>
          <p:cNvPr id="9248" name="Rectangle 32"/>
          <p:cNvSpPr>
            <a:spLocks noChangeArrowheads="1"/>
          </p:cNvSpPr>
          <p:nvPr/>
        </p:nvSpPr>
        <p:spPr bwMode="gray">
          <a:xfrm>
            <a:off x="1004888" y="3841750"/>
            <a:ext cx="1795428" cy="341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Char char="§"/>
            </a:pPr>
            <a:r>
              <a:rPr lang="en-US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cs typeface="Arial" charset="0"/>
              </a:rPr>
              <a:t>репчатый лук</a:t>
            </a:r>
            <a:endParaRPr lang="en-US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249" name="Rectangle 33"/>
          <p:cNvSpPr>
            <a:spLocks noChangeArrowheads="1"/>
          </p:cNvSpPr>
          <p:nvPr/>
        </p:nvSpPr>
        <p:spPr bwMode="gray">
          <a:xfrm>
            <a:off x="1004888" y="4400550"/>
            <a:ext cx="2856231" cy="341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Char char="§"/>
            </a:pPr>
            <a:r>
              <a:rPr lang="ru-RU" dirty="0">
                <a:solidFill>
                  <a:srgbClr val="000000"/>
                </a:solidFill>
                <a:cs typeface="Arial" charset="0"/>
              </a:rPr>
              <a:t>с</a:t>
            </a:r>
            <a:r>
              <a:rPr lang="ru-RU" dirty="0" smtClean="0">
                <a:solidFill>
                  <a:srgbClr val="000000"/>
                </a:solidFill>
                <a:cs typeface="Arial" charset="0"/>
              </a:rPr>
              <a:t>емена пряных культур</a:t>
            </a:r>
            <a:r>
              <a:rPr lang="en-US" dirty="0" smtClean="0">
                <a:solidFill>
                  <a:srgbClr val="000000"/>
                </a:solidFill>
                <a:cs typeface="Arial" charset="0"/>
              </a:rPr>
              <a:t> </a:t>
            </a:r>
            <a:endParaRPr lang="en-US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250" name="AutoShape 34"/>
          <p:cNvSpPr>
            <a:spLocks noChangeArrowheads="1"/>
          </p:cNvSpPr>
          <p:nvPr/>
        </p:nvSpPr>
        <p:spPr bwMode="blackGray">
          <a:xfrm rot="10793605" flipV="1">
            <a:off x="3797300" y="4108450"/>
            <a:ext cx="1447800" cy="755650"/>
          </a:xfrm>
          <a:prstGeom prst="rightArrow">
            <a:avLst>
              <a:gd name="adj1" fmla="val 46509"/>
              <a:gd name="adj2" fmla="val 42098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grpSp>
        <p:nvGrpSpPr>
          <p:cNvPr id="40" name="Group 10"/>
          <p:cNvGrpSpPr>
            <a:grpSpLocks/>
          </p:cNvGrpSpPr>
          <p:nvPr/>
        </p:nvGrpSpPr>
        <p:grpSpPr bwMode="auto">
          <a:xfrm>
            <a:off x="49884" y="4926561"/>
            <a:ext cx="1792288" cy="1835150"/>
            <a:chOff x="1656" y="2948"/>
            <a:chExt cx="748" cy="765"/>
          </a:xfrm>
        </p:grpSpPr>
        <p:sp>
          <p:nvSpPr>
            <p:cNvPr id="41" name="Oval 11"/>
            <p:cNvSpPr>
              <a:spLocks noChangeArrowheads="1"/>
            </p:cNvSpPr>
            <p:nvPr/>
          </p:nvSpPr>
          <p:spPr bwMode="gray">
            <a:xfrm>
              <a:off x="1656" y="2973"/>
              <a:ext cx="748" cy="740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63500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pic>
          <p:nvPicPr>
            <p:cNvPr id="42" name="Picture 12" descr="cir_lighteffect0"/>
            <p:cNvPicPr>
              <a:picLocks noChangeAspect="1" noChangeArrowheads="1"/>
            </p:cNvPicPr>
            <p:nvPr/>
          </p:nvPicPr>
          <p:blipFill>
            <a:blip r:embed="rId4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84" y="2948"/>
              <a:ext cx="688" cy="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6" name="Picture 27" descr="1"/>
          <p:cNvPicPr>
            <a:picLocks noChangeAspect="1" noChangeArrowheads="1"/>
          </p:cNvPicPr>
          <p:nvPr/>
        </p:nvPicPr>
        <p:blipFill>
          <a:blip r:embed="rId5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66338" y="1212497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7" descr="1"/>
          <p:cNvPicPr>
            <a:picLocks noChangeAspect="1" noChangeArrowheads="1"/>
          </p:cNvPicPr>
          <p:nvPr/>
        </p:nvPicPr>
        <p:blipFill>
          <a:blip r:embed="rId5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4156074" y="5603018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Методика  исследования</a:t>
            </a:r>
            <a:endParaRPr lang="en-US" sz="3600" dirty="0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gray">
          <a:xfrm>
            <a:off x="457200" y="4191000"/>
            <a:ext cx="2543175" cy="1600200"/>
          </a:xfrm>
          <a:prstGeom prst="roundRect">
            <a:avLst>
              <a:gd name="adj" fmla="val 12699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chemeClr val="accent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black">
          <a:xfrm>
            <a:off x="3611870" y="3202573"/>
            <a:ext cx="19050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chemeClr val="bg1"/>
                </a:solidFill>
                <a:cs typeface="Arial" charset="0"/>
              </a:rPr>
              <a:t> </a:t>
            </a:r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gray">
          <a:xfrm>
            <a:off x="511175" y="4619626"/>
            <a:ext cx="2357438" cy="100111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8" dist="17961" dir="13500000">
              <a:srgbClr val="FF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99DEE7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4342" name="Text Box 18"/>
          <p:cNvSpPr txBox="1">
            <a:spLocks noChangeArrowheads="1"/>
          </p:cNvSpPr>
          <p:nvPr/>
        </p:nvSpPr>
        <p:spPr bwMode="white">
          <a:xfrm>
            <a:off x="912813" y="4214813"/>
            <a:ext cx="1651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FFFFFF"/>
                </a:solidFill>
                <a:cs typeface="Arial" charset="0"/>
              </a:rPr>
              <a:t>3.</a:t>
            </a:r>
            <a:endParaRPr lang="en-US" sz="20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4343" name="Text Box 9"/>
          <p:cNvSpPr txBox="1">
            <a:spLocks noChangeArrowheads="1"/>
          </p:cNvSpPr>
          <p:nvPr/>
        </p:nvSpPr>
        <p:spPr bwMode="gray">
          <a:xfrm>
            <a:off x="552450" y="4697413"/>
            <a:ext cx="23161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/>
            <a:r>
              <a:rPr lang="ru-RU" dirty="0" smtClean="0">
                <a:solidFill>
                  <a:srgbClr val="000000"/>
                </a:solidFill>
                <a:cs typeface="Arial" charset="0"/>
              </a:rPr>
              <a:t>Выращивание пряных культур</a:t>
            </a:r>
            <a:endParaRPr lang="en-US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344" name="AutoShape 8"/>
          <p:cNvSpPr>
            <a:spLocks noChangeArrowheads="1"/>
          </p:cNvSpPr>
          <p:nvPr/>
        </p:nvSpPr>
        <p:spPr bwMode="gray">
          <a:xfrm>
            <a:off x="457200" y="1828800"/>
            <a:ext cx="2543175" cy="1600200"/>
          </a:xfrm>
          <a:prstGeom prst="roundRect">
            <a:avLst>
              <a:gd name="adj" fmla="val 12699"/>
            </a:avLst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chemeClr val="folHlink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4345" name="AutoShape 9"/>
          <p:cNvSpPr>
            <a:spLocks noChangeArrowheads="1"/>
          </p:cNvSpPr>
          <p:nvPr/>
        </p:nvSpPr>
        <p:spPr bwMode="gray">
          <a:xfrm>
            <a:off x="552450" y="2249489"/>
            <a:ext cx="2366963" cy="95308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8" dist="17961" dir="13500000">
              <a:srgbClr val="FF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99DEE7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ru-RU" dirty="0">
                <a:solidFill>
                  <a:schemeClr val="tx2"/>
                </a:solidFill>
              </a:rPr>
              <a:t>Посадка </a:t>
            </a:r>
            <a:endParaRPr lang="ru-RU" dirty="0" smtClean="0">
              <a:solidFill>
                <a:schemeClr val="tx2"/>
              </a:solidFill>
            </a:endParaRPr>
          </a:p>
          <a:p>
            <a:r>
              <a:rPr lang="ru-RU" dirty="0" smtClean="0">
                <a:solidFill>
                  <a:schemeClr val="tx2"/>
                </a:solidFill>
              </a:rPr>
              <a:t>лекарственных 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комнатных </a:t>
            </a:r>
            <a:r>
              <a:rPr lang="ru-RU" dirty="0">
                <a:solidFill>
                  <a:schemeClr val="tx2"/>
                </a:solidFill>
              </a:rPr>
              <a:t>растений</a:t>
            </a:r>
          </a:p>
        </p:txBody>
      </p:sp>
      <p:sp>
        <p:nvSpPr>
          <p:cNvPr id="14346" name="Text Box 18"/>
          <p:cNvSpPr txBox="1">
            <a:spLocks noChangeArrowheads="1"/>
          </p:cNvSpPr>
          <p:nvPr/>
        </p:nvSpPr>
        <p:spPr bwMode="white">
          <a:xfrm>
            <a:off x="912813" y="1852613"/>
            <a:ext cx="1651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FFFFFF"/>
                </a:solidFill>
                <a:cs typeface="Arial" charset="0"/>
              </a:rPr>
              <a:t>1.</a:t>
            </a:r>
            <a:endParaRPr lang="en-US" sz="20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4348" name="AutoShape 12"/>
          <p:cNvSpPr>
            <a:spLocks noChangeArrowheads="1"/>
          </p:cNvSpPr>
          <p:nvPr/>
        </p:nvSpPr>
        <p:spPr bwMode="gray">
          <a:xfrm>
            <a:off x="6067425" y="4191000"/>
            <a:ext cx="2543175" cy="1600200"/>
          </a:xfrm>
          <a:prstGeom prst="roundRect">
            <a:avLst>
              <a:gd name="adj" fmla="val 12699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chemeClr val="hlink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4349" name="AutoShape 13"/>
          <p:cNvSpPr>
            <a:spLocks noChangeArrowheads="1"/>
          </p:cNvSpPr>
          <p:nvPr/>
        </p:nvSpPr>
        <p:spPr bwMode="gray">
          <a:xfrm>
            <a:off x="6121400" y="4619625"/>
            <a:ext cx="2408238" cy="11144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8" dist="17961" dir="13500000">
              <a:srgbClr val="FF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99DEE7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4350" name="Text Box 18"/>
          <p:cNvSpPr txBox="1">
            <a:spLocks noChangeArrowheads="1"/>
          </p:cNvSpPr>
          <p:nvPr/>
        </p:nvSpPr>
        <p:spPr bwMode="white">
          <a:xfrm>
            <a:off x="6523038" y="4214813"/>
            <a:ext cx="1651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FFFFFF"/>
                </a:solidFill>
                <a:cs typeface="Arial" charset="0"/>
              </a:rPr>
              <a:t>4.</a:t>
            </a:r>
            <a:endParaRPr lang="en-US" sz="20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4351" name="Text Box 9"/>
          <p:cNvSpPr txBox="1">
            <a:spLocks noChangeArrowheads="1"/>
          </p:cNvSpPr>
          <p:nvPr/>
        </p:nvSpPr>
        <p:spPr bwMode="gray">
          <a:xfrm>
            <a:off x="6162675" y="4697413"/>
            <a:ext cx="23161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/>
            <a:r>
              <a:rPr lang="ru-RU" dirty="0" smtClean="0">
                <a:solidFill>
                  <a:srgbClr val="000000"/>
                </a:solidFill>
                <a:cs typeface="Arial" charset="0"/>
              </a:rPr>
              <a:t>Оказание медицинской помощи</a:t>
            </a:r>
            <a:endParaRPr lang="en-US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352" name="AutoShape 16"/>
          <p:cNvSpPr>
            <a:spLocks noChangeArrowheads="1"/>
          </p:cNvSpPr>
          <p:nvPr/>
        </p:nvSpPr>
        <p:spPr bwMode="gray">
          <a:xfrm>
            <a:off x="6067425" y="1828800"/>
            <a:ext cx="2543175" cy="1600200"/>
          </a:xfrm>
          <a:prstGeom prst="roundRect">
            <a:avLst>
              <a:gd name="adj" fmla="val 12699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chemeClr val="accent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4353" name="AutoShape 17"/>
          <p:cNvSpPr>
            <a:spLocks noChangeArrowheads="1"/>
          </p:cNvSpPr>
          <p:nvPr/>
        </p:nvSpPr>
        <p:spPr bwMode="gray">
          <a:xfrm>
            <a:off x="6300192" y="2257426"/>
            <a:ext cx="2229446" cy="94514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8" dist="17961" dir="13500000">
              <a:srgbClr val="FFFFFF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99DEE7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white">
          <a:xfrm>
            <a:off x="6523038" y="1852613"/>
            <a:ext cx="1651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FFFFFF"/>
                </a:solidFill>
                <a:cs typeface="Arial" charset="0"/>
              </a:rPr>
              <a:t>2.</a:t>
            </a:r>
            <a:endParaRPr lang="en-US" sz="2000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4355" name="Text Box 9"/>
          <p:cNvSpPr txBox="1">
            <a:spLocks noChangeArrowheads="1"/>
          </p:cNvSpPr>
          <p:nvPr/>
        </p:nvSpPr>
        <p:spPr bwMode="gray">
          <a:xfrm>
            <a:off x="6162675" y="2335213"/>
            <a:ext cx="23161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/>
            <a:r>
              <a:rPr lang="ru-RU" dirty="0" smtClean="0">
                <a:solidFill>
                  <a:srgbClr val="000000"/>
                </a:solidFill>
                <a:cs typeface="Arial" charset="0"/>
              </a:rPr>
              <a:t>Выгонка зеленого лука</a:t>
            </a:r>
            <a:endParaRPr lang="en-US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4356" name="Group 20"/>
          <p:cNvGrpSpPr>
            <a:grpSpLocks/>
          </p:cNvGrpSpPr>
          <p:nvPr/>
        </p:nvGrpSpPr>
        <p:grpSpPr bwMode="auto">
          <a:xfrm>
            <a:off x="3620333" y="2678235"/>
            <a:ext cx="2052439" cy="1974850"/>
            <a:chOff x="1968" y="1488"/>
            <a:chExt cx="1776" cy="1766"/>
          </a:xfrm>
        </p:grpSpPr>
        <p:sp>
          <p:nvSpPr>
            <p:cNvPr id="14357" name="AutoShape 21"/>
            <p:cNvSpPr>
              <a:spLocks noChangeArrowheads="1"/>
            </p:cNvSpPr>
            <p:nvPr/>
          </p:nvSpPr>
          <p:spPr bwMode="gray">
            <a:xfrm rot="6774404">
              <a:off x="2004" y="1578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0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>
              <a:noFill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 dirty="0"/>
            </a:p>
          </p:txBody>
        </p:sp>
        <p:sp>
          <p:nvSpPr>
            <p:cNvPr id="14358" name="AutoShape 22"/>
            <p:cNvSpPr>
              <a:spLocks noChangeArrowheads="1"/>
            </p:cNvSpPr>
            <p:nvPr/>
          </p:nvSpPr>
          <p:spPr bwMode="gray">
            <a:xfrm rot="12174404">
              <a:off x="1968" y="1567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0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 dirty="0"/>
            </a:p>
          </p:txBody>
        </p:sp>
        <p:sp>
          <p:nvSpPr>
            <p:cNvPr id="14359" name="AutoShape 23"/>
            <p:cNvSpPr>
              <a:spLocks noChangeArrowheads="1"/>
            </p:cNvSpPr>
            <p:nvPr/>
          </p:nvSpPr>
          <p:spPr bwMode="gray">
            <a:xfrm rot="17574404">
              <a:off x="2029" y="1500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>
              <a:noFill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 dirty="0"/>
            </a:p>
          </p:txBody>
        </p:sp>
        <p:sp>
          <p:nvSpPr>
            <p:cNvPr id="14360" name="AutoShape 24"/>
            <p:cNvSpPr>
              <a:spLocks noChangeArrowheads="1"/>
            </p:cNvSpPr>
            <p:nvPr/>
          </p:nvSpPr>
          <p:spPr bwMode="gray">
            <a:xfrm rot="22974404">
              <a:off x="2056" y="1536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0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 dirty="0"/>
            </a:p>
          </p:txBody>
        </p:sp>
      </p:grpSp>
      <p:grpSp>
        <p:nvGrpSpPr>
          <p:cNvPr id="24" name="Group 10"/>
          <p:cNvGrpSpPr>
            <a:grpSpLocks/>
          </p:cNvGrpSpPr>
          <p:nvPr/>
        </p:nvGrpSpPr>
        <p:grpSpPr bwMode="auto">
          <a:xfrm>
            <a:off x="3801257" y="2658378"/>
            <a:ext cx="1792288" cy="1835150"/>
            <a:chOff x="1656" y="2948"/>
            <a:chExt cx="748" cy="765"/>
          </a:xfrm>
        </p:grpSpPr>
        <p:sp>
          <p:nvSpPr>
            <p:cNvPr id="25" name="Oval 11"/>
            <p:cNvSpPr>
              <a:spLocks noChangeArrowheads="1"/>
            </p:cNvSpPr>
            <p:nvPr/>
          </p:nvSpPr>
          <p:spPr bwMode="gray">
            <a:xfrm>
              <a:off x="1656" y="2973"/>
              <a:ext cx="748" cy="74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63500" algn="ctr">
              <a:solidFill>
                <a:srgbClr val="F8F8F8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pic>
          <p:nvPicPr>
            <p:cNvPr id="26" name="Picture 12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84" y="2948"/>
              <a:ext cx="688" cy="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7" name="Picture 27" descr="1"/>
          <p:cNvPicPr>
            <a:picLocks noChangeAspect="1" noChangeArrowheads="1"/>
          </p:cNvPicPr>
          <p:nvPr/>
        </p:nvPicPr>
        <p:blipFill>
          <a:blip r:embed="rId4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3472266" y="1377950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1"/>
          <p:cNvPicPr>
            <a:picLocks noChangeAspect="1" noChangeArrowheads="1"/>
          </p:cNvPicPr>
          <p:nvPr/>
        </p:nvPicPr>
        <p:blipFill>
          <a:blip r:embed="rId4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4725305" y="5620743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Group 35"/>
          <p:cNvGrpSpPr>
            <a:grpSpLocks/>
          </p:cNvGrpSpPr>
          <p:nvPr/>
        </p:nvGrpSpPr>
        <p:grpSpPr bwMode="auto">
          <a:xfrm>
            <a:off x="187325" y="6493074"/>
            <a:ext cx="1550988" cy="153987"/>
            <a:chOff x="764" y="2737"/>
            <a:chExt cx="1032" cy="102"/>
          </a:xfrm>
        </p:grpSpPr>
        <p:sp>
          <p:nvSpPr>
            <p:cNvPr id="30" name="AutoShape 36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AutoShape 37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Методика</a:t>
            </a:r>
            <a:endParaRPr lang="ru-RU" dirty="0"/>
          </a:p>
        </p:txBody>
      </p:sp>
      <p:pic>
        <p:nvPicPr>
          <p:cNvPr id="2050" name="Picture 2" descr="E:\Инна мои документы\аптека на окне\20160202_1340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86211" y="1882067"/>
            <a:ext cx="3825295" cy="2868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1556792"/>
            <a:ext cx="21602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B050"/>
                </a:solidFill>
              </a:rPr>
              <a:t>Посадка </a:t>
            </a:r>
            <a:r>
              <a:rPr lang="ru-RU" sz="2000" dirty="0" smtClean="0">
                <a:solidFill>
                  <a:srgbClr val="00B050"/>
                </a:solidFill>
              </a:rPr>
              <a:t> </a:t>
            </a:r>
            <a:endParaRPr lang="ru-RU" sz="2000" dirty="0">
              <a:solidFill>
                <a:srgbClr val="00B050"/>
              </a:solidFill>
            </a:endParaRPr>
          </a:p>
          <a:p>
            <a:r>
              <a:rPr lang="ru-RU" sz="2000" dirty="0">
                <a:solidFill>
                  <a:srgbClr val="00B050"/>
                </a:solidFill>
              </a:rPr>
              <a:t>комнатных растений</a:t>
            </a:r>
          </a:p>
        </p:txBody>
      </p:sp>
      <p:pic>
        <p:nvPicPr>
          <p:cNvPr id="7" name="Picture 3" descr="C:\Documents and Settings\Администратор\Рабочий стол\20160112_1354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092" y="2125795"/>
            <a:ext cx="3045938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689092" y="1340768"/>
            <a:ext cx="28433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B050"/>
                </a:solidFill>
                <a:cs typeface="Arial" charset="0"/>
              </a:rPr>
              <a:t>Выгонка зеленого лука</a:t>
            </a:r>
            <a:endParaRPr lang="ru-RU" sz="2000" dirty="0"/>
          </a:p>
        </p:txBody>
      </p:sp>
      <p:pic>
        <p:nvPicPr>
          <p:cNvPr id="9" name="Picture 27" descr="1"/>
          <p:cNvPicPr>
            <a:picLocks noChangeAspect="1" noChangeArrowheads="1"/>
          </p:cNvPicPr>
          <p:nvPr/>
        </p:nvPicPr>
        <p:blipFill>
          <a:blip r:embed="rId4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395461" y="4725144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7" descr="1"/>
          <p:cNvPicPr>
            <a:picLocks noChangeAspect="1" noChangeArrowheads="1"/>
          </p:cNvPicPr>
          <p:nvPr/>
        </p:nvPicPr>
        <p:blipFill>
          <a:blip r:embed="rId4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4499992" y="5496950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35"/>
          <p:cNvGrpSpPr>
            <a:grpSpLocks/>
          </p:cNvGrpSpPr>
          <p:nvPr/>
        </p:nvGrpSpPr>
        <p:grpSpPr bwMode="auto">
          <a:xfrm>
            <a:off x="204524" y="6523268"/>
            <a:ext cx="1550988" cy="153987"/>
            <a:chOff x="764" y="2737"/>
            <a:chExt cx="1032" cy="102"/>
          </a:xfrm>
        </p:grpSpPr>
        <p:sp>
          <p:nvSpPr>
            <p:cNvPr id="12" name="AutoShape 36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AutoShape 37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340965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</a:t>
            </a:r>
            <a:r>
              <a:rPr lang="ru-RU" dirty="0" smtClean="0"/>
              <a:t>етодика</a:t>
            </a:r>
            <a:endParaRPr lang="ru-RU" dirty="0"/>
          </a:p>
        </p:txBody>
      </p:sp>
      <p:pic>
        <p:nvPicPr>
          <p:cNvPr id="3076" name="Picture 4" descr="C:\Documents and Settings\Администратор\Рабочий стол\20160126_1230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988035"/>
            <a:ext cx="2453493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Объект 6" descr="E:\Инна мои документы\фото декабря\99 032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4509655" cy="3383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E:\Инна мои документы\фото декабря\99 02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893" y="4529220"/>
            <a:ext cx="2160240" cy="193276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467544" y="1340768"/>
            <a:ext cx="3384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000" dirty="0" smtClean="0">
                <a:solidFill>
                  <a:srgbClr val="00B050"/>
                </a:solidFill>
                <a:cs typeface="Arial" charset="0"/>
              </a:rPr>
              <a:t>Посев пряных культур</a:t>
            </a:r>
            <a:endParaRPr lang="ru-RU" sz="2000" dirty="0"/>
          </a:p>
        </p:txBody>
      </p:sp>
      <p:pic>
        <p:nvPicPr>
          <p:cNvPr id="10" name="Picture 27" descr="1"/>
          <p:cNvPicPr>
            <a:picLocks noChangeAspect="1" noChangeArrowheads="1"/>
          </p:cNvPicPr>
          <p:nvPr/>
        </p:nvPicPr>
        <p:blipFill>
          <a:blip r:embed="rId5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907704" y="5589240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35"/>
          <p:cNvGrpSpPr>
            <a:grpSpLocks/>
          </p:cNvGrpSpPr>
          <p:nvPr/>
        </p:nvGrpSpPr>
        <p:grpSpPr bwMode="auto">
          <a:xfrm>
            <a:off x="25251" y="6474816"/>
            <a:ext cx="1550988" cy="153987"/>
            <a:chOff x="764" y="2737"/>
            <a:chExt cx="1032" cy="102"/>
          </a:xfrm>
        </p:grpSpPr>
        <p:sp>
          <p:nvSpPr>
            <p:cNvPr id="12" name="AutoShape 36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AutoShape 37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381744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Результаты</a:t>
            </a:r>
            <a:endParaRPr lang="en-US" dirty="0"/>
          </a:p>
        </p:txBody>
      </p:sp>
      <p:sp>
        <p:nvSpPr>
          <p:cNvPr id="18435" name="AutoShape 3"/>
          <p:cNvSpPr>
            <a:spLocks noChangeArrowheads="1"/>
          </p:cNvSpPr>
          <p:nvPr/>
        </p:nvSpPr>
        <p:spPr bwMode="gray">
          <a:xfrm>
            <a:off x="1385094" y="2182813"/>
            <a:ext cx="7061200" cy="3733800"/>
          </a:xfrm>
          <a:prstGeom prst="roundRect">
            <a:avLst>
              <a:gd name="adj" fmla="val 8097"/>
            </a:avLst>
          </a:prstGeom>
          <a:noFill/>
          <a:ln w="9525">
            <a:solidFill>
              <a:srgbClr val="333333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gray">
          <a:xfrm>
            <a:off x="2076450" y="1381125"/>
            <a:ext cx="5105400" cy="40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</a:pPr>
            <a:r>
              <a:rPr lang="ru-RU" sz="2000" dirty="0" smtClean="0">
                <a:solidFill>
                  <a:srgbClr val="00B050"/>
                </a:solidFill>
                <a:cs typeface="Arial" charset="0"/>
              </a:rPr>
              <a:t>Комнатные растения на окне</a:t>
            </a:r>
            <a:endParaRPr lang="en-US" sz="2000" dirty="0">
              <a:solidFill>
                <a:srgbClr val="00B050"/>
              </a:solidFill>
              <a:cs typeface="Arial" charset="0"/>
            </a:endParaRPr>
          </a:p>
        </p:txBody>
      </p:sp>
      <p:grpSp>
        <p:nvGrpSpPr>
          <p:cNvPr id="18441" name="Group 9"/>
          <p:cNvGrpSpPr>
            <a:grpSpLocks/>
          </p:cNvGrpSpPr>
          <p:nvPr/>
        </p:nvGrpSpPr>
        <p:grpSpPr bwMode="auto">
          <a:xfrm>
            <a:off x="7618" y="1370845"/>
            <a:ext cx="1554163" cy="704850"/>
            <a:chOff x="657" y="2893"/>
            <a:chExt cx="1032" cy="590"/>
          </a:xfrm>
        </p:grpSpPr>
        <p:sp>
          <p:nvSpPr>
            <p:cNvPr id="18442" name="AutoShape 10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43" name="AutoShape 11"/>
            <p:cNvSpPr>
              <a:spLocks noChangeArrowheads="1"/>
            </p:cNvSpPr>
            <p:nvPr/>
          </p:nvSpPr>
          <p:spPr bwMode="gray">
            <a:xfrm>
              <a:off x="658" y="2894"/>
              <a:ext cx="1031" cy="236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61" name="Group 29"/>
          <p:cNvGrpSpPr>
            <a:grpSpLocks/>
          </p:cNvGrpSpPr>
          <p:nvPr/>
        </p:nvGrpSpPr>
        <p:grpSpPr bwMode="auto">
          <a:xfrm>
            <a:off x="7452320" y="1916606"/>
            <a:ext cx="1550988" cy="153988"/>
            <a:chOff x="764" y="2737"/>
            <a:chExt cx="1032" cy="102"/>
          </a:xfrm>
        </p:grpSpPr>
        <p:sp>
          <p:nvSpPr>
            <p:cNvPr id="18462" name="AutoShape 30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3" name="AutoShape 31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64" name="Group 32"/>
          <p:cNvGrpSpPr>
            <a:grpSpLocks/>
          </p:cNvGrpSpPr>
          <p:nvPr/>
        </p:nvGrpSpPr>
        <p:grpSpPr bwMode="auto">
          <a:xfrm>
            <a:off x="2076450" y="6345176"/>
            <a:ext cx="1550988" cy="152400"/>
            <a:chOff x="764" y="2737"/>
            <a:chExt cx="1032" cy="102"/>
          </a:xfrm>
        </p:grpSpPr>
        <p:sp>
          <p:nvSpPr>
            <p:cNvPr id="18465" name="AutoShape 33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6" name="AutoShape 34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67" name="Group 35"/>
          <p:cNvGrpSpPr>
            <a:grpSpLocks/>
          </p:cNvGrpSpPr>
          <p:nvPr/>
        </p:nvGrpSpPr>
        <p:grpSpPr bwMode="auto">
          <a:xfrm>
            <a:off x="242769" y="6150207"/>
            <a:ext cx="1550988" cy="153987"/>
            <a:chOff x="764" y="2737"/>
            <a:chExt cx="1032" cy="102"/>
          </a:xfrm>
        </p:grpSpPr>
        <p:sp>
          <p:nvSpPr>
            <p:cNvPr id="18468" name="AutoShape 36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9" name="AutoShape 37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70" name="Group 38"/>
          <p:cNvGrpSpPr>
            <a:grpSpLocks/>
          </p:cNvGrpSpPr>
          <p:nvPr/>
        </p:nvGrpSpPr>
        <p:grpSpPr bwMode="auto">
          <a:xfrm>
            <a:off x="4788024" y="6343589"/>
            <a:ext cx="1550988" cy="153987"/>
            <a:chOff x="764" y="2737"/>
            <a:chExt cx="1032" cy="102"/>
          </a:xfrm>
        </p:grpSpPr>
        <p:sp>
          <p:nvSpPr>
            <p:cNvPr id="18471" name="AutoShape 39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72" name="AutoShape 40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73" name="Group 41"/>
          <p:cNvGrpSpPr>
            <a:grpSpLocks/>
          </p:cNvGrpSpPr>
          <p:nvPr/>
        </p:nvGrpSpPr>
        <p:grpSpPr bwMode="auto">
          <a:xfrm>
            <a:off x="7194952" y="1304131"/>
            <a:ext cx="1550988" cy="153988"/>
            <a:chOff x="764" y="2737"/>
            <a:chExt cx="1032" cy="102"/>
          </a:xfrm>
        </p:grpSpPr>
        <p:sp>
          <p:nvSpPr>
            <p:cNvPr id="18474" name="AutoShape 42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75" name="AutoShape 43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76" name="Group 44"/>
          <p:cNvGrpSpPr>
            <a:grpSpLocks/>
          </p:cNvGrpSpPr>
          <p:nvPr/>
        </p:nvGrpSpPr>
        <p:grpSpPr bwMode="auto">
          <a:xfrm>
            <a:off x="3383291" y="6165304"/>
            <a:ext cx="1550988" cy="153988"/>
            <a:chOff x="764" y="2737"/>
            <a:chExt cx="1032" cy="102"/>
          </a:xfrm>
        </p:grpSpPr>
        <p:sp>
          <p:nvSpPr>
            <p:cNvPr id="18477" name="AutoShape 45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78" name="AutoShape 46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82" name="Group 50"/>
          <p:cNvGrpSpPr>
            <a:grpSpLocks/>
          </p:cNvGrpSpPr>
          <p:nvPr/>
        </p:nvGrpSpPr>
        <p:grpSpPr bwMode="auto">
          <a:xfrm>
            <a:off x="244272" y="6525344"/>
            <a:ext cx="1550988" cy="153987"/>
            <a:chOff x="764" y="2737"/>
            <a:chExt cx="1032" cy="102"/>
          </a:xfrm>
        </p:grpSpPr>
        <p:sp>
          <p:nvSpPr>
            <p:cNvPr id="18483" name="AutoShape 51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84" name="AutoShape 52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026" name="Picture 2" descr="E:\Инна мои документы\аптека на окне\20160202_1341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517" y="2213613"/>
            <a:ext cx="3694822" cy="3087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Инна мои документы\аптека на окне\20160202_1341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279" y="3274843"/>
            <a:ext cx="3372963" cy="255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7" descr="1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5998198" y="2458264"/>
            <a:ext cx="681628" cy="816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</a:t>
            </a:r>
            <a:endParaRPr lang="en-US" dirty="0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black">
          <a:xfrm>
            <a:off x="1025525" y="3295650"/>
            <a:ext cx="182403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600" b="1" dirty="0" smtClean="0">
                <a:solidFill>
                  <a:srgbClr val="FFFFFF"/>
                </a:solidFill>
                <a:cs typeface="Arial" charset="0"/>
              </a:rPr>
              <a:t>The </a:t>
            </a:r>
            <a:r>
              <a:rPr lang="en-US" sz="1600" b="1" dirty="0">
                <a:solidFill>
                  <a:srgbClr val="FFFFFF"/>
                </a:solidFill>
                <a:cs typeface="Arial" charset="0"/>
              </a:rPr>
              <a:t>a Design Digital Content &amp; Contents mall developed by Guild Design Inc.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white">
          <a:xfrm>
            <a:off x="2814638" y="2679700"/>
            <a:ext cx="34972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FFFF"/>
                </a:solidFill>
                <a:cs typeface="Arial" charset="0"/>
              </a:rPr>
              <a:t>Title in here</a:t>
            </a:r>
          </a:p>
        </p:txBody>
      </p:sp>
      <p:pic>
        <p:nvPicPr>
          <p:cNvPr id="1026" name="Picture 2" descr="E:\Инна мои документы\аптека на окне\20160112_1354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99" y="1237836"/>
            <a:ext cx="3844970" cy="2883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Инна мои документы\аптека на окне\20160112_1355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269" y="3295650"/>
            <a:ext cx="4392488" cy="329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17"/>
          <p:cNvGrpSpPr>
            <a:grpSpLocks/>
          </p:cNvGrpSpPr>
          <p:nvPr/>
        </p:nvGrpSpPr>
        <p:grpSpPr bwMode="auto">
          <a:xfrm>
            <a:off x="8028384" y="1877011"/>
            <a:ext cx="648071" cy="802689"/>
            <a:chOff x="708" y="2203"/>
            <a:chExt cx="751" cy="741"/>
          </a:xfrm>
        </p:grpSpPr>
        <p:sp>
          <p:nvSpPr>
            <p:cNvPr id="8" name="Oval 18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9" name="Picture 19" descr="cir_lighteffect0"/>
            <p:cNvPicPr>
              <a:picLocks noChangeAspect="1" noChangeArrowheads="1"/>
            </p:cNvPicPr>
            <p:nvPr/>
          </p:nvPicPr>
          <p:blipFill>
            <a:blip r:embed="rId4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13"/>
          <p:cNvGrpSpPr>
            <a:grpSpLocks/>
          </p:cNvGrpSpPr>
          <p:nvPr/>
        </p:nvGrpSpPr>
        <p:grpSpPr bwMode="auto">
          <a:xfrm>
            <a:off x="853710" y="5301208"/>
            <a:ext cx="947309" cy="1000825"/>
            <a:chOff x="708" y="2203"/>
            <a:chExt cx="751" cy="741"/>
          </a:xfrm>
        </p:grpSpPr>
        <p:sp>
          <p:nvSpPr>
            <p:cNvPr id="11" name="Oval 14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2" name="Picture 15" descr="cir_lighteffect0"/>
            <p:cNvPicPr>
              <a:picLocks noChangeAspect="1" noChangeArrowheads="1"/>
            </p:cNvPicPr>
            <p:nvPr/>
          </p:nvPicPr>
          <p:blipFill>
            <a:blip r:embed="rId4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Прямоугольник 1"/>
          <p:cNvSpPr/>
          <p:nvPr/>
        </p:nvSpPr>
        <p:spPr>
          <a:xfrm>
            <a:off x="5076056" y="1877012"/>
            <a:ext cx="25922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0" hangingPunct="0">
              <a:lnSpc>
                <a:spcPct val="110000"/>
              </a:lnSpc>
            </a:pPr>
            <a:r>
              <a:rPr lang="ru-RU" sz="2000" dirty="0">
                <a:solidFill>
                  <a:srgbClr val="00B050"/>
                </a:solidFill>
                <a:cs typeface="Arial" charset="0"/>
              </a:rPr>
              <a:t>З</a:t>
            </a:r>
            <a:r>
              <a:rPr lang="ru-RU" sz="2000" dirty="0" smtClean="0">
                <a:solidFill>
                  <a:srgbClr val="00B050"/>
                </a:solidFill>
                <a:cs typeface="Arial" charset="0"/>
              </a:rPr>
              <a:t>еленый лук вырос</a:t>
            </a:r>
            <a:endParaRPr lang="en-US" sz="2000" dirty="0">
              <a:solidFill>
                <a:srgbClr val="00B050"/>
              </a:solidFill>
              <a:cs typeface="Arial" charset="0"/>
            </a:endParaRPr>
          </a:p>
        </p:txBody>
      </p:sp>
      <p:grpSp>
        <p:nvGrpSpPr>
          <p:cNvPr id="14" name="Group 38"/>
          <p:cNvGrpSpPr>
            <a:grpSpLocks/>
          </p:cNvGrpSpPr>
          <p:nvPr/>
        </p:nvGrpSpPr>
        <p:grpSpPr bwMode="auto">
          <a:xfrm>
            <a:off x="250031" y="6497576"/>
            <a:ext cx="1550988" cy="153987"/>
            <a:chOff x="764" y="2737"/>
            <a:chExt cx="1032" cy="102"/>
          </a:xfrm>
        </p:grpSpPr>
        <p:sp>
          <p:nvSpPr>
            <p:cNvPr id="15" name="AutoShape 39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AutoShape 40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7" name="Picture 27" descr="1"/>
          <p:cNvPicPr>
            <a:picLocks noChangeAspect="1" noChangeArrowheads="1"/>
          </p:cNvPicPr>
          <p:nvPr/>
        </p:nvPicPr>
        <p:blipFill>
          <a:blip r:embed="rId5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2879774" y="4468170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 на окне">
  <a:themeElements>
    <a:clrScheme name="Default Design 2">
      <a:dk1>
        <a:srgbClr val="808080"/>
      </a:dk1>
      <a:lt1>
        <a:srgbClr val="9BD3E5"/>
      </a:lt1>
      <a:dk2>
        <a:srgbClr val="357DA9"/>
      </a:dk2>
      <a:lt2>
        <a:srgbClr val="101C56"/>
      </a:lt2>
      <a:accent1>
        <a:srgbClr val="58BECC"/>
      </a:accent1>
      <a:accent2>
        <a:srgbClr val="8A5BDF"/>
      </a:accent2>
      <a:accent3>
        <a:srgbClr val="AEBFD1"/>
      </a:accent3>
      <a:accent4>
        <a:srgbClr val="84B4C3"/>
      </a:accent4>
      <a:accent5>
        <a:srgbClr val="B4DBE2"/>
      </a:accent5>
      <a:accent6>
        <a:srgbClr val="7D52CA"/>
      </a:accent6>
      <a:hlink>
        <a:srgbClr val="6ECC4C"/>
      </a:hlink>
      <a:folHlink>
        <a:srgbClr val="DD693B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808080"/>
        </a:dk1>
        <a:lt1>
          <a:srgbClr val="EADCC0"/>
        </a:lt1>
        <a:dk2>
          <a:srgbClr val="F97407"/>
        </a:dk2>
        <a:lt2>
          <a:srgbClr val="E65D00"/>
        </a:lt2>
        <a:accent1>
          <a:srgbClr val="FBCF2D"/>
        </a:accent1>
        <a:accent2>
          <a:srgbClr val="5C8CDA"/>
        </a:accent2>
        <a:accent3>
          <a:srgbClr val="FBBCAA"/>
        </a:accent3>
        <a:accent4>
          <a:srgbClr val="C8BCA4"/>
        </a:accent4>
        <a:accent5>
          <a:srgbClr val="FDE4AD"/>
        </a:accent5>
        <a:accent6>
          <a:srgbClr val="537EC5"/>
        </a:accent6>
        <a:hlink>
          <a:srgbClr val="87D242"/>
        </a:hlink>
        <a:folHlink>
          <a:srgbClr val="DA647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8080"/>
        </a:dk1>
        <a:lt1>
          <a:srgbClr val="9BD3E5"/>
        </a:lt1>
        <a:dk2>
          <a:srgbClr val="357DA9"/>
        </a:dk2>
        <a:lt2>
          <a:srgbClr val="101C56"/>
        </a:lt2>
        <a:accent1>
          <a:srgbClr val="58BECC"/>
        </a:accent1>
        <a:accent2>
          <a:srgbClr val="8A5BDF"/>
        </a:accent2>
        <a:accent3>
          <a:srgbClr val="AEBFD1"/>
        </a:accent3>
        <a:accent4>
          <a:srgbClr val="84B4C3"/>
        </a:accent4>
        <a:accent5>
          <a:srgbClr val="B4DBE2"/>
        </a:accent5>
        <a:accent6>
          <a:srgbClr val="7D52CA"/>
        </a:accent6>
        <a:hlink>
          <a:srgbClr val="6ECC4C"/>
        </a:hlink>
        <a:folHlink>
          <a:srgbClr val="DD693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808080"/>
        </a:dk1>
        <a:lt1>
          <a:srgbClr val="DDE89A"/>
        </a:lt1>
        <a:dk2>
          <a:srgbClr val="329A2A"/>
        </a:dk2>
        <a:lt2>
          <a:srgbClr val="185E25"/>
        </a:lt2>
        <a:accent1>
          <a:srgbClr val="80CB35"/>
        </a:accent1>
        <a:accent2>
          <a:srgbClr val="518CD3"/>
        </a:accent2>
        <a:accent3>
          <a:srgbClr val="ADCAAC"/>
        </a:accent3>
        <a:accent4>
          <a:srgbClr val="BDC683"/>
        </a:accent4>
        <a:accent5>
          <a:srgbClr val="C0E2AE"/>
        </a:accent5>
        <a:accent6>
          <a:srgbClr val="497EBF"/>
        </a:accent6>
        <a:hlink>
          <a:srgbClr val="E15D7C"/>
        </a:hlink>
        <a:folHlink>
          <a:srgbClr val="DB915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аптека на окне</Template>
  <TotalTime>120</TotalTime>
  <Words>290</Words>
  <Application>Microsoft Office PowerPoint</Application>
  <PresentationFormat>Экран (4:3)</PresentationFormat>
  <Paragraphs>72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аптека на окне</vt:lpstr>
      <vt:lpstr>проект Зеленая аптека на  окне</vt:lpstr>
      <vt:lpstr>Введение</vt:lpstr>
      <vt:lpstr>Цель и задачи</vt:lpstr>
      <vt:lpstr>Материал и методика</vt:lpstr>
      <vt:lpstr>Методика  исследования</vt:lpstr>
      <vt:lpstr>Методика</vt:lpstr>
      <vt:lpstr>Методика</vt:lpstr>
      <vt:lpstr>Результаты</vt:lpstr>
      <vt:lpstr>Результаты</vt:lpstr>
      <vt:lpstr>Результаты</vt:lpstr>
      <vt:lpstr>Выводы</vt:lpstr>
      <vt:lpstr>Спасибо за внимание!!!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Зеленая аптека на нашем окне</dc:title>
  <dc:creator>Admin</dc:creator>
  <cp:lastModifiedBy>Admin</cp:lastModifiedBy>
  <cp:revision>17</cp:revision>
  <dcterms:created xsi:type="dcterms:W3CDTF">2016-01-15T12:58:08Z</dcterms:created>
  <dcterms:modified xsi:type="dcterms:W3CDTF">2016-03-18T08:51:41Z</dcterms:modified>
</cp:coreProperties>
</file>