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2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04"/>
    <a:srgbClr val="990099"/>
    <a:srgbClr val="EB4B03"/>
    <a:srgbClr val="9044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microsoft.com/office/2007/relationships/hdphoto" Target="../media/hdphoto2.wdp"/><Relationship Id="rId4" Type="http://schemas.openxmlformats.org/officeDocument/2006/relationships/image" Target="../media/image10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yandex.ru/images/" TargetMode="External"/><Relationship Id="rId5" Type="http://schemas.openxmlformats.org/officeDocument/2006/relationships/hyperlink" Target="http://shishkinles.ru/shishkinles/Matilda/sovinform/zasedaniya/Otkuda_berutsa_teni/" TargetMode="External"/><Relationship Id="rId4" Type="http://schemas.openxmlformats.org/officeDocument/2006/relationships/hyperlink" Target="http://granisoznanija.blogspot.ru/2013/04/blog-post_13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91680" y="2204864"/>
            <a:ext cx="6897208" cy="861774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" b="1" dirty="0" smtClean="0">
                <a:ln w="11430"/>
                <a:gradFill flip="none" rotWithShape="1">
                  <a:gsLst>
                    <a:gs pos="0">
                      <a:srgbClr val="EB4B03">
                        <a:shade val="30000"/>
                        <a:satMod val="115000"/>
                      </a:srgbClr>
                    </a:gs>
                    <a:gs pos="50000">
                      <a:srgbClr val="EB4B03">
                        <a:shade val="67500"/>
                        <a:satMod val="115000"/>
                      </a:srgbClr>
                    </a:gs>
                    <a:gs pos="100000">
                      <a:srgbClr val="EB4B03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0007" dir="1500000" sy="-30000" kx="800400" algn="bl" rotWithShape="0">
                    <a:prstClr val="black">
                      <a:alpha val="87000"/>
                    </a:prstClr>
                  </a:outerShdw>
                </a:effectLst>
              </a:rPr>
              <a:t>«Откуда берутся тени?»</a:t>
            </a:r>
            <a:endParaRPr lang="ru-RU" sz="5000" b="1" dirty="0">
              <a:ln w="11430"/>
              <a:gradFill flip="none" rotWithShape="1">
                <a:gsLst>
                  <a:gs pos="0">
                    <a:srgbClr val="EB4B03">
                      <a:shade val="30000"/>
                      <a:satMod val="115000"/>
                    </a:srgbClr>
                  </a:gs>
                  <a:gs pos="50000">
                    <a:srgbClr val="EB4B03">
                      <a:shade val="67500"/>
                      <a:satMod val="115000"/>
                    </a:srgbClr>
                  </a:gs>
                  <a:gs pos="100000">
                    <a:srgbClr val="EB4B0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0007" dir="1500000" sy="-30000" kx="800400" algn="bl" rotWithShape="0">
                  <a:prstClr val="black">
                    <a:alpha val="87000"/>
                  </a:prst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60032" y="4725144"/>
            <a:ext cx="4054635" cy="193899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ru-RU" sz="2400" b="1" i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Презентацию подготовили:</a:t>
            </a:r>
          </a:p>
          <a:p>
            <a:pPr algn="r"/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ученик 3б класса  </a:t>
            </a:r>
          </a:p>
          <a:p>
            <a:pPr algn="r"/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Антонюк Артём и</a:t>
            </a:r>
          </a:p>
          <a:p>
            <a:pPr algn="r"/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r"/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Пакуть Е.А.</a:t>
            </a:r>
            <a:endParaRPr lang="ru-RU" sz="2400" b="1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11760" y="332656"/>
            <a:ext cx="5241115" cy="461665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МКОУ «Медвежьегорская СОШ №3»</a:t>
            </a:r>
            <a:endParaRPr lang="ru-RU" sz="24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 descr="F:\Школьное\Исследовательская деятельность\Антонюк Артём 3б\для презентации\4881839_96327 - копия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52536" y="0"/>
            <a:ext cx="16764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19672" y="188640"/>
            <a:ext cx="4248472" cy="646331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 flip="none" rotWithShape="1">
                  <a:gsLst>
                    <a:gs pos="0">
                      <a:srgbClr val="EB4B03">
                        <a:shade val="30000"/>
                        <a:satMod val="115000"/>
                      </a:srgbClr>
                    </a:gs>
                    <a:gs pos="50000">
                      <a:srgbClr val="EB4B03">
                        <a:shade val="67500"/>
                        <a:satMod val="115000"/>
                      </a:srgbClr>
                    </a:gs>
                    <a:gs pos="100000">
                      <a:srgbClr val="EB4B03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0007" dir="1500000" sy="-30000" kx="800400" algn="bl" rotWithShape="0">
                    <a:prstClr val="black">
                      <a:alpha val="87000"/>
                    </a:prstClr>
                  </a:outerShdw>
                </a:effectLst>
              </a:rPr>
              <a:t>Цель исследования:</a:t>
            </a:r>
            <a:endParaRPr lang="ru-RU" sz="3600" b="1" dirty="0">
              <a:ln w="11430"/>
              <a:gradFill flip="none" rotWithShape="1">
                <a:gsLst>
                  <a:gs pos="0">
                    <a:srgbClr val="EB4B03">
                      <a:shade val="30000"/>
                      <a:satMod val="115000"/>
                    </a:srgbClr>
                  </a:gs>
                  <a:gs pos="50000">
                    <a:srgbClr val="EB4B03">
                      <a:shade val="67500"/>
                      <a:satMod val="115000"/>
                    </a:srgbClr>
                  </a:gs>
                  <a:gs pos="100000">
                    <a:srgbClr val="EB4B0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0007" dir="1500000" sy="-30000" kx="800400" algn="bl" rotWithShape="0">
                  <a:prstClr val="black">
                    <a:alpha val="87000"/>
                  </a:prstClr>
                </a:outerShdw>
              </a:effectLst>
            </a:endParaRPr>
          </a:p>
        </p:txBody>
      </p:sp>
      <p:pic>
        <p:nvPicPr>
          <p:cNvPr id="2053" name="Picture 5" descr="F:\Школьное\Исследовательская деятельность\Антонюк Артём 3б\для презентации\4881839_96327 - копия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52536" y="0"/>
            <a:ext cx="16764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19672" y="1628800"/>
            <a:ext cx="4786346" cy="7163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ln w="11430"/>
                <a:gradFill flip="none" rotWithShape="1">
                  <a:gsLst>
                    <a:gs pos="0">
                      <a:srgbClr val="EB4B03">
                        <a:shade val="30000"/>
                        <a:satMod val="115000"/>
                      </a:srgbClr>
                    </a:gs>
                    <a:gs pos="50000">
                      <a:srgbClr val="EB4B03">
                        <a:shade val="67500"/>
                        <a:satMod val="115000"/>
                      </a:srgbClr>
                    </a:gs>
                    <a:gs pos="100000">
                      <a:srgbClr val="EB4B03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0007" dir="1500000" sy="-30000" kx="800400" algn="bl" rotWithShape="0">
                    <a:prstClr val="black">
                      <a:alpha val="87000"/>
                    </a:prstClr>
                  </a:outerShdw>
                </a:effectLst>
              </a:rPr>
              <a:t>Задачи исследования:</a:t>
            </a:r>
            <a:endParaRPr lang="ru-RU" sz="3600" b="1" dirty="0">
              <a:ln w="11430"/>
              <a:gradFill flip="none" rotWithShape="1">
                <a:gsLst>
                  <a:gs pos="0">
                    <a:srgbClr val="EB4B03">
                      <a:shade val="30000"/>
                      <a:satMod val="115000"/>
                    </a:srgbClr>
                  </a:gs>
                  <a:gs pos="50000">
                    <a:srgbClr val="EB4B03">
                      <a:shade val="67500"/>
                      <a:satMod val="115000"/>
                    </a:srgbClr>
                  </a:gs>
                  <a:gs pos="100000">
                    <a:srgbClr val="EB4B0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0007" dir="1500000" sy="-30000" kx="800400" algn="bl" rotWithShape="0">
                  <a:prstClr val="black">
                    <a:alpha val="87000"/>
                  </a:prstClr>
                </a:out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71704" y="5517232"/>
            <a:ext cx="6572296" cy="9890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Тень есть у всех предметов, но увидеть мы её можем только при наличии света.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979712" y="2204864"/>
            <a:ext cx="6984776" cy="2570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Собрать необходимую информацию о понятии «тень»;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Провести опыт – понаблюдать за тенью;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Узнать, где применяют тени на практике;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Сделать выводы;</a:t>
            </a:r>
            <a:endParaRPr lang="ru-RU" sz="2400" b="1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47664" y="4653136"/>
            <a:ext cx="4786346" cy="762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ln w="11430"/>
                <a:gradFill flip="none" rotWithShape="1">
                  <a:gsLst>
                    <a:gs pos="0">
                      <a:srgbClr val="EB4B03">
                        <a:shade val="30000"/>
                        <a:satMod val="115000"/>
                      </a:srgbClr>
                    </a:gs>
                    <a:gs pos="50000">
                      <a:srgbClr val="EB4B03">
                        <a:shade val="67500"/>
                        <a:satMod val="115000"/>
                      </a:srgbClr>
                    </a:gs>
                    <a:gs pos="100000">
                      <a:srgbClr val="EB4B03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0007" dir="1500000" sy="-30000" kx="800400" algn="bl" rotWithShape="0">
                    <a:prstClr val="black">
                      <a:alpha val="87000"/>
                    </a:prstClr>
                  </a:outerShdw>
                </a:effectLst>
              </a:rPr>
              <a:t>Гипотеза:</a:t>
            </a:r>
            <a:endParaRPr lang="ru-RU" sz="3600" b="1" dirty="0">
              <a:ln w="11430"/>
              <a:gradFill flip="none" rotWithShape="1">
                <a:gsLst>
                  <a:gs pos="0">
                    <a:srgbClr val="EB4B03">
                      <a:shade val="30000"/>
                      <a:satMod val="115000"/>
                    </a:srgbClr>
                  </a:gs>
                  <a:gs pos="50000">
                    <a:srgbClr val="EB4B03">
                      <a:shade val="67500"/>
                      <a:satMod val="115000"/>
                    </a:srgbClr>
                  </a:gs>
                  <a:gs pos="100000">
                    <a:srgbClr val="EB4B0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0007" dir="1500000" sy="-30000" kx="800400" algn="bl" rotWithShape="0">
                  <a:prstClr val="black">
                    <a:alpha val="87000"/>
                  </a:prst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11760" y="980728"/>
            <a:ext cx="44141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Узнать откуда берутся тени?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85918" y="1285860"/>
            <a:ext cx="1643074" cy="7163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ln w="11430"/>
                <a:gradFill flip="none" rotWithShape="1">
                  <a:gsLst>
                    <a:gs pos="0">
                      <a:srgbClr val="EB4B03">
                        <a:shade val="30000"/>
                        <a:satMod val="115000"/>
                      </a:srgbClr>
                    </a:gs>
                    <a:gs pos="50000">
                      <a:srgbClr val="EB4B03">
                        <a:shade val="67500"/>
                        <a:satMod val="115000"/>
                      </a:srgbClr>
                    </a:gs>
                    <a:gs pos="100000">
                      <a:srgbClr val="EB4B03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0007" dir="1500000" sy="-30000" kx="800400" algn="bl" rotWithShape="0">
                    <a:prstClr val="black">
                      <a:alpha val="87000"/>
                    </a:prstClr>
                  </a:outerShdw>
                </a:effectLst>
              </a:rPr>
              <a:t>Свет -</a:t>
            </a:r>
            <a:endParaRPr lang="ru-RU" sz="3600" b="1" dirty="0">
              <a:ln w="11430"/>
              <a:gradFill flip="none" rotWithShape="1">
                <a:gsLst>
                  <a:gs pos="0">
                    <a:srgbClr val="EB4B03">
                      <a:shade val="30000"/>
                      <a:satMod val="115000"/>
                    </a:srgbClr>
                  </a:gs>
                  <a:gs pos="50000">
                    <a:srgbClr val="EB4B03">
                      <a:shade val="67500"/>
                      <a:satMod val="115000"/>
                    </a:srgbClr>
                  </a:gs>
                  <a:gs pos="100000">
                    <a:srgbClr val="EB4B0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0007" dir="1500000" sy="-30000" kx="800400" algn="bl" rotWithShape="0">
                  <a:prstClr val="black">
                    <a:alpha val="87000"/>
                  </a:prstClr>
                </a:outerShdw>
              </a:effectLst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857356" y="1000108"/>
            <a:ext cx="6072230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    это видимые лучи, которые излучаются разными источниками. Свет распространяется волнами, которые идут прямолинейно и проходят сквозь прозрачные предметы.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7" grpId="0"/>
      <p:bldP spid="7" grpId="1"/>
      <p:bldP spid="8" grpId="0"/>
      <p:bldP spid="8" grpId="1"/>
      <p:bldP spid="9" grpId="0"/>
      <p:bldP spid="12" grpId="0"/>
      <p:bldP spid="12" grpId="1"/>
      <p:bldP spid="11" grpId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l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F:\Школьное\Исследовательская деятельность\Антонюк Артём 3б\для презентации\4881839_96327 - копия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52536" y="0"/>
            <a:ext cx="1676400" cy="6858000"/>
          </a:xfrm>
          <a:prstGeom prst="rect">
            <a:avLst/>
          </a:prstGeom>
          <a:noFill/>
        </p:spPr>
      </p:pic>
      <p:pic>
        <p:nvPicPr>
          <p:cNvPr id="1027" name="Picture 3" descr="C:\Users\DNS\Desktop\Исследовательская деятельность\Антонюк Артём 3б\для презентации\walking-outside-1940x900_3497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286124"/>
            <a:ext cx="5539193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DNS\Desktop\Исследовательская деятельность\Антонюк Артём 3б\для презентации\0011-009-V-polden-samaja-korotkaja-ten-ukazhet-sev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357166"/>
            <a:ext cx="5147624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DNS\Desktop\Исследовательская деятельность\Антонюк Артём 3б\для презентации\схема лунн затммен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4996323" y="-567223"/>
            <a:ext cx="2794694" cy="4929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DNS\Desktop\Исследовательская деятельность\Антонюк Артём 3б\для презентации\сз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04" y="3714752"/>
            <a:ext cx="4643470" cy="2902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143108" y="3214686"/>
            <a:ext cx="3023766" cy="461665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 flip="none" rotWithShape="1">
                  <a:gsLst>
                    <a:gs pos="0">
                      <a:srgbClr val="EB4B03">
                        <a:shade val="30000"/>
                        <a:satMod val="115000"/>
                      </a:srgbClr>
                    </a:gs>
                    <a:gs pos="50000">
                      <a:srgbClr val="EB4B03">
                        <a:shade val="67500"/>
                        <a:satMod val="115000"/>
                      </a:srgbClr>
                    </a:gs>
                    <a:gs pos="100000">
                      <a:srgbClr val="EB4B03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0007" dir="1500000" sy="-30000" kx="800400" algn="bl" rotWithShape="0">
                    <a:prstClr val="black">
                      <a:alpha val="87000"/>
                    </a:prstClr>
                  </a:outerShdw>
                </a:effectLst>
              </a:rPr>
              <a:t>Солнечное затмение</a:t>
            </a:r>
            <a:endParaRPr lang="ru-RU" sz="2400" b="1" dirty="0">
              <a:ln w="11430"/>
              <a:gradFill flip="none" rotWithShape="1">
                <a:gsLst>
                  <a:gs pos="0">
                    <a:srgbClr val="EB4B03">
                      <a:shade val="30000"/>
                      <a:satMod val="115000"/>
                    </a:srgbClr>
                  </a:gs>
                  <a:gs pos="50000">
                    <a:srgbClr val="EB4B03">
                      <a:shade val="67500"/>
                      <a:satMod val="115000"/>
                    </a:srgbClr>
                  </a:gs>
                  <a:gs pos="100000">
                    <a:srgbClr val="EB4B0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0007" dir="1500000" sy="-30000" kx="800400" algn="bl" rotWithShape="0">
                  <a:prstClr val="black">
                    <a:alpha val="87000"/>
                  </a:prst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142852"/>
            <a:ext cx="3023766" cy="461665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 flip="none" rotWithShape="1">
                  <a:gsLst>
                    <a:gs pos="0">
                      <a:srgbClr val="EB4B03">
                        <a:shade val="30000"/>
                        <a:satMod val="115000"/>
                      </a:srgbClr>
                    </a:gs>
                    <a:gs pos="50000">
                      <a:srgbClr val="EB4B03">
                        <a:shade val="67500"/>
                        <a:satMod val="115000"/>
                      </a:srgbClr>
                    </a:gs>
                    <a:gs pos="100000">
                      <a:srgbClr val="EB4B03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0007" dir="1500000" sy="-30000" kx="800400" algn="bl" rotWithShape="0">
                    <a:prstClr val="black">
                      <a:alpha val="87000"/>
                    </a:prstClr>
                  </a:outerShdw>
                </a:effectLst>
              </a:rPr>
              <a:t>Лунное затмение</a:t>
            </a:r>
            <a:endParaRPr lang="ru-RU" sz="2400" b="1" dirty="0">
              <a:ln w="11430"/>
              <a:gradFill flip="none" rotWithShape="1">
                <a:gsLst>
                  <a:gs pos="0">
                    <a:srgbClr val="EB4B03">
                      <a:shade val="30000"/>
                      <a:satMod val="115000"/>
                    </a:srgbClr>
                  </a:gs>
                  <a:gs pos="50000">
                    <a:srgbClr val="EB4B03">
                      <a:shade val="67500"/>
                      <a:satMod val="115000"/>
                    </a:srgbClr>
                  </a:gs>
                  <a:gs pos="100000">
                    <a:srgbClr val="EB4B0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0007" dir="1500000" sy="-30000" kx="800400" algn="bl" rotWithShape="0">
                  <a:prstClr val="black">
                    <a:alpha val="87000"/>
                  </a:prstClr>
                </a:outerShdw>
              </a:effectLst>
            </a:endParaRPr>
          </a:p>
        </p:txBody>
      </p:sp>
      <p:pic>
        <p:nvPicPr>
          <p:cNvPr id="1033" name="Picture 9" descr="C:\Users\DNS\Desktop\Исследовательская деятельность\Антонюк Артём 3б\для презентации\театр теней2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00166" y="214290"/>
            <a:ext cx="473145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DNS\Desktop\Исследовательская деятельность\Антонюк Артём 3б\для презентации\ТЕНИ3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28860" y="1357298"/>
            <a:ext cx="5000660" cy="41081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2" name="Picture 8" descr="C:\Users\DNS\Desktop\Исследовательская деятельность\Антонюк Артём 3б\для презентации\театр теней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6248" y="3214686"/>
            <a:ext cx="4857752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500826" y="500042"/>
            <a:ext cx="2357454" cy="584775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 flip="none" rotWithShape="1">
                  <a:gsLst>
                    <a:gs pos="0">
                      <a:srgbClr val="EB4B03">
                        <a:shade val="30000"/>
                        <a:satMod val="115000"/>
                      </a:srgbClr>
                    </a:gs>
                    <a:gs pos="50000">
                      <a:srgbClr val="EB4B03">
                        <a:shade val="67500"/>
                        <a:satMod val="115000"/>
                      </a:srgbClr>
                    </a:gs>
                    <a:gs pos="100000">
                      <a:srgbClr val="EB4B03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0007" dir="1500000" sy="-30000" kx="800400" algn="bl" rotWithShape="0">
                    <a:prstClr val="black">
                      <a:alpha val="87000"/>
                    </a:prstClr>
                  </a:outerShdw>
                </a:effectLst>
              </a:rPr>
              <a:t>Театр теней</a:t>
            </a:r>
            <a:endParaRPr lang="ru-RU" sz="3200" b="1" dirty="0">
              <a:ln w="11430"/>
              <a:gradFill flip="none" rotWithShape="1">
                <a:gsLst>
                  <a:gs pos="0">
                    <a:srgbClr val="EB4B03">
                      <a:shade val="30000"/>
                      <a:satMod val="115000"/>
                    </a:srgbClr>
                  </a:gs>
                  <a:gs pos="50000">
                    <a:srgbClr val="EB4B03">
                      <a:shade val="67500"/>
                      <a:satMod val="115000"/>
                    </a:srgbClr>
                  </a:gs>
                  <a:gs pos="100000">
                    <a:srgbClr val="EB4B0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0007" dir="1500000" sy="-30000" kx="800400" algn="bl" rotWithShape="0">
                  <a:prstClr val="black">
                    <a:alpha val="87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1" grpId="2"/>
      <p:bldP spid="12" grpId="1"/>
      <p:bldP spid="12" grpId="2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 l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араллелограмм 15"/>
          <p:cNvSpPr/>
          <p:nvPr/>
        </p:nvSpPr>
        <p:spPr>
          <a:xfrm>
            <a:off x="6286512" y="4429132"/>
            <a:ext cx="1143008" cy="214314"/>
          </a:xfrm>
          <a:prstGeom prst="parallelogram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2053" name="Picture 5" descr="F:\Школьное\Исследовательская деятельность\Антонюк Артём 3б\для презентации\4881839_96327 - копия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52536" y="0"/>
            <a:ext cx="1676400" cy="6858000"/>
          </a:xfrm>
          <a:prstGeom prst="rect">
            <a:avLst/>
          </a:prstGeom>
          <a:noFill/>
        </p:spPr>
      </p:pic>
      <p:pic>
        <p:nvPicPr>
          <p:cNvPr id="2052" name="Picture 4" descr="C:\Users\DNS\Desktop\Исследовательская деятельность\Антонюк Артём 3б\для презентации\3133_Violet_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500174"/>
            <a:ext cx="2428893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Куб 8"/>
          <p:cNvSpPr/>
          <p:nvPr/>
        </p:nvSpPr>
        <p:spPr>
          <a:xfrm>
            <a:off x="5786446" y="3429000"/>
            <a:ext cx="642942" cy="1214446"/>
          </a:xfrm>
          <a:prstGeom prst="cube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143240" y="4572008"/>
            <a:ext cx="2571768" cy="1588"/>
          </a:xfrm>
          <a:prstGeom prst="straightConnector1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929058" y="3786190"/>
            <a:ext cx="12827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30 см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8" name="Picture 10" descr="C:\Users\DNS\Desktop\Исследовательская деятельность\Антонюк Артём 3б\эксперимент\004 2 источника света - внизу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357562"/>
            <a:ext cx="3357586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9" name="Picture 11" descr="C:\Users\DNS\Desktop\Исследовательская деятельность\Антонюк Артём 3б\эксперимент\001 - тень 28см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0"/>
            <a:ext cx="3500462" cy="3358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0" name="Picture 12" descr="C:\Users\DNS\Desktop\Исследовательская деятельность\Антонюк Артём 3б\эксперимент\002 - тень 10см - поднято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86380" y="0"/>
            <a:ext cx="3429024" cy="3349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1" name="Picture 13" descr="C:\Users\DNS\Desktop\Исследовательская деятельность\Антонюк Артём 3б\эксперимент\003 2 предмета, поднято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500166" y="3286100"/>
            <a:ext cx="3438621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Прямоугольник 23"/>
          <p:cNvSpPr/>
          <p:nvPr/>
        </p:nvSpPr>
        <p:spPr>
          <a:xfrm>
            <a:off x="1691680" y="2204864"/>
            <a:ext cx="6897208" cy="861774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" b="1" dirty="0" smtClean="0">
                <a:ln w="11430"/>
                <a:gradFill flip="none" rotWithShape="1">
                  <a:gsLst>
                    <a:gs pos="0">
                      <a:srgbClr val="EB4B03">
                        <a:shade val="30000"/>
                        <a:satMod val="115000"/>
                      </a:srgbClr>
                    </a:gs>
                    <a:gs pos="50000">
                      <a:srgbClr val="EB4B03">
                        <a:shade val="67500"/>
                        <a:satMod val="115000"/>
                      </a:srgbClr>
                    </a:gs>
                    <a:gs pos="100000">
                      <a:srgbClr val="EB4B03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0007" dir="1500000" sy="-30000" kx="800400" algn="bl" rotWithShape="0">
                    <a:prstClr val="black">
                      <a:alpha val="87000"/>
                    </a:prstClr>
                  </a:outerShdw>
                </a:effectLst>
              </a:rPr>
              <a:t>Спасибо за внимание!</a:t>
            </a:r>
            <a:endParaRPr lang="ru-RU" sz="5000" b="1" dirty="0">
              <a:ln w="11430"/>
              <a:gradFill flip="none" rotWithShape="1">
                <a:gsLst>
                  <a:gs pos="0">
                    <a:srgbClr val="EB4B03">
                      <a:shade val="30000"/>
                      <a:satMod val="115000"/>
                    </a:srgbClr>
                  </a:gs>
                  <a:gs pos="50000">
                    <a:srgbClr val="EB4B03">
                      <a:shade val="67500"/>
                      <a:satMod val="115000"/>
                    </a:srgbClr>
                  </a:gs>
                  <a:gs pos="100000">
                    <a:srgbClr val="EB4B0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0007" dir="1500000" sy="-30000" kx="800400" algn="bl" rotWithShape="0">
                  <a:prstClr val="black">
                    <a:alpha val="87000"/>
                  </a:prst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11760" y="332656"/>
            <a:ext cx="5241115" cy="461665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МКОУ «Медвежьегорская СОШ №3»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60032" y="4725144"/>
            <a:ext cx="4054635" cy="193899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ru-RU" sz="2400" b="1" i="1" u="sng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Презентацию подготовили:</a:t>
            </a:r>
          </a:p>
          <a:p>
            <a:pPr algn="r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ученик 3б класса  </a:t>
            </a:r>
          </a:p>
          <a:p>
            <a:pPr algn="r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Антонюк Артём и</a:t>
            </a:r>
          </a:p>
          <a:p>
            <a:pPr algn="r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r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Пакуть Е.А.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9" grpId="0" animBg="1"/>
      <p:bldP spid="14" grpId="0"/>
      <p:bldP spid="14" grpId="1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l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F:\Школьное\Исследовательская деятельность\Антонюк Артём 3б\для презентации\4881839_96327 - копия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52536" y="0"/>
            <a:ext cx="16764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547664" y="260648"/>
            <a:ext cx="6897208" cy="861774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" b="1" dirty="0" smtClean="0">
                <a:ln w="11430"/>
                <a:gradFill flip="none" rotWithShape="1">
                  <a:gsLst>
                    <a:gs pos="0">
                      <a:srgbClr val="EB4B03">
                        <a:shade val="30000"/>
                        <a:satMod val="115000"/>
                      </a:srgbClr>
                    </a:gs>
                    <a:gs pos="50000">
                      <a:srgbClr val="EB4B03">
                        <a:shade val="67500"/>
                        <a:satMod val="115000"/>
                      </a:srgbClr>
                    </a:gs>
                    <a:gs pos="100000">
                      <a:srgbClr val="EB4B03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0007" dir="1500000" sy="-30000" kx="800400" algn="bl" rotWithShape="0">
                    <a:prstClr val="black">
                      <a:alpha val="87000"/>
                    </a:prstClr>
                  </a:outerShdw>
                </a:effectLst>
              </a:rPr>
              <a:t>Источники</a:t>
            </a:r>
            <a:endParaRPr lang="ru-RU" sz="5000" b="1" dirty="0">
              <a:ln w="11430"/>
              <a:gradFill flip="none" rotWithShape="1">
                <a:gsLst>
                  <a:gs pos="0">
                    <a:srgbClr val="EB4B03">
                      <a:shade val="30000"/>
                      <a:satMod val="115000"/>
                    </a:srgbClr>
                  </a:gs>
                  <a:gs pos="50000">
                    <a:srgbClr val="EB4B03">
                      <a:shade val="67500"/>
                      <a:satMod val="115000"/>
                    </a:srgbClr>
                  </a:gs>
                  <a:gs pos="100000">
                    <a:srgbClr val="EB4B0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0007" dir="1500000" sy="-30000" kx="800400" algn="bl" rotWithShape="0">
                  <a:prstClr val="black">
                    <a:alpha val="87000"/>
                  </a:prst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75656" y="1628800"/>
            <a:ext cx="7344816" cy="3170099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just"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Блог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Грани сознания [</a:t>
            </a:r>
            <a:r>
              <a:rPr lang="ru-RU" sz="2000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Электроннй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ресурс]. – Режим доступа: 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/>
              </a:rPr>
              <a:t>http://granisoznanija.blogspot.ru/2013/04/blog-post_13.html</a:t>
            </a:r>
            <a:endParaRPr lang="ru-RU" sz="2000" b="1" i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Фото из личного </a:t>
            </a:r>
            <a:r>
              <a:rPr lang="ru-RU" sz="2000" b="1" i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архива;</a:t>
            </a:r>
            <a:endParaRPr lang="ru-RU" sz="2000" b="1" i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Шишкин лес Научное сообщество «</a:t>
            </a:r>
            <a:r>
              <a:rPr lang="ru-RU" sz="2000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Совинформ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[</a:t>
            </a:r>
            <a:r>
              <a:rPr lang="ru-RU" sz="2000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Электроннй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ресурс]. – Режим доступа: 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/>
              </a:rPr>
              <a:t>http://shishkinles.ru/shishkinles/Matilda/sovinform/zasedaniya/Otkuda_berutsa_teni/</a:t>
            </a:r>
            <a:endParaRPr lang="ru-RU" sz="2000" b="1" i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ru-RU" sz="2000" b="1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Яндекс.Картинки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Электронный ресурс</a:t>
            </a:r>
            <a:r>
              <a:rPr lang="en-US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– Режим доступа: </a:t>
            </a:r>
            <a:r>
              <a:rPr lang="en-US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6"/>
              </a:rPr>
              <a:t>https://yandex.ru/images/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173</Words>
  <Application>Microsoft Office PowerPoint</Application>
  <PresentationFormat>Экран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</cp:lastModifiedBy>
  <cp:revision>29</cp:revision>
  <dcterms:created xsi:type="dcterms:W3CDTF">2016-01-19T09:50:57Z</dcterms:created>
  <dcterms:modified xsi:type="dcterms:W3CDTF">2016-04-04T12:09:12Z</dcterms:modified>
</cp:coreProperties>
</file>