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77" r:id="rId4"/>
    <p:sldId id="278" r:id="rId5"/>
    <p:sldId id="258" r:id="rId6"/>
    <p:sldId id="279" r:id="rId7"/>
    <p:sldId id="270" r:id="rId8"/>
    <p:sldId id="272" r:id="rId9"/>
    <p:sldId id="290" r:id="rId10"/>
    <p:sldId id="296" r:id="rId11"/>
    <p:sldId id="262" r:id="rId12"/>
    <p:sldId id="274" r:id="rId13"/>
    <p:sldId id="287" r:id="rId14"/>
    <p:sldId id="297" r:id="rId15"/>
    <p:sldId id="275" r:id="rId16"/>
    <p:sldId id="263" r:id="rId17"/>
    <p:sldId id="291" r:id="rId18"/>
    <p:sldId id="298" r:id="rId19"/>
    <p:sldId id="299" r:id="rId20"/>
    <p:sldId id="265" r:id="rId21"/>
    <p:sldId id="294" r:id="rId22"/>
    <p:sldId id="304" r:id="rId23"/>
    <p:sldId id="305" r:id="rId24"/>
    <p:sldId id="306" r:id="rId25"/>
    <p:sldId id="307" r:id="rId26"/>
    <p:sldId id="308" r:id="rId27"/>
    <p:sldId id="300" r:id="rId28"/>
    <p:sldId id="295" r:id="rId29"/>
    <p:sldId id="302" r:id="rId30"/>
    <p:sldId id="303" r:id="rId31"/>
    <p:sldId id="301" r:id="rId32"/>
    <p:sldId id="266" r:id="rId33"/>
    <p:sldId id="293" r:id="rId34"/>
    <p:sldId id="288" r:id="rId35"/>
    <p:sldId id="268" r:id="rId36"/>
    <p:sldId id="267" r:id="rId37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 autoAdjust="0"/>
    <p:restoredTop sz="98890" autoAdjust="0"/>
  </p:normalViewPr>
  <p:slideViewPr>
    <p:cSldViewPr>
      <p:cViewPr>
        <p:scale>
          <a:sx n="75" d="100"/>
          <a:sy n="75" d="100"/>
        </p:scale>
        <p:origin x="-3438" y="-8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9F027-96A3-45F4-A4CB-3DC8957D3C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47917-EDCC-479F-B181-FB63296326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9B720-B90D-4952-BC6B-27FBCECCB6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03310-2BC9-4604-92DA-5FA2D7EA64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796BF-052F-4515-A7C6-CFA19EDD58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29D09-3BF2-4E66-805C-7AF65C55C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A3E324-A768-4DEE-8EC9-0E2BD6DBE1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39BE2-FAC3-409B-9822-93474CC1FD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9FF93-9814-4D61-B955-A2F99B1BF8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DD338-6737-41E0-A36B-258BD377F8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EE0D1-3393-43B0-AF0B-8F44C56DA9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9DDF4F-F928-4665-86A6-BCAF25A458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33794-E455-4AF1-8E1A-73A3D8D7E2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8C869-AC04-46B2-9B7E-31192AC346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9782F-ADBA-451A-8BB3-E5511710F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49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49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B2AA0DF3-411F-403B-A00E-4028F28834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</p:sldLayoutIdLst>
  <p:transition>
    <p:wedg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znajko.ru/" TargetMode="External"/><Relationship Id="rId2" Type="http://schemas.openxmlformats.org/officeDocument/2006/relationships/hyperlink" Target="http://www.wikipedia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ic.academic.ru/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04813"/>
            <a:ext cx="6264275" cy="1776412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hlink"/>
                </a:solidFill>
                <a:latin typeface="Comic Sans MS" pitchFamily="66" charset="0"/>
              </a:rPr>
              <a:t>«Первые шаги в науку» </a:t>
            </a:r>
            <a:endParaRPr lang="ru-RU" b="1" smtClean="0">
              <a:solidFill>
                <a:schemeClr val="hlink"/>
              </a:solidFill>
              <a:latin typeface="Comic Sans MS" pitchFamily="66" charset="0"/>
            </a:endParaRPr>
          </a:p>
          <a:p>
            <a:pPr eaLnBrk="1" hangingPunct="1"/>
            <a:r>
              <a:rPr lang="ru-RU" b="1" smtClean="0">
                <a:solidFill>
                  <a:srgbClr val="FF0000"/>
                </a:solidFill>
                <a:latin typeface="Comic Sans MS" pitchFamily="66" charset="0"/>
              </a:rPr>
              <a:t>«Яйцо как объект интересных экспериментов»</a:t>
            </a:r>
          </a:p>
        </p:txBody>
      </p:sp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1600200" y="45291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 sz="1800">
              <a:latin typeface="Arial" charset="0"/>
            </a:endParaRPr>
          </a:p>
        </p:txBody>
      </p:sp>
      <p:sp>
        <p:nvSpPr>
          <p:cNvPr id="2052" name="Rectangle 7"/>
          <p:cNvSpPr>
            <a:spLocks noChangeArrowheads="1"/>
          </p:cNvSpPr>
          <p:nvPr/>
        </p:nvSpPr>
        <p:spPr bwMode="auto">
          <a:xfrm>
            <a:off x="250825" y="3654425"/>
            <a:ext cx="45370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ru-RU" b="1"/>
              <a:t>Автор: </a:t>
            </a:r>
            <a:endParaRPr lang="ru-RU"/>
          </a:p>
          <a:p>
            <a:pPr algn="l"/>
            <a:r>
              <a:rPr lang="ru-RU"/>
              <a:t>Амиров Руслан Ильдарович, </a:t>
            </a:r>
          </a:p>
          <a:p>
            <a:pPr algn="l"/>
            <a:r>
              <a:rPr lang="ru-RU"/>
              <a:t>ученик 2 «А» класса</a:t>
            </a:r>
          </a:p>
          <a:p>
            <a:pPr algn="l"/>
            <a:r>
              <a:rPr lang="ru-RU"/>
              <a:t>МОУА «Гимназии № 3 г. Орска»</a:t>
            </a:r>
          </a:p>
        </p:txBody>
      </p:sp>
      <p:sp>
        <p:nvSpPr>
          <p:cNvPr id="2053" name="Text Box 9"/>
          <p:cNvSpPr txBox="1">
            <a:spLocks noChangeArrowheads="1"/>
          </p:cNvSpPr>
          <p:nvPr/>
        </p:nvSpPr>
        <p:spPr bwMode="auto">
          <a:xfrm>
            <a:off x="3759200" y="6381750"/>
            <a:ext cx="1635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1800">
                <a:latin typeface="Arial" charset="0"/>
              </a:rPr>
              <a:t>Орск - 2016</a:t>
            </a:r>
          </a:p>
        </p:txBody>
      </p:sp>
      <p:pic>
        <p:nvPicPr>
          <p:cNvPr id="2060" name="Picture 12" descr="17509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2492375"/>
            <a:ext cx="3889375" cy="351472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опыт2(18)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4438" y="188913"/>
            <a:ext cx="4635500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5" descr="опыт2(22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4438" y="3573463"/>
            <a:ext cx="4638675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45125"/>
            <a:ext cx="8229600" cy="115252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800" b="1" smtClean="0">
                <a:solidFill>
                  <a:srgbClr val="FF0000"/>
                </a:solidFill>
              </a:rPr>
              <a:t>     Вывод:</a:t>
            </a:r>
            <a:r>
              <a:rPr lang="ru-RU" sz="2800" smtClean="0">
                <a:solidFill>
                  <a:srgbClr val="FF0000"/>
                </a:solidFill>
              </a:rPr>
              <a:t> </a:t>
            </a:r>
            <a:r>
              <a:rPr lang="ru-RU" smtClean="0"/>
              <a:t> </a:t>
            </a:r>
            <a:r>
              <a:rPr lang="ru-RU" sz="2800" smtClean="0"/>
              <a:t>Опыт показывает, как прослойка воздуха между закопченным яйцом и водой образует эффект зеркала.</a:t>
            </a:r>
            <a:r>
              <a:rPr lang="ru-RU" smtClean="0"/>
              <a:t> </a:t>
            </a:r>
          </a:p>
        </p:txBody>
      </p:sp>
      <p:pic>
        <p:nvPicPr>
          <p:cNvPr id="13318" name="Picture 6" descr="опыт2(23)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813" y="692150"/>
            <a:ext cx="6291262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chemeClr val="hlink"/>
                </a:solidFill>
                <a:latin typeface="Comic Sans MS" pitchFamily="66" charset="0"/>
              </a:rPr>
              <a:t>2-й опыт: «Прогулка по яйцам»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84313"/>
            <a:ext cx="8291512" cy="5113337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1600" b="1" smtClean="0"/>
              <a:t>        </a:t>
            </a:r>
            <a:r>
              <a:rPr lang="ru-RU" sz="2400" b="1" smtClean="0">
                <a:solidFill>
                  <a:schemeClr val="hlink"/>
                </a:solidFill>
              </a:rPr>
              <a:t>Цель эксперимента -</a:t>
            </a:r>
            <a:r>
              <a:rPr lang="ru-RU" sz="2400" smtClean="0"/>
              <a:t>  доказать, что скорлупа куриного сырого яйца может выдержать человеческий вес.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ru-RU" sz="2400" smtClean="0"/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solidFill>
                  <a:schemeClr val="hlink"/>
                </a:solidFill>
              </a:rPr>
              <a:t>      </a:t>
            </a:r>
            <a:r>
              <a:rPr lang="ru-RU" sz="2400" b="1" smtClean="0">
                <a:solidFill>
                  <a:schemeClr val="hlink"/>
                </a:solidFill>
              </a:rPr>
              <a:t>Для данного эксперимента необходимо:</a:t>
            </a:r>
          </a:p>
          <a:p>
            <a:pPr marL="0" indent="0">
              <a:lnSpc>
                <a:spcPct val="80000"/>
              </a:lnSpc>
            </a:pPr>
            <a:r>
              <a:rPr lang="ru-RU" sz="2400" smtClean="0"/>
              <a:t> два десятка яиц в ячейках;</a:t>
            </a:r>
          </a:p>
          <a:p>
            <a:pPr marL="0" indent="0">
              <a:lnSpc>
                <a:spcPct val="80000"/>
              </a:lnSpc>
            </a:pPr>
            <a:r>
              <a:rPr lang="ru-RU" sz="2400" smtClean="0"/>
              <a:t> мешок для мусора;</a:t>
            </a:r>
          </a:p>
          <a:p>
            <a:pPr marL="0" indent="0">
              <a:lnSpc>
                <a:spcPct val="80000"/>
              </a:lnSpc>
            </a:pPr>
            <a:r>
              <a:rPr lang="ru-RU" sz="2400" smtClean="0"/>
              <a:t> разделочная доска;</a:t>
            </a:r>
          </a:p>
          <a:p>
            <a:pPr marL="0" indent="0">
              <a:lnSpc>
                <a:spcPct val="80000"/>
              </a:lnSpc>
            </a:pPr>
            <a:r>
              <a:rPr lang="ru-RU" sz="2400" smtClean="0"/>
              <a:t> бахилы.</a:t>
            </a:r>
          </a:p>
          <a:p>
            <a:pPr marL="0" indent="0">
              <a:lnSpc>
                <a:spcPct val="80000"/>
              </a:lnSpc>
              <a:buFontTx/>
              <a:buNone/>
            </a:pPr>
            <a:endParaRPr lang="ru-RU" sz="2400" smtClean="0"/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2400" smtClean="0"/>
              <a:t>       Постелем на пол мусорный мешок и поставим на него коробку с яйцами. Все яйца должны смотреть в одну сторону. Если правильно распределить вес, то можно постоять или походить по яйцам.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ru-RU" sz="240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900113" y="1231900"/>
            <a:ext cx="7704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/>
            <a:r>
              <a:rPr lang="ru-RU"/>
              <a:t>        </a:t>
            </a:r>
            <a:endParaRPr lang="ru-RU" sz="1800"/>
          </a:p>
        </p:txBody>
      </p:sp>
      <p:pic>
        <p:nvPicPr>
          <p:cNvPr id="15370" name="Picture 10" descr="опыт5 (7)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692150"/>
            <a:ext cx="3590925" cy="538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12" descr="опыт5 (9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692150"/>
            <a:ext cx="3584575" cy="537686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 Можно положить на вершины яиц разделочную доску. Тогда уже ничто не помешает.</a:t>
            </a:r>
          </a:p>
        </p:txBody>
      </p:sp>
      <p:pic>
        <p:nvPicPr>
          <p:cNvPr id="50180" name="Picture 4" descr="опыт5 (1)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1484313"/>
            <a:ext cx="3375025" cy="504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 descr="опыт5 (2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484313"/>
            <a:ext cx="3368675" cy="505142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333375"/>
            <a:ext cx="8218487" cy="633571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z="2800" smtClean="0"/>
              <a:t> </a:t>
            </a:r>
          </a:p>
          <a:p>
            <a:pPr marL="0" indent="0" eaLnBrk="1" hangingPunct="1">
              <a:buFontTx/>
              <a:buNone/>
            </a:pPr>
            <a:endParaRPr lang="ru-RU" sz="2800" smtClean="0"/>
          </a:p>
          <a:p>
            <a:pPr marL="0" indent="0" eaLnBrk="1" hangingPunct="1">
              <a:buFontTx/>
              <a:buNone/>
            </a:pPr>
            <a:endParaRPr lang="ru-RU" sz="2800" smtClean="0"/>
          </a:p>
          <a:p>
            <a:pPr marL="0" indent="0" eaLnBrk="1" hangingPunct="1">
              <a:buFontTx/>
              <a:buNone/>
            </a:pPr>
            <a:endParaRPr lang="ru-RU" sz="2800" smtClean="0"/>
          </a:p>
          <a:p>
            <a:pPr marL="0" indent="0" eaLnBrk="1" hangingPunct="1">
              <a:buFontTx/>
              <a:buNone/>
            </a:pPr>
            <a:endParaRPr lang="ru-RU" sz="2800" smtClean="0"/>
          </a:p>
          <a:p>
            <a:pPr marL="0" indent="0" eaLnBrk="1" hangingPunct="1">
              <a:buFontTx/>
              <a:buNone/>
            </a:pPr>
            <a:endParaRPr lang="ru-RU" sz="2800" smtClean="0"/>
          </a:p>
          <a:p>
            <a:pPr marL="0" indent="0" eaLnBrk="1" hangingPunct="1">
              <a:buFontTx/>
              <a:buNone/>
            </a:pPr>
            <a:endParaRPr lang="ru-RU" sz="2800" smtClean="0"/>
          </a:p>
          <a:p>
            <a:pPr marL="0" indent="0" eaLnBrk="1" hangingPunct="1">
              <a:buFontTx/>
              <a:buNone/>
            </a:pPr>
            <a:endParaRPr lang="ru-RU" sz="2800" b="1" smtClean="0"/>
          </a:p>
          <a:p>
            <a:pPr marL="0" indent="0" eaLnBrk="1" hangingPunct="1">
              <a:buFontTx/>
              <a:buNone/>
            </a:pPr>
            <a:endParaRPr lang="ru-RU" sz="2800" b="1" smtClean="0"/>
          </a:p>
          <a:p>
            <a:pPr marL="0" indent="0" eaLnBrk="1" hangingPunct="1">
              <a:buFontTx/>
              <a:buNone/>
            </a:pPr>
            <a:r>
              <a:rPr lang="ru-RU" sz="2800" b="1" smtClean="0"/>
              <a:t>     </a:t>
            </a:r>
            <a:r>
              <a:rPr lang="ru-RU" sz="2000" b="1" smtClean="0">
                <a:solidFill>
                  <a:srgbClr val="FF0000"/>
                </a:solidFill>
              </a:rPr>
              <a:t>Вывод: </a:t>
            </a:r>
            <a:r>
              <a:rPr lang="ru-RU" sz="2000" smtClean="0"/>
              <a:t> «Архитектура» яйца такова, что при равномерном давлении напряжение распределяется по всей скорлупе и не дает ей сломаться. </a:t>
            </a:r>
          </a:p>
        </p:txBody>
      </p:sp>
      <p:pic>
        <p:nvPicPr>
          <p:cNvPr id="16394" name="Picture 10" descr="опыт5 (10)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3800" y="333375"/>
            <a:ext cx="2857500" cy="430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11" descr="опыт5 (4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9025" y="333375"/>
            <a:ext cx="2908300" cy="430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18487" cy="561975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chemeClr val="hlink"/>
                </a:solidFill>
                <a:latin typeface="Comic Sans MS" pitchFamily="66" charset="0"/>
              </a:rPr>
              <a:t>3-й опыт: </a:t>
            </a:r>
            <a:r>
              <a:rPr lang="ru-RU" sz="2800" smtClean="0">
                <a:solidFill>
                  <a:schemeClr val="hlink"/>
                </a:solidFill>
                <a:latin typeface="Comic Sans MS" pitchFamily="66" charset="0"/>
              </a:rPr>
              <a:t>«Желток наружу</a:t>
            </a:r>
            <a:r>
              <a:rPr lang="ru-RU" sz="3200" smtClean="0">
                <a:solidFill>
                  <a:schemeClr val="hlink"/>
                </a:solidFill>
                <a:latin typeface="Comic Sans MS" pitchFamily="66" charset="0"/>
              </a:rPr>
              <a:t>»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399087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400" b="1" smtClean="0"/>
              <a:t>     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chemeClr val="hlink"/>
                </a:solidFill>
              </a:rPr>
              <a:t>Цель эксперимента –</a:t>
            </a:r>
            <a:r>
              <a:rPr lang="ru-RU" sz="2400" smtClean="0"/>
              <a:t> доказать, что можно сварить обычное куриное яйцо наизнанку, то есть желтком наружу, а белок в это время окажется внутри.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     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solidFill>
                  <a:schemeClr val="hlink"/>
                </a:solidFill>
              </a:rPr>
              <a:t>Для эксперимента необходимо:</a:t>
            </a:r>
          </a:p>
          <a:p>
            <a:pPr marL="0" indent="0">
              <a:lnSpc>
                <a:spcPct val="80000"/>
              </a:lnSpc>
            </a:pPr>
            <a:r>
              <a:rPr lang="ru-RU" sz="2400" smtClean="0"/>
              <a:t>  яйцо;</a:t>
            </a:r>
          </a:p>
          <a:p>
            <a:pPr marL="0" indent="0">
              <a:lnSpc>
                <a:spcPct val="80000"/>
              </a:lnSpc>
            </a:pPr>
            <a:r>
              <a:rPr lang="ru-RU" sz="2400" smtClean="0"/>
              <a:t>  скотч;</a:t>
            </a:r>
          </a:p>
          <a:p>
            <a:pPr marL="0" indent="0">
              <a:lnSpc>
                <a:spcPct val="80000"/>
              </a:lnSpc>
            </a:pPr>
            <a:r>
              <a:rPr lang="ru-RU" sz="2400" smtClean="0"/>
              <a:t>  капроновый чулок;</a:t>
            </a:r>
          </a:p>
          <a:p>
            <a:pPr marL="0" indent="0">
              <a:lnSpc>
                <a:spcPct val="80000"/>
              </a:lnSpc>
            </a:pPr>
            <a:r>
              <a:rPr lang="ru-RU" sz="2400" smtClean="0"/>
              <a:t>  кастрюля с водой.</a:t>
            </a:r>
          </a:p>
          <a:p>
            <a:pPr marL="0" indent="0">
              <a:lnSpc>
                <a:spcPct val="80000"/>
              </a:lnSpc>
            </a:pPr>
            <a:endParaRPr lang="ru-RU" sz="2400" smtClean="0"/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2400" smtClean="0"/>
              <a:t>          Возьмите куриное яйцо и капроновый чулок. Плотненько обматываем яйцо скотчем. 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2400" smtClean="0"/>
              <a:t>    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2400" smtClean="0"/>
              <a:t>       </a:t>
            </a:r>
          </a:p>
        </p:txBody>
      </p:sp>
      <p:sp>
        <p:nvSpPr>
          <p:cNvPr id="17412" name="Text Box 9"/>
          <p:cNvSpPr txBox="1">
            <a:spLocks noChangeArrowheads="1"/>
          </p:cNvSpPr>
          <p:nvPr/>
        </p:nvSpPr>
        <p:spPr bwMode="auto">
          <a:xfrm>
            <a:off x="592138" y="1936750"/>
            <a:ext cx="2251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 sz="1800">
              <a:solidFill>
                <a:srgbClr val="10253F"/>
              </a:solidFill>
              <a:latin typeface="Arial" charset="0"/>
            </a:endParaRPr>
          </a:p>
          <a:p>
            <a:pPr algn="l"/>
            <a:endParaRPr lang="ru-RU" sz="1800">
              <a:latin typeface="Arial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395288" y="1228725"/>
            <a:ext cx="828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 eaLnBrk="0" hangingPunct="0"/>
            <a:r>
              <a:rPr lang="ru-RU"/>
              <a:t>           </a:t>
            </a:r>
          </a:p>
        </p:txBody>
      </p:sp>
      <p:pic>
        <p:nvPicPr>
          <p:cNvPr id="44038" name="Picture 6" descr="опыт4 (2)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76250"/>
            <a:ext cx="3760787" cy="56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7" descr="опыт4 (13)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725" y="836613"/>
            <a:ext cx="3382963" cy="494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smtClean="0"/>
              <a:t>Поместили обмотанное скотчем яйцо внутрь чулка. С обеих сторон завязали узелки. Возьмите чулок за оба конца и начинайте раскручивать яйцо. Крутите так, чтобы оно вращалось вокруг своей оси несколько минут.</a:t>
            </a:r>
          </a:p>
        </p:txBody>
      </p:sp>
      <p:pic>
        <p:nvPicPr>
          <p:cNvPr id="59396" name="Picture 4" descr="опыт4 (8)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088" y="1628775"/>
            <a:ext cx="3017837" cy="4752975"/>
          </a:xfrm>
          <a:noFill/>
          <a:ln/>
        </p:spPr>
      </p:pic>
      <p:pic>
        <p:nvPicPr>
          <p:cNvPr id="59397" name="Picture 5" descr="опыт4 (9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1628775"/>
            <a:ext cx="3206750" cy="475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smtClean="0"/>
              <a:t>Скотч оставили на яйце. Варили 10 минут. Через 10 минут вытащите яйцо из воды и дайте остыть.</a:t>
            </a:r>
            <a:r>
              <a:rPr lang="ru-RU" sz="4000" smtClean="0"/>
              <a:t> </a:t>
            </a:r>
          </a:p>
        </p:txBody>
      </p:sp>
      <p:pic>
        <p:nvPicPr>
          <p:cNvPr id="60420" name="Picture 4" descr="опыт4 (11)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6013" y="1916113"/>
            <a:ext cx="3138487" cy="4706937"/>
          </a:xfrm>
          <a:noFill/>
          <a:ln/>
        </p:spPr>
      </p:pic>
      <p:pic>
        <p:nvPicPr>
          <p:cNvPr id="60421" name="Picture 5" descr="опыт4 (14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3800" y="1916113"/>
            <a:ext cx="3127375" cy="470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836613"/>
            <a:ext cx="8280400" cy="5761037"/>
          </a:xfrm>
        </p:spPr>
        <p:txBody>
          <a:bodyPr/>
          <a:lstStyle/>
          <a:p>
            <a:pPr marL="0" indent="0" algn="ctr" eaLnBrk="1" hangingPunct="1">
              <a:buFontTx/>
              <a:buNone/>
              <a:tabLst>
                <a:tab pos="0" algn="l"/>
              </a:tabLst>
            </a:pPr>
            <a:r>
              <a:rPr lang="ru-RU" sz="4000" b="1" smtClean="0">
                <a:solidFill>
                  <a:schemeClr val="hlink"/>
                </a:solidFill>
                <a:latin typeface="Comic Sans MS" pitchFamily="66" charset="0"/>
              </a:rPr>
              <a:t>Актуальность исследования:</a:t>
            </a:r>
          </a:p>
          <a:p>
            <a:pPr marL="0" indent="0" algn="ctr" eaLnBrk="1" hangingPunct="1">
              <a:buFontTx/>
              <a:buNone/>
              <a:tabLst>
                <a:tab pos="0" algn="l"/>
              </a:tabLst>
            </a:pPr>
            <a:endParaRPr lang="ru-RU" sz="2100" b="1" smtClean="0">
              <a:solidFill>
                <a:schemeClr val="hlink"/>
              </a:solidFill>
              <a:latin typeface="Comic Sans MS" pitchFamily="66" charset="0"/>
            </a:endParaRPr>
          </a:p>
          <a:p>
            <a:pPr marL="0" indent="0" algn="ctr" eaLnBrk="1" hangingPunct="1">
              <a:buFontTx/>
              <a:buNone/>
              <a:tabLst>
                <a:tab pos="0" algn="l"/>
              </a:tabLst>
            </a:pPr>
            <a:r>
              <a:rPr lang="ru-RU" sz="4000" smtClean="0">
                <a:latin typeface="Comic Sans MS" pitchFamily="66" charset="0"/>
              </a:rPr>
              <a:t> </a:t>
            </a:r>
            <a:r>
              <a:rPr lang="ru-RU" sz="2800" smtClean="0"/>
              <a:t>заключается в том, что каждый может почувствовать себя исследователем, организовав дома лабораторию, используя подручные средства.</a:t>
            </a:r>
            <a:endParaRPr lang="ru-RU" sz="2100" smtClean="0"/>
          </a:p>
        </p:txBody>
      </p:sp>
      <p:pic>
        <p:nvPicPr>
          <p:cNvPr id="3079" name="Picture 7" descr="Яйцо Фаберже - Память Азов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4005263"/>
            <a:ext cx="2994025" cy="237807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6192837"/>
          </a:xfrm>
        </p:spPr>
        <p:txBody>
          <a:bodyPr/>
          <a:lstStyle/>
          <a:p>
            <a:pPr algn="l" eaLnBrk="1" hangingPunct="1"/>
            <a:r>
              <a:rPr lang="ru-RU" sz="2800" b="1" i="1" smtClean="0">
                <a:solidFill>
                  <a:srgbClr val="FF0000"/>
                </a:solidFill>
              </a:rPr>
              <a:t/>
            </a:r>
            <a:br>
              <a:rPr lang="ru-RU" sz="2800" b="1" i="1" smtClean="0">
                <a:solidFill>
                  <a:srgbClr val="FF0000"/>
                </a:solidFill>
              </a:rPr>
            </a:br>
            <a:r>
              <a:rPr lang="ru-RU" sz="2800" b="1" i="1" smtClean="0">
                <a:solidFill>
                  <a:srgbClr val="FF0000"/>
                </a:solidFill>
              </a:rPr>
              <a:t/>
            </a:r>
            <a:br>
              <a:rPr lang="ru-RU" sz="2800" b="1" i="1" smtClean="0">
                <a:solidFill>
                  <a:srgbClr val="FF0000"/>
                </a:solidFill>
              </a:rPr>
            </a:br>
            <a:r>
              <a:rPr lang="ru-RU" sz="2800" b="1" i="1" smtClean="0">
                <a:solidFill>
                  <a:srgbClr val="FF0000"/>
                </a:solidFill>
              </a:rPr>
              <a:t/>
            </a:r>
            <a:br>
              <a:rPr lang="ru-RU" sz="2800" b="1" i="1" smtClean="0">
                <a:solidFill>
                  <a:srgbClr val="FF0000"/>
                </a:solidFill>
              </a:rPr>
            </a:br>
            <a:r>
              <a:rPr lang="ru-RU" sz="2800" b="1" i="1" smtClean="0">
                <a:solidFill>
                  <a:srgbClr val="FF0000"/>
                </a:solidFill>
              </a:rPr>
              <a:t/>
            </a:r>
            <a:br>
              <a:rPr lang="ru-RU" sz="2800" b="1" i="1" smtClean="0">
                <a:solidFill>
                  <a:srgbClr val="FF0000"/>
                </a:solidFill>
              </a:rPr>
            </a:br>
            <a:r>
              <a:rPr lang="ru-RU" sz="2800" b="1" i="1" smtClean="0">
                <a:solidFill>
                  <a:srgbClr val="FF0000"/>
                </a:solidFill>
              </a:rPr>
              <a:t/>
            </a:r>
            <a:br>
              <a:rPr lang="ru-RU" sz="2800" b="1" i="1" smtClean="0">
                <a:solidFill>
                  <a:srgbClr val="FF0000"/>
                </a:solidFill>
              </a:rPr>
            </a:br>
            <a:r>
              <a:rPr lang="ru-RU" sz="2800" b="1" i="1" smtClean="0">
                <a:solidFill>
                  <a:srgbClr val="FF0000"/>
                </a:solidFill>
              </a:rPr>
              <a:t/>
            </a:r>
            <a:br>
              <a:rPr lang="ru-RU" sz="2800" b="1" i="1" smtClean="0">
                <a:solidFill>
                  <a:srgbClr val="FF0000"/>
                </a:solidFill>
              </a:rPr>
            </a:br>
            <a:r>
              <a:rPr lang="ru-RU" sz="2800" b="1" i="1" smtClean="0">
                <a:solidFill>
                  <a:srgbClr val="FF0000"/>
                </a:solidFill>
              </a:rPr>
              <a:t/>
            </a:r>
            <a:br>
              <a:rPr lang="ru-RU" sz="2800" b="1" i="1" smtClean="0">
                <a:solidFill>
                  <a:srgbClr val="FF0000"/>
                </a:solidFill>
              </a:rPr>
            </a:br>
            <a:r>
              <a:rPr lang="ru-RU" sz="2800" b="1" i="1" smtClean="0">
                <a:solidFill>
                  <a:srgbClr val="FF0000"/>
                </a:solidFill>
              </a:rPr>
              <a:t/>
            </a:r>
            <a:br>
              <a:rPr lang="ru-RU" sz="2800" b="1" i="1" smtClean="0">
                <a:solidFill>
                  <a:srgbClr val="FF0000"/>
                </a:solidFill>
              </a:rPr>
            </a:br>
            <a:r>
              <a:rPr lang="ru-RU" sz="2800" b="1" i="1" smtClean="0">
                <a:solidFill>
                  <a:srgbClr val="FF0000"/>
                </a:solidFill>
              </a:rPr>
              <a:t/>
            </a:r>
            <a:br>
              <a:rPr lang="ru-RU" sz="2800" b="1" i="1" smtClean="0">
                <a:solidFill>
                  <a:srgbClr val="FF0000"/>
                </a:solidFill>
              </a:rPr>
            </a:br>
            <a:r>
              <a:rPr lang="ru-RU" sz="2800" b="1" i="1" smtClean="0">
                <a:solidFill>
                  <a:srgbClr val="FF0000"/>
                </a:solidFill>
              </a:rPr>
              <a:t/>
            </a:r>
            <a:br>
              <a:rPr lang="ru-RU" sz="2800" b="1" i="1" smtClean="0">
                <a:solidFill>
                  <a:srgbClr val="FF0000"/>
                </a:solidFill>
              </a:rPr>
            </a:br>
            <a:r>
              <a:rPr lang="ru-RU" sz="2800" b="1" i="1" smtClean="0">
                <a:solidFill>
                  <a:srgbClr val="FF0000"/>
                </a:solidFill>
              </a:rPr>
              <a:t/>
            </a:r>
            <a:br>
              <a:rPr lang="ru-RU" sz="2800" b="1" i="1" smtClean="0">
                <a:solidFill>
                  <a:srgbClr val="FF0000"/>
                </a:solidFill>
              </a:rPr>
            </a:br>
            <a:r>
              <a:rPr lang="ru-RU" sz="2800" b="1" i="1" smtClean="0">
                <a:solidFill>
                  <a:srgbClr val="FF0000"/>
                </a:solidFill>
              </a:rPr>
              <a:t>         </a:t>
            </a:r>
            <a:r>
              <a:rPr lang="ru-RU" sz="2000" b="1" smtClean="0">
                <a:solidFill>
                  <a:srgbClr val="FF0000"/>
                </a:solidFill>
              </a:rPr>
              <a:t>Вывод:</a:t>
            </a:r>
            <a:r>
              <a:rPr lang="ru-RU" sz="2000" smtClean="0">
                <a:solidFill>
                  <a:srgbClr val="FF0000"/>
                </a:solidFill>
              </a:rPr>
              <a:t> </a:t>
            </a:r>
            <a:r>
              <a:rPr lang="ru-RU" sz="2000" smtClean="0"/>
              <a:t>Желток яйца более плотный, чем белок. Когда вы быстро крутите яйцо, жидкий желток притягивается к краям яйца через центробежную силу, а белок отталкивается к центру.</a:t>
            </a:r>
          </a:p>
        </p:txBody>
      </p:sp>
      <p:pic>
        <p:nvPicPr>
          <p:cNvPr id="18439" name="Picture 7" descr="опыт4 (17)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813" y="260350"/>
            <a:ext cx="6553200" cy="436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>
                <a:solidFill>
                  <a:schemeClr val="hlink"/>
                </a:solidFill>
                <a:latin typeface="Comic Sans MS" pitchFamily="66" charset="0"/>
              </a:rPr>
              <a:t>4-й опыт: </a:t>
            </a:r>
            <a:r>
              <a:rPr lang="ru-RU" sz="3200" smtClean="0">
                <a:solidFill>
                  <a:schemeClr val="hlink"/>
                </a:solidFill>
                <a:latin typeface="Comic Sans MS" pitchFamily="66" charset="0"/>
              </a:rPr>
              <a:t>«</a:t>
            </a:r>
            <a:r>
              <a:rPr lang="ru-RU" sz="2800" smtClean="0">
                <a:solidFill>
                  <a:schemeClr val="hlink"/>
                </a:solidFill>
                <a:latin typeface="Comic Sans MS" pitchFamily="66" charset="0"/>
              </a:rPr>
              <a:t>Резиновое яйцо</a:t>
            </a:r>
            <a:r>
              <a:rPr lang="ru-RU" sz="3600" smtClean="0">
                <a:solidFill>
                  <a:schemeClr val="hlink"/>
                </a:solidFill>
                <a:latin typeface="Comic Sans MS" pitchFamily="66" charset="0"/>
              </a:rPr>
              <a:t>»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2800" b="1" smtClean="0">
                <a:solidFill>
                  <a:schemeClr val="hlink"/>
                </a:solidFill>
              </a:rPr>
              <a:t>         Цель эксперимента -</a:t>
            </a:r>
            <a:r>
              <a:rPr lang="ru-RU" sz="2800" smtClean="0"/>
              <a:t>  проверить – упругость куриных яиц под действием уксусной кислоты. </a:t>
            </a:r>
          </a:p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r>
              <a:rPr lang="ru-RU" sz="2800" b="1" smtClean="0">
                <a:solidFill>
                  <a:schemeClr val="hlink"/>
                </a:solidFill>
              </a:rPr>
              <a:t>        Для данного эксперимента необходимо:</a:t>
            </a:r>
          </a:p>
          <a:p>
            <a:r>
              <a:rPr lang="ru-RU" sz="2800" smtClean="0"/>
              <a:t>сырое куриное яйцо;</a:t>
            </a:r>
          </a:p>
          <a:p>
            <a:r>
              <a:rPr lang="ru-RU" sz="2800" smtClean="0"/>
              <a:t>не очищенное варенное куриное яйцо;</a:t>
            </a:r>
          </a:p>
          <a:p>
            <a:r>
              <a:rPr lang="ru-RU" sz="2800" smtClean="0"/>
              <a:t>две прозрачные банки;</a:t>
            </a:r>
          </a:p>
          <a:p>
            <a:r>
              <a:rPr lang="ru-RU" sz="2800" smtClean="0"/>
              <a:t>9% столовый уксус.</a:t>
            </a:r>
          </a:p>
        </p:txBody>
      </p:sp>
    </p:spTree>
  </p:cSld>
  <p:clrMapOvr>
    <a:masterClrMapping/>
  </p:clrMapOvr>
  <p:transition>
    <p:wedg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/>
              <a:t>Берём две прозрачные банки и опускаем в них варёное и сырое яйцо. Наливаем 9% столовый уксус таким образом, чтобы он покрыл куриные яйца полностью. Оставляем на три дня.</a:t>
            </a:r>
          </a:p>
        </p:txBody>
      </p:sp>
      <p:pic>
        <p:nvPicPr>
          <p:cNvPr id="67588" name="Picture 4" descr="IMG_703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76338" y="1600200"/>
            <a:ext cx="6789737" cy="4525963"/>
          </a:xfrm>
          <a:noFill/>
          <a:ln/>
        </p:spPr>
      </p:pic>
    </p:spTree>
  </p:cSld>
  <p:clrMapOvr>
    <a:masterClrMapping/>
  </p:clrMapOvr>
  <p:transition>
    <p:wedg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IMG_703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76338" y="1077913"/>
            <a:ext cx="7572375" cy="5048250"/>
          </a:xfrm>
          <a:noFill/>
          <a:ln/>
        </p:spPr>
      </p:pic>
    </p:spTree>
  </p:cSld>
  <p:clrMapOvr>
    <a:masterClrMapping/>
  </p:clrMapOvr>
  <p:transition>
    <p:wedg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04813"/>
            <a:ext cx="4038600" cy="57213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mtClean="0">
                <a:solidFill>
                  <a:schemeClr val="hlink"/>
                </a:solidFill>
              </a:rPr>
              <a:t>       1 день</a:t>
            </a:r>
          </a:p>
          <a:p>
            <a:pPr algn="ctr">
              <a:buFontTx/>
              <a:buNone/>
            </a:pPr>
            <a:r>
              <a:rPr lang="ru-RU" sz="2000" smtClean="0"/>
              <a:t>На поверхности яйца появились мелкие пузырьки воздуха, а на поверхности уксуса – белый налёт. </a:t>
            </a:r>
          </a:p>
          <a:p>
            <a:pPr>
              <a:buFontTx/>
              <a:buNone/>
            </a:pPr>
            <a:endParaRPr lang="ru-RU" sz="2000" smtClean="0"/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404813"/>
            <a:ext cx="4038600" cy="57213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mtClean="0">
                <a:solidFill>
                  <a:schemeClr val="hlink"/>
                </a:solidFill>
              </a:rPr>
              <a:t>1 день</a:t>
            </a:r>
          </a:p>
          <a:p>
            <a:pPr algn="ctr">
              <a:buFontTx/>
              <a:buNone/>
            </a:pPr>
            <a:r>
              <a:rPr lang="ru-RU" sz="2000" smtClean="0"/>
              <a:t>На поверхности яйца появились крупные пузырьки воздуха, поверхность уксуса чистая. </a:t>
            </a:r>
          </a:p>
          <a:p>
            <a:pPr>
              <a:buFontTx/>
              <a:buNone/>
            </a:pPr>
            <a:endParaRPr lang="ru-RU" sz="2000" smtClean="0"/>
          </a:p>
        </p:txBody>
      </p:sp>
      <p:pic>
        <p:nvPicPr>
          <p:cNvPr id="69639" name="Picture 7" descr="IMG_704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8" y="2255838"/>
            <a:ext cx="2947987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0" name="Picture 8" descr="IMG_704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163" y="2060575"/>
            <a:ext cx="307340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04813"/>
            <a:ext cx="4038600" cy="57213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mtClean="0">
                <a:solidFill>
                  <a:schemeClr val="hlink"/>
                </a:solidFill>
              </a:rPr>
              <a:t>2 день</a:t>
            </a:r>
          </a:p>
          <a:p>
            <a:pPr algn="ctr">
              <a:buFontTx/>
              <a:buNone/>
            </a:pPr>
            <a:r>
              <a:rPr lang="ru-RU" sz="1800" smtClean="0"/>
              <a:t>Количество пузырьков увеличивается. От скорлупы отходит белая плёнка и поднимается на поверхность уксуса. Скорлупа начинает растворяться. </a:t>
            </a:r>
          </a:p>
          <a:p>
            <a:pPr algn="ctr">
              <a:buFontTx/>
              <a:buNone/>
            </a:pPr>
            <a:endParaRPr lang="ru-RU" sz="1800" smtClean="0"/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404813"/>
            <a:ext cx="4038600" cy="57213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mtClean="0">
                <a:solidFill>
                  <a:schemeClr val="hlink"/>
                </a:solidFill>
              </a:rPr>
              <a:t>2 день</a:t>
            </a:r>
          </a:p>
          <a:p>
            <a:pPr algn="ctr">
              <a:buFontTx/>
              <a:buNone/>
            </a:pPr>
            <a:r>
              <a:rPr lang="ru-RU" sz="2000" smtClean="0"/>
              <a:t>Происходит тоже самое, что и с сырым яйцом, но на 4 часа позже и медленнее. </a:t>
            </a:r>
          </a:p>
          <a:p>
            <a:pPr algn="ctr">
              <a:buFontTx/>
              <a:buNone/>
            </a:pPr>
            <a:endParaRPr lang="ru-RU" sz="2000" smtClean="0"/>
          </a:p>
        </p:txBody>
      </p:sp>
      <p:pic>
        <p:nvPicPr>
          <p:cNvPr id="71687" name="Picture 7" descr="IMG_705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2781300"/>
            <a:ext cx="2638425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8" name="Picture 8" descr="IMG_705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725" y="2060575"/>
            <a:ext cx="3073400" cy="460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88913"/>
            <a:ext cx="4038600" cy="187166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mtClean="0">
                <a:solidFill>
                  <a:schemeClr val="hlink"/>
                </a:solidFill>
              </a:rPr>
              <a:t>3 день</a:t>
            </a:r>
          </a:p>
          <a:p>
            <a:pPr algn="ctr">
              <a:buFontTx/>
              <a:buNone/>
            </a:pPr>
            <a:r>
              <a:rPr lang="ru-RU" sz="2000" smtClean="0"/>
              <a:t>Яйцо стало больше размером, а объём уксуса уменьшился. Скорлупа растворилась, яйцо стало мягким. </a:t>
            </a:r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0"/>
            <a:ext cx="4038600" cy="249237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mtClean="0">
                <a:solidFill>
                  <a:schemeClr val="hlink"/>
                </a:solidFill>
              </a:rPr>
              <a:t>3 день</a:t>
            </a:r>
          </a:p>
          <a:p>
            <a:pPr algn="ctr">
              <a:buFontTx/>
              <a:buNone/>
            </a:pPr>
            <a:r>
              <a:rPr lang="ru-RU" sz="2000" smtClean="0"/>
              <a:t>Размер яйца и объём уксуса остались такими же. Скорлупа растворилась, яйцо более твёрдое, чем сырое. </a:t>
            </a:r>
          </a:p>
        </p:txBody>
      </p:sp>
      <p:pic>
        <p:nvPicPr>
          <p:cNvPr id="72711" name="Picture 7" descr="IMG_706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2060575"/>
            <a:ext cx="3073400" cy="460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2" name="Picture 8" descr="IMG_706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738" y="2565400"/>
            <a:ext cx="5040312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0"/>
            <a:ext cx="8435975" cy="6524625"/>
          </a:xfrm>
        </p:spPr>
        <p:txBody>
          <a:bodyPr/>
          <a:lstStyle/>
          <a:p>
            <a:pPr>
              <a:buFontTx/>
              <a:buNone/>
            </a:pPr>
            <a:r>
              <a:rPr lang="ru-RU" b="1" smtClean="0">
                <a:solidFill>
                  <a:srgbClr val="FF0000"/>
                </a:solidFill>
              </a:rPr>
              <a:t>            </a:t>
            </a:r>
          </a:p>
          <a:p>
            <a:pPr>
              <a:buFontTx/>
              <a:buNone/>
            </a:pPr>
            <a:endParaRPr lang="ru-RU" b="1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ru-RU" b="1" smtClean="0">
                <a:solidFill>
                  <a:srgbClr val="FF0000"/>
                </a:solidFill>
              </a:rPr>
              <a:t>Вывод:</a:t>
            </a:r>
            <a:r>
              <a:rPr lang="ru-RU" smtClean="0">
                <a:solidFill>
                  <a:srgbClr val="FF0000"/>
                </a:solidFill>
              </a:rPr>
              <a:t> </a:t>
            </a:r>
            <a:r>
              <a:rPr lang="ru-RU" smtClean="0"/>
              <a:t>Сырое яйцо  эластичное, упругое. А варёное легко разламывается, не обладает упругостью. Упругость проверили так: бросили яйцо на пол, и оно отскочило от пола.  </a:t>
            </a:r>
          </a:p>
          <a:p>
            <a:pPr>
              <a:buFontTx/>
              <a:buNone/>
            </a:pPr>
            <a:endParaRPr lang="ru-RU" b="1" smtClean="0"/>
          </a:p>
          <a:p>
            <a:pPr algn="ctr">
              <a:buFontTx/>
              <a:buNone/>
            </a:pPr>
            <a:r>
              <a:rPr lang="ru-RU" b="1" smtClean="0">
                <a:solidFill>
                  <a:srgbClr val="FF0000"/>
                </a:solidFill>
              </a:rPr>
              <a:t>Внимание: употреблять в пищу такое яйцо запрещается!!!</a:t>
            </a:r>
          </a:p>
        </p:txBody>
      </p:sp>
    </p:spTree>
  </p:cSld>
  <p:clrMapOvr>
    <a:masterClrMapping/>
  </p:clrMapOvr>
  <p:transition>
    <p:wedg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>
                <a:solidFill>
                  <a:schemeClr val="hlink"/>
                </a:solidFill>
                <a:latin typeface="Comic Sans MS" pitchFamily="66" charset="0"/>
              </a:rPr>
              <a:t>5-й опыт: </a:t>
            </a:r>
            <a:r>
              <a:rPr lang="ru-RU" sz="3200" smtClean="0">
                <a:solidFill>
                  <a:schemeClr val="hlink"/>
                </a:solidFill>
                <a:latin typeface="Comic Sans MS" pitchFamily="66" charset="0"/>
              </a:rPr>
              <a:t>«</a:t>
            </a:r>
            <a:r>
              <a:rPr lang="ru-RU" sz="2800" smtClean="0">
                <a:solidFill>
                  <a:schemeClr val="hlink"/>
                </a:solidFill>
                <a:latin typeface="Comic Sans MS" pitchFamily="66" charset="0"/>
              </a:rPr>
              <a:t>Яйцо в бутылке</a:t>
            </a:r>
            <a:r>
              <a:rPr lang="ru-RU" sz="3600" smtClean="0">
                <a:solidFill>
                  <a:schemeClr val="hlink"/>
                </a:solidFill>
                <a:latin typeface="Comic Sans MS" pitchFamily="66" charset="0"/>
              </a:rPr>
              <a:t>»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chemeClr val="hlink"/>
                </a:solidFill>
              </a:rPr>
              <a:t>          Цель эксперимента -</a:t>
            </a:r>
            <a:r>
              <a:rPr lang="ru-RU" sz="2400" smtClean="0"/>
              <a:t>  выяснить сможет ли вареное куриное яйцо при определенных условиях менять форму.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chemeClr val="hlink"/>
                </a:solidFill>
              </a:rPr>
              <a:t>         Для данного эксперимента необходимо: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очищенное вареное куриное яйцо,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чайник с кипятком,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бутылочка,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растительное масло.</a:t>
            </a:r>
          </a:p>
          <a:p>
            <a:pPr>
              <a:lnSpc>
                <a:spcPct val="80000"/>
              </a:lnSpc>
            </a:pPr>
            <a:endParaRPr lang="ru-RU" sz="2400" b="1" smtClean="0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rgbClr val="FF0000"/>
                </a:solidFill>
              </a:rPr>
              <a:t>При проведении данного опыта нужно быть особо осторожным, так как будем иметь дело с кипятком!</a:t>
            </a:r>
          </a:p>
        </p:txBody>
      </p:sp>
    </p:spTree>
  </p:cSld>
  <p:clrMapOvr>
    <a:masterClrMapping/>
  </p:clrMapOvr>
  <p:transition>
    <p:wedg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smtClean="0"/>
              <a:t>Горлышко бутылочки смазали растительным маслом. В бутылочку налили кипяток. Положили вареное яйцо на горлышко.</a:t>
            </a:r>
            <a:r>
              <a:rPr lang="ru-RU" sz="4000" smtClean="0"/>
              <a:t> </a:t>
            </a:r>
          </a:p>
        </p:txBody>
      </p:sp>
      <p:pic>
        <p:nvPicPr>
          <p:cNvPr id="65540" name="Picture 4" descr="опыт3(1)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1550" y="1628775"/>
            <a:ext cx="7361238" cy="4899025"/>
          </a:xfrm>
          <a:noFill/>
          <a:ln/>
        </p:spPr>
      </p:pic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827088" y="260350"/>
            <a:ext cx="7631112" cy="316865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chemeClr val="hlink"/>
                </a:solidFill>
                <a:latin typeface="Comic Sans MS" pitchFamily="66" charset="0"/>
              </a:rPr>
              <a:t>Цель исследования:</a:t>
            </a:r>
            <a:r>
              <a:rPr lang="ru-RU" sz="5400" smtClean="0">
                <a:latin typeface="Comic Sans MS" pitchFamily="66" charset="0"/>
              </a:rPr>
              <a:t> </a:t>
            </a:r>
            <a:br>
              <a:rPr lang="ru-RU" sz="5400" smtClean="0">
                <a:latin typeface="Comic Sans MS" pitchFamily="66" charset="0"/>
              </a:rPr>
            </a:br>
            <a:r>
              <a:rPr lang="ru-RU" smtClean="0">
                <a:latin typeface="Comic Sans MS" pitchFamily="66" charset="0"/>
              </a:rPr>
              <a:t/>
            </a:r>
            <a:br>
              <a:rPr lang="ru-RU" smtClean="0">
                <a:latin typeface="Comic Sans MS" pitchFamily="66" charset="0"/>
              </a:rPr>
            </a:br>
            <a:r>
              <a:rPr lang="ru-RU" sz="3200" smtClean="0"/>
              <a:t>показать многообразие свойств куриного яйца.</a:t>
            </a:r>
            <a:r>
              <a:rPr lang="ru-RU" smtClean="0"/>
              <a:t> </a:t>
            </a:r>
            <a:r>
              <a:rPr lang="ru-RU" sz="2800" smtClean="0">
                <a:latin typeface="Comic Sans MS" pitchFamily="66" charset="0"/>
              </a:rPr>
              <a:t> </a:t>
            </a:r>
          </a:p>
        </p:txBody>
      </p:sp>
      <p:pic>
        <p:nvPicPr>
          <p:cNvPr id="4104" name="Picture 8" descr="13197234218531_w1920h144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3429000"/>
            <a:ext cx="5041900" cy="280352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smtClean="0"/>
              <a:t>В первые секунды конец яйца всосался в горлышко. Яйцо постепенно стало втягиваться внутрь, меняя при этом форму.</a:t>
            </a:r>
          </a:p>
        </p:txBody>
      </p:sp>
      <p:pic>
        <p:nvPicPr>
          <p:cNvPr id="66564" name="Picture 4" descr="опыт3(3)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71575" y="1600200"/>
            <a:ext cx="6800850" cy="4525963"/>
          </a:xfrm>
          <a:noFill/>
          <a:ln/>
        </p:spPr>
      </p:pic>
    </p:spTree>
  </p:cSld>
  <p:clrMapOvr>
    <a:masterClrMapping/>
  </p:clrMapOvr>
  <p:transition>
    <p:wedg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652963"/>
            <a:ext cx="8147050" cy="1944687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ru-RU" sz="1600" b="1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b="1" smtClean="0">
                <a:solidFill>
                  <a:srgbClr val="FF0000"/>
                </a:solidFill>
              </a:rPr>
              <a:t>             </a:t>
            </a:r>
            <a:r>
              <a:rPr lang="ru-RU" sz="2400" b="1" smtClean="0">
                <a:solidFill>
                  <a:srgbClr val="FF0000"/>
                </a:solidFill>
              </a:rPr>
              <a:t>Вывод</a:t>
            </a:r>
            <a:r>
              <a:rPr lang="ru-RU" sz="2400" smtClean="0">
                <a:solidFill>
                  <a:srgbClr val="FF0000"/>
                </a:solidFill>
              </a:rPr>
              <a:t>: </a:t>
            </a:r>
            <a:r>
              <a:rPr lang="ru-RU" sz="2400" smtClean="0"/>
              <a:t>Кипяток нагрел воздух в бутылочке, в результате чего, теплый воздух расширился. Под действием разницы давлений яйцо сжималось и втягивалось в бутылочку. </a:t>
            </a:r>
          </a:p>
        </p:txBody>
      </p:sp>
      <p:pic>
        <p:nvPicPr>
          <p:cNvPr id="62468" name="Picture 4" descr="опыт3(5)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404813"/>
            <a:ext cx="2919413" cy="439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5" descr="опыт3(7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404813"/>
            <a:ext cx="2933700" cy="439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6" descr="опыт3(9)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404813"/>
            <a:ext cx="2922587" cy="439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sz="3400" smtClean="0">
                <a:solidFill>
                  <a:schemeClr val="hlink"/>
                </a:solidFill>
                <a:latin typeface="Comic Sans MS" pitchFamily="66" charset="0"/>
              </a:rPr>
              <a:t>В результате мы пришли к таким выводам: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507413" cy="5040312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smtClean="0"/>
              <a:t>        </a:t>
            </a:r>
            <a:r>
              <a:rPr lang="ru-RU" sz="1400" smtClean="0"/>
              <a:t>               </a:t>
            </a:r>
            <a:endParaRPr lang="ru-RU" sz="1200" smtClean="0"/>
          </a:p>
          <a:p>
            <a:pPr marL="609600" indent="-609600"/>
            <a:r>
              <a:rPr lang="ru-RU" sz="2400" smtClean="0"/>
              <a:t>Прослойка воздуха между закопченным яйцом и водой образует эффект зеркала.</a:t>
            </a:r>
          </a:p>
          <a:p>
            <a:pPr marL="609600" indent="-609600"/>
            <a:r>
              <a:rPr lang="ru-RU" sz="2400" smtClean="0"/>
              <a:t>Яйцо разбить легко, но скорлупа яиц очень прочная и может выдержать большой вес. </a:t>
            </a:r>
          </a:p>
          <a:p>
            <a:pPr marL="609600" indent="-609600"/>
            <a:r>
              <a:rPr lang="ru-RU" sz="2400" smtClean="0"/>
              <a:t>Желток яйца более плотный, чем белок. </a:t>
            </a:r>
          </a:p>
          <a:p>
            <a:pPr marL="609600" indent="-609600"/>
            <a:r>
              <a:rPr lang="ru-RU" sz="2400" smtClean="0"/>
              <a:t>Под действием уксусной кислоты сырое яйцо  эластичное, упругое. Просвечивает на свету. А варёное легко разламывается, не обладает упругостью.  </a:t>
            </a:r>
          </a:p>
          <a:p>
            <a:pPr marL="609600" indent="-609600"/>
            <a:r>
              <a:rPr lang="ru-RU" sz="2400" smtClean="0"/>
              <a:t>Яйцо при определенных условиях может менять форму.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опыт2(22)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476250"/>
            <a:ext cx="280828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5" descr="опыт5 (9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404813"/>
            <a:ext cx="2522538" cy="3783012"/>
          </a:xfrm>
          <a:prstGeom prst="rect">
            <a:avLst/>
          </a:prstGeom>
          <a:noFill/>
        </p:spPr>
      </p:pic>
      <p:pic>
        <p:nvPicPr>
          <p:cNvPr id="46086" name="Picture 6" descr="опыт4 (17)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3933825"/>
            <a:ext cx="26638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7" descr="опыт3(9)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3663" y="404813"/>
            <a:ext cx="2511425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8" name="Picture 8" descr="IMG_706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838" y="4437063"/>
            <a:ext cx="4210050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88913"/>
            <a:ext cx="8218487" cy="5937250"/>
          </a:xfrm>
        </p:spPr>
        <p:txBody>
          <a:bodyPr/>
          <a:lstStyle/>
          <a:p>
            <a:pPr marL="609600" indent="-609600" algn="ctr">
              <a:buFontTx/>
              <a:buNone/>
            </a:pPr>
            <a:r>
              <a:rPr lang="ru-RU" sz="3600" b="1" smtClean="0">
                <a:solidFill>
                  <a:schemeClr val="hlink"/>
                </a:solidFill>
                <a:latin typeface="Comic Sans MS" pitchFamily="66" charset="0"/>
              </a:rPr>
              <a:t>В дальнейшем мы планируем:</a:t>
            </a:r>
          </a:p>
          <a:p>
            <a:pPr marL="609600" indent="-609600">
              <a:buFontTx/>
              <a:buNone/>
            </a:pPr>
            <a:endParaRPr lang="ru-RU" sz="3600" smtClean="0">
              <a:solidFill>
                <a:schemeClr val="hlink"/>
              </a:solidFill>
              <a:latin typeface="Comic Sans MS" pitchFamily="66" charset="0"/>
            </a:endParaRPr>
          </a:p>
          <a:p>
            <a:pPr marL="609600" indent="-609600"/>
            <a:r>
              <a:rPr lang="ru-RU" sz="2400" smtClean="0"/>
              <a:t>Выступить с результатами нашего исследования перед учащимися МОАУ «Гимназии № 3 города Орска Оренбургской области»;</a:t>
            </a:r>
          </a:p>
          <a:p>
            <a:pPr marL="609600" indent="-609600"/>
            <a:r>
              <a:rPr lang="ru-RU" sz="2400" smtClean="0"/>
              <a:t>Организовать конкурс поделок «Его Величество – Куриное яйцо!» среди учащихся.</a:t>
            </a:r>
          </a:p>
          <a:p>
            <a:pPr marL="609600" indent="-609600">
              <a:buFontTx/>
              <a:buNone/>
            </a:pPr>
            <a:r>
              <a:rPr lang="ru-RU" smtClean="0"/>
              <a:t>                   </a:t>
            </a:r>
          </a:p>
        </p:txBody>
      </p:sp>
      <p:pic>
        <p:nvPicPr>
          <p:cNvPr id="22537" name="Picture 9" descr="2159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3933825"/>
            <a:ext cx="3689350" cy="2608263"/>
          </a:xfrm>
          <a:prstGeom prst="rect">
            <a:avLst/>
          </a:prstGeom>
          <a:noFill/>
        </p:spPr>
      </p:pic>
      <p:pic>
        <p:nvPicPr>
          <p:cNvPr id="22539" name="Picture 11" descr="9441325684bb1da17395a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3933825"/>
            <a:ext cx="3894138" cy="260826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>
                <a:solidFill>
                  <a:schemeClr val="hlink"/>
                </a:solidFill>
                <a:latin typeface="Comic Sans MS" pitchFamily="66" charset="0"/>
              </a:rPr>
              <a:t>Использованная литература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5400675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ru-RU" sz="1800" smtClean="0"/>
              <a:t>Василюк Я.В., Балобин Б.В. Птицеводство и технология производства яиц и мяса птицы. – Мн.: Ураджай, 1995. – 317 с. </a:t>
            </a:r>
          </a:p>
          <a:p>
            <a:pPr marL="609600" indent="-609600">
              <a:lnSpc>
                <a:spcPct val="80000"/>
              </a:lnSpc>
            </a:pPr>
            <a:r>
              <a:rPr lang="ru-RU" sz="1800" smtClean="0"/>
              <a:t>Елькин В. И., «Физические фокусы», 2001, Москва, «Школа-Пресс»</a:t>
            </a:r>
          </a:p>
          <a:p>
            <a:pPr marL="609600" indent="-609600">
              <a:lnSpc>
                <a:spcPct val="80000"/>
              </a:lnSpc>
            </a:pPr>
            <a:r>
              <a:rPr lang="ru-RU" sz="1800" smtClean="0"/>
              <a:t>Ланина И. Я. «Не уроком единым» Москва. Просвещение.1991.</a:t>
            </a:r>
          </a:p>
          <a:p>
            <a:pPr marL="609600" indent="-609600">
              <a:lnSpc>
                <a:spcPct val="80000"/>
              </a:lnSpc>
            </a:pPr>
            <a:r>
              <a:rPr lang="ru-RU" sz="1800" smtClean="0"/>
              <a:t>Ожегова С.И. и Шведова Н.Ю. Толковый словарь русского языка Москва, 2009</a:t>
            </a:r>
          </a:p>
          <a:p>
            <a:pPr marL="609600" indent="-609600">
              <a:lnSpc>
                <a:spcPct val="80000"/>
              </a:lnSpc>
            </a:pPr>
            <a:r>
              <a:rPr lang="ru-RU" sz="1800" smtClean="0"/>
              <a:t>Шапиро А.И. «Секреты знакомых предметов. Яйцо», Санкт - Петербург, 2009</a:t>
            </a:r>
          </a:p>
          <a:p>
            <a:pPr marL="609600" indent="-609600">
              <a:lnSpc>
                <a:spcPct val="80000"/>
              </a:lnSpc>
            </a:pPr>
            <a:r>
              <a:rPr lang="ru-RU" sz="1800" smtClean="0"/>
              <a:t>Выпуск телепередачи «Галлилео». Опыт с яйцом.</a:t>
            </a:r>
          </a:p>
          <a:p>
            <a:pPr marL="609600" indent="-609600">
              <a:lnSpc>
                <a:spcPct val="80000"/>
              </a:lnSpc>
            </a:pPr>
            <a:r>
              <a:rPr lang="ru-RU" sz="1800" smtClean="0"/>
              <a:t>Журнал «Физика в школе», 1998г.</a:t>
            </a:r>
          </a:p>
          <a:p>
            <a:pPr marL="609600" indent="-609600">
              <a:lnSpc>
                <a:spcPct val="80000"/>
              </a:lnSpc>
            </a:pPr>
            <a:r>
              <a:rPr lang="ru-RU" sz="1800" smtClean="0"/>
              <a:t>«Научные забавы: интересные опыты, самоделки, развлечения», Том 1, Москва 2008.</a:t>
            </a:r>
          </a:p>
          <a:p>
            <a:pPr marL="609600" indent="-609600">
              <a:lnSpc>
                <a:spcPct val="80000"/>
              </a:lnSpc>
            </a:pPr>
            <a:r>
              <a:rPr lang="ru-RU" sz="1800" smtClean="0"/>
              <a:t>Учебник «Биология», Москва. Просвещение.2001.</a:t>
            </a:r>
          </a:p>
          <a:p>
            <a:pPr marL="609600" indent="-609600">
              <a:lnSpc>
                <a:spcPct val="80000"/>
              </a:lnSpc>
            </a:pPr>
            <a:r>
              <a:rPr lang="ru-RU" sz="1800" smtClean="0"/>
              <a:t>Энциклопедия «365 научных экспериментов», Москва, 2010</a:t>
            </a:r>
          </a:p>
          <a:p>
            <a:pPr marL="609600" indent="-609600">
              <a:lnSpc>
                <a:spcPct val="80000"/>
              </a:lnSpc>
            </a:pPr>
            <a:r>
              <a:rPr lang="ru-RU" sz="1800" smtClean="0"/>
              <a:t>Википедия — свободная энциклопедия //</a:t>
            </a:r>
            <a:r>
              <a:rPr lang="ru-RU" sz="1800" smtClean="0">
                <a:hlinkClick r:id="rId2"/>
              </a:rPr>
              <a:t>www.wikipedia.ru</a:t>
            </a:r>
            <a:r>
              <a:rPr lang="ru-RU" sz="1800" smtClean="0"/>
              <a:t> </a:t>
            </a:r>
          </a:p>
          <a:p>
            <a:pPr marL="609600" indent="-609600">
              <a:lnSpc>
                <a:spcPct val="80000"/>
              </a:lnSpc>
            </a:pPr>
            <a:r>
              <a:rPr lang="ru-RU" sz="1800" smtClean="0"/>
              <a:t>Все знайка // </a:t>
            </a:r>
            <a:r>
              <a:rPr lang="ru-RU" sz="1800" smtClean="0">
                <a:hlinkClick r:id="rId3"/>
              </a:rPr>
              <a:t>http://znajko.ru</a:t>
            </a:r>
            <a:endParaRPr lang="ru-RU" sz="1800" smtClean="0"/>
          </a:p>
          <a:p>
            <a:pPr marL="609600" indent="-609600">
              <a:lnSpc>
                <a:spcPct val="80000"/>
              </a:lnSpc>
            </a:pPr>
            <a:r>
              <a:rPr lang="ru-RU" sz="1800" smtClean="0"/>
              <a:t>Энциклопедия Кольера. Птицы// </a:t>
            </a:r>
            <a:r>
              <a:rPr lang="ru-RU" sz="1800" smtClean="0">
                <a:hlinkClick r:id="rId4"/>
              </a:rPr>
              <a:t>http://dic.academic.ru</a:t>
            </a:r>
            <a:endParaRPr lang="ru-RU" sz="180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title"/>
          </p:nvPr>
        </p:nvSpPr>
        <p:spPr>
          <a:xfrm>
            <a:off x="684213" y="476250"/>
            <a:ext cx="8229600" cy="993775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FF0000"/>
                </a:solidFill>
                <a:latin typeface="Comic Sans MS" pitchFamily="66" charset="0"/>
              </a:rPr>
              <a:t>Спасибо за внимание!</a:t>
            </a:r>
          </a:p>
        </p:txBody>
      </p:sp>
      <p:sp>
        <p:nvSpPr>
          <p:cNvPr id="24579" name="Text Box 8"/>
          <p:cNvSpPr txBox="1">
            <a:spLocks noChangeArrowheads="1"/>
          </p:cNvSpPr>
          <p:nvPr/>
        </p:nvSpPr>
        <p:spPr bwMode="auto">
          <a:xfrm>
            <a:off x="8367713" y="46005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 sz="1800">
              <a:latin typeface="Arial" charset="0"/>
            </a:endParaRPr>
          </a:p>
        </p:txBody>
      </p:sp>
      <p:pic>
        <p:nvPicPr>
          <p:cNvPr id="24588" name="Picture 12" descr="tUKcpdaHkuu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3" y="2011363"/>
            <a:ext cx="4319587" cy="3578225"/>
          </a:xfrm>
          <a:prstGeom prst="rect">
            <a:avLst/>
          </a:prstGeom>
          <a:noFill/>
        </p:spPr>
      </p:pic>
      <p:pic>
        <p:nvPicPr>
          <p:cNvPr id="24590" name="Picture 14" descr="0_27892_68110f85_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412875"/>
            <a:ext cx="3571875" cy="47625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684213" y="476250"/>
            <a:ext cx="7920037" cy="3097213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chemeClr val="hlink"/>
                </a:solidFill>
                <a:latin typeface="Comic Sans MS" pitchFamily="66" charset="0"/>
              </a:rPr>
              <a:t>Гипотеза исследования:</a:t>
            </a:r>
            <a:r>
              <a:rPr lang="ru-RU" sz="4800" b="1" smtClean="0">
                <a:latin typeface="Comic Sans MS" pitchFamily="66" charset="0"/>
              </a:rPr>
              <a:t>  </a:t>
            </a:r>
            <a:r>
              <a:rPr lang="ru-RU" b="1" smtClean="0">
                <a:latin typeface="Comic Sans MS" pitchFamily="66" charset="0"/>
              </a:rPr>
              <a:t/>
            </a:r>
            <a:br>
              <a:rPr lang="ru-RU" b="1" smtClean="0">
                <a:latin typeface="Comic Sans MS" pitchFamily="66" charset="0"/>
              </a:rPr>
            </a:br>
            <a:r>
              <a:rPr lang="ru-RU" b="1" smtClean="0">
                <a:latin typeface="Comic Sans MS" pitchFamily="66" charset="0"/>
              </a:rPr>
              <a:t/>
            </a:r>
            <a:br>
              <a:rPr lang="ru-RU" b="1" smtClean="0">
                <a:latin typeface="Comic Sans MS" pitchFamily="66" charset="0"/>
              </a:rPr>
            </a:br>
            <a:r>
              <a:rPr lang="ru-RU" sz="2800" smtClean="0"/>
              <a:t>предположим, что зная о многообразии свойств яйца, можно использовать их не только как продукт питания, но и в других целях. </a:t>
            </a:r>
            <a:r>
              <a:rPr lang="ru-RU" sz="2800" smtClean="0">
                <a:solidFill>
                  <a:schemeClr val="hlink"/>
                </a:solidFill>
              </a:rPr>
              <a:t/>
            </a:r>
            <a:br>
              <a:rPr lang="ru-RU" sz="2800" smtClean="0">
                <a:solidFill>
                  <a:schemeClr val="hlink"/>
                </a:solidFill>
              </a:rPr>
            </a:br>
            <a:endParaRPr lang="ru-RU" sz="2800" smtClean="0">
              <a:solidFill>
                <a:schemeClr val="hlink"/>
              </a:solidFill>
            </a:endParaRPr>
          </a:p>
        </p:txBody>
      </p:sp>
      <p:pic>
        <p:nvPicPr>
          <p:cNvPr id="5128" name="Picture 8" descr="a721eccs-96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3573463"/>
            <a:ext cx="2451100" cy="3017837"/>
          </a:xfrm>
          <a:prstGeom prst="rect">
            <a:avLst/>
          </a:prstGeom>
          <a:noFill/>
        </p:spPr>
      </p:pic>
      <p:pic>
        <p:nvPicPr>
          <p:cNvPr id="5130" name="Picture 10" descr="museu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8" y="3573463"/>
            <a:ext cx="3529012" cy="302418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7850188" cy="1525587"/>
          </a:xfrm>
        </p:spPr>
        <p:txBody>
          <a:bodyPr/>
          <a:lstStyle/>
          <a:p>
            <a:pPr algn="l" eaLnBrk="1" hangingPunct="1"/>
            <a:r>
              <a:rPr lang="ru-RU" sz="2400" smtClean="0">
                <a:solidFill>
                  <a:schemeClr val="hlink"/>
                </a:solidFill>
              </a:rPr>
              <a:t>                         </a:t>
            </a:r>
            <a:r>
              <a:rPr lang="ru-RU" sz="4000" smtClean="0">
                <a:solidFill>
                  <a:schemeClr val="hlink"/>
                </a:solidFill>
                <a:latin typeface="Comic Sans MS" pitchFamily="66" charset="0"/>
              </a:rPr>
              <a:t>Задачи исследования:</a:t>
            </a:r>
            <a:r>
              <a:rPr lang="ru-RU" sz="2400" smtClean="0">
                <a:solidFill>
                  <a:schemeClr val="hlink"/>
                </a:solidFill>
                <a:latin typeface="Comic Sans MS" pitchFamily="66" charset="0"/>
              </a:rPr>
              <a:t/>
            </a:r>
            <a:br>
              <a:rPr lang="ru-RU" sz="2400" smtClean="0">
                <a:solidFill>
                  <a:schemeClr val="hlink"/>
                </a:solidFill>
                <a:latin typeface="Comic Sans MS" pitchFamily="66" charset="0"/>
              </a:rPr>
            </a:br>
            <a:endParaRPr lang="ru-RU" sz="2000" smtClean="0">
              <a:latin typeface="Comic Sans MS" pitchFamily="66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214438"/>
            <a:ext cx="8208963" cy="523875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</a:pPr>
            <a:endParaRPr lang="ru-RU" smtClean="0"/>
          </a:p>
          <a:p>
            <a:pPr marL="609600" indent="-609600"/>
            <a:r>
              <a:rPr lang="ru-RU" sz="2000" smtClean="0"/>
              <a:t>Изучить теоретический материал о строении и </a:t>
            </a:r>
          </a:p>
          <a:p>
            <a:pPr marL="609600" indent="-609600">
              <a:buFontTx/>
              <a:buNone/>
            </a:pPr>
            <a:r>
              <a:rPr lang="ru-RU" sz="2000" smtClean="0"/>
              <a:t>         свойствах яйца.</a:t>
            </a:r>
          </a:p>
          <a:p>
            <a:pPr marL="609600" indent="-609600"/>
            <a:r>
              <a:rPr lang="ru-RU" sz="2000" smtClean="0"/>
              <a:t>Выяснить историю возникновения яиц.</a:t>
            </a:r>
          </a:p>
          <a:p>
            <a:pPr marL="609600" indent="-609600"/>
            <a:r>
              <a:rPr lang="ru-RU" sz="2000" smtClean="0"/>
              <a:t>Провести эксперименты, демонстрирующие процесс взаимодействия яиц с различными веществами.</a:t>
            </a:r>
          </a:p>
          <a:p>
            <a:pPr marL="609600" indent="-609600"/>
            <a:r>
              <a:rPr lang="ru-RU" sz="2000" smtClean="0"/>
              <a:t>Сделать выводы о проделанных экспериментах.</a:t>
            </a:r>
          </a:p>
          <a:p>
            <a:pPr marL="609600" indent="-609600"/>
            <a:r>
              <a:rPr lang="ru-RU" sz="2000" smtClean="0"/>
              <a:t>Создать брошюру с советами по использованию яиц в различных целях.</a:t>
            </a:r>
            <a:endParaRPr lang="ru-RU" smtClean="0"/>
          </a:p>
        </p:txBody>
      </p:sp>
      <p:pic>
        <p:nvPicPr>
          <p:cNvPr id="6150" name="Picture 6" descr="Херувим с колесам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713" y="4581525"/>
            <a:ext cx="2376487" cy="2174875"/>
          </a:xfrm>
          <a:prstGeom prst="rect">
            <a:avLst/>
          </a:prstGeom>
          <a:noFill/>
        </p:spPr>
      </p:pic>
      <p:pic>
        <p:nvPicPr>
          <p:cNvPr id="6152" name="Picture 8" descr="Яйцо Фаберже - Петушок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163" y="4292600"/>
            <a:ext cx="1209675" cy="2449513"/>
          </a:xfrm>
          <a:prstGeom prst="rect">
            <a:avLst/>
          </a:prstGeom>
          <a:noFill/>
        </p:spPr>
      </p:pic>
      <p:pic>
        <p:nvPicPr>
          <p:cNvPr id="6154" name="Picture 10" descr="Коронационное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825" y="1125538"/>
            <a:ext cx="1047750" cy="17018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6249988"/>
          </a:xfrm>
        </p:spPr>
        <p:txBody>
          <a:bodyPr anchor="t"/>
          <a:lstStyle/>
          <a:p>
            <a:pPr eaLnBrk="1" hangingPunct="1"/>
            <a:r>
              <a:rPr lang="ru-RU" b="1" smtClean="0">
                <a:solidFill>
                  <a:schemeClr val="hlink"/>
                </a:solidFill>
                <a:latin typeface="Comic Sans MS" pitchFamily="66" charset="0"/>
              </a:rPr>
              <a:t>Предмет исследования</a:t>
            </a:r>
            <a:r>
              <a:rPr lang="ru-RU" b="1" smtClean="0">
                <a:latin typeface="Comic Sans MS" pitchFamily="66" charset="0"/>
              </a:rPr>
              <a:t> </a:t>
            </a:r>
            <a:r>
              <a:rPr lang="ru-RU" b="1" smtClean="0">
                <a:solidFill>
                  <a:schemeClr val="hlink"/>
                </a:solidFill>
                <a:latin typeface="Comic Sans MS" pitchFamily="66" charset="0"/>
              </a:rPr>
              <a:t>–</a:t>
            </a:r>
            <a:r>
              <a:rPr lang="ru-RU" sz="3600" b="1" smtClean="0">
                <a:latin typeface="Comic Sans MS" pitchFamily="66" charset="0"/>
              </a:rPr>
              <a:t/>
            </a:r>
            <a:br>
              <a:rPr lang="ru-RU" sz="3600" b="1" smtClean="0">
                <a:latin typeface="Comic Sans MS" pitchFamily="66" charset="0"/>
              </a:rPr>
            </a:br>
            <a:r>
              <a:rPr lang="ru-RU" sz="2800" smtClean="0"/>
              <a:t>домашняя лаборатория с участием</a:t>
            </a:r>
            <a:br>
              <a:rPr lang="ru-RU" sz="2800" smtClean="0"/>
            </a:br>
            <a:r>
              <a:rPr lang="ru-RU" sz="2800" smtClean="0"/>
              <a:t> куриного яйца.</a:t>
            </a:r>
            <a:br>
              <a:rPr lang="ru-RU" sz="2800" smtClean="0"/>
            </a:br>
            <a:r>
              <a:rPr lang="ru-RU" sz="4000" smtClean="0">
                <a:latin typeface="Comic Sans MS" pitchFamily="66" charset="0"/>
              </a:rPr>
              <a:t/>
            </a:r>
            <a:br>
              <a:rPr lang="ru-RU" sz="4000" smtClean="0">
                <a:latin typeface="Comic Sans MS" pitchFamily="66" charset="0"/>
              </a:rPr>
            </a:br>
            <a:r>
              <a:rPr lang="ru-RU" b="1" smtClean="0">
                <a:solidFill>
                  <a:schemeClr val="hlink"/>
                </a:solidFill>
                <a:latin typeface="Comic Sans MS" pitchFamily="66" charset="0"/>
              </a:rPr>
              <a:t>Объект исследования</a:t>
            </a:r>
            <a:r>
              <a:rPr lang="ru-RU" b="1" smtClean="0">
                <a:latin typeface="Comic Sans MS" pitchFamily="66" charset="0"/>
              </a:rPr>
              <a:t> </a:t>
            </a:r>
            <a:r>
              <a:rPr lang="ru-RU" b="1" smtClean="0">
                <a:solidFill>
                  <a:schemeClr val="hlink"/>
                </a:solidFill>
                <a:latin typeface="Comic Sans MS" pitchFamily="66" charset="0"/>
              </a:rPr>
              <a:t>–</a:t>
            </a:r>
            <a:r>
              <a:rPr lang="ru-RU" smtClean="0">
                <a:solidFill>
                  <a:schemeClr val="hlink"/>
                </a:solidFill>
                <a:latin typeface="Comic Sans MS" pitchFamily="66" charset="0"/>
              </a:rPr>
              <a:t> </a:t>
            </a:r>
            <a:br>
              <a:rPr lang="ru-RU" smtClean="0">
                <a:solidFill>
                  <a:schemeClr val="hlink"/>
                </a:solidFill>
                <a:latin typeface="Comic Sans MS" pitchFamily="66" charset="0"/>
              </a:rPr>
            </a:br>
            <a:r>
              <a:rPr lang="ru-RU" sz="2800" smtClean="0"/>
              <a:t>куриное яйцо.</a:t>
            </a:r>
          </a:p>
        </p:txBody>
      </p:sp>
      <p:pic>
        <p:nvPicPr>
          <p:cNvPr id="7177" name="Picture 9" descr="original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725" y="4165600"/>
            <a:ext cx="3238500" cy="2344738"/>
          </a:xfrm>
          <a:prstGeom prst="rect">
            <a:avLst/>
          </a:prstGeom>
          <a:noFill/>
        </p:spPr>
      </p:pic>
      <p:pic>
        <p:nvPicPr>
          <p:cNvPr id="7179" name="Picture 11" descr="90864778fd3c54be161c5dcdfea589dc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179888"/>
            <a:ext cx="3168650" cy="226695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>
                <a:solidFill>
                  <a:schemeClr val="hlink"/>
                </a:solidFill>
                <a:latin typeface="Comic Sans MS" pitchFamily="66" charset="0"/>
              </a:rPr>
              <a:t>Наш эксперимент состоял из пяти опытов: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62950" cy="45259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r>
              <a:rPr lang="ru-RU" sz="4000" smtClean="0">
                <a:solidFill>
                  <a:srgbClr val="FF0000"/>
                </a:solidFill>
                <a:latin typeface="Comic Sans MS" pitchFamily="66" charset="0"/>
              </a:rPr>
              <a:t>1-й опыт:</a:t>
            </a:r>
            <a:r>
              <a:rPr lang="ru-RU" sz="4000" smtClean="0"/>
              <a:t> «Серебряное яйцо».</a:t>
            </a:r>
          </a:p>
          <a:p>
            <a:pPr eaLnBrk="1" hangingPunct="1">
              <a:buFontTx/>
              <a:buNone/>
            </a:pPr>
            <a:r>
              <a:rPr lang="ru-RU" sz="4000" smtClean="0">
                <a:solidFill>
                  <a:srgbClr val="FF0000"/>
                </a:solidFill>
                <a:latin typeface="Comic Sans MS" pitchFamily="66" charset="0"/>
              </a:rPr>
              <a:t>2-й опыт:</a:t>
            </a:r>
            <a:r>
              <a:rPr lang="ru-RU" sz="4000" smtClean="0"/>
              <a:t> «Прогулка по яйцам».</a:t>
            </a:r>
          </a:p>
          <a:p>
            <a:pPr eaLnBrk="1" hangingPunct="1">
              <a:buFontTx/>
              <a:buNone/>
            </a:pPr>
            <a:r>
              <a:rPr lang="ru-RU" sz="4000" smtClean="0">
                <a:solidFill>
                  <a:srgbClr val="FF0000"/>
                </a:solidFill>
                <a:latin typeface="Comic Sans MS" pitchFamily="66" charset="0"/>
              </a:rPr>
              <a:t>3-й опыт:</a:t>
            </a:r>
            <a:r>
              <a:rPr lang="ru-RU" sz="4000" smtClean="0"/>
              <a:t> «Желток наружу».</a:t>
            </a:r>
          </a:p>
          <a:p>
            <a:pPr eaLnBrk="1" hangingPunct="1">
              <a:buFontTx/>
              <a:buNone/>
            </a:pPr>
            <a:r>
              <a:rPr lang="ru-RU" sz="4000" smtClean="0">
                <a:solidFill>
                  <a:srgbClr val="FF0000"/>
                </a:solidFill>
                <a:latin typeface="Comic Sans MS" pitchFamily="66" charset="0"/>
              </a:rPr>
              <a:t>4-й опыт: </a:t>
            </a:r>
            <a:r>
              <a:rPr lang="ru-RU" sz="4000" smtClean="0">
                <a:latin typeface="Comic Sans MS" pitchFamily="66" charset="0"/>
              </a:rPr>
              <a:t>«</a:t>
            </a:r>
            <a:r>
              <a:rPr lang="ru-RU" sz="4000" smtClean="0"/>
              <a:t>Резиновое яйцо</a:t>
            </a:r>
            <a:r>
              <a:rPr lang="ru-RU" sz="4000" smtClean="0">
                <a:latin typeface="Comic Sans MS" pitchFamily="66" charset="0"/>
              </a:rPr>
              <a:t>».</a:t>
            </a:r>
          </a:p>
          <a:p>
            <a:pPr eaLnBrk="1" hangingPunct="1">
              <a:buFontTx/>
              <a:buNone/>
            </a:pPr>
            <a:r>
              <a:rPr lang="ru-RU" sz="4000" smtClean="0">
                <a:solidFill>
                  <a:srgbClr val="FF0000"/>
                </a:solidFill>
                <a:latin typeface="Comic Sans MS" pitchFamily="66" charset="0"/>
              </a:rPr>
              <a:t>5-й опыт: </a:t>
            </a:r>
            <a:r>
              <a:rPr lang="ru-RU" sz="4000" smtClean="0">
                <a:latin typeface="Comic Sans MS" pitchFamily="66" charset="0"/>
              </a:rPr>
              <a:t>«</a:t>
            </a:r>
            <a:r>
              <a:rPr lang="ru-RU" sz="4000" smtClean="0"/>
              <a:t>Яйцо в бутылке</a:t>
            </a:r>
            <a:r>
              <a:rPr lang="ru-RU" sz="4000" smtClean="0">
                <a:latin typeface="Comic Sans MS" pitchFamily="66" charset="0"/>
              </a:rPr>
              <a:t>».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8229600" cy="777875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hlink"/>
                </a:solidFill>
                <a:latin typeface="Comic Sans MS" pitchFamily="66" charset="0"/>
              </a:rPr>
              <a:t>1-й опыт:</a:t>
            </a:r>
            <a:r>
              <a:rPr lang="ru-RU" sz="2800" smtClean="0">
                <a:solidFill>
                  <a:schemeClr val="hlink"/>
                </a:solidFill>
                <a:latin typeface="Comic Sans MS" pitchFamily="66" charset="0"/>
              </a:rPr>
              <a:t> «</a:t>
            </a:r>
            <a:r>
              <a:rPr lang="ru-RU" sz="3200" smtClean="0">
                <a:solidFill>
                  <a:schemeClr val="hlink"/>
                </a:solidFill>
                <a:latin typeface="Comic Sans MS" pitchFamily="66" charset="0"/>
              </a:rPr>
              <a:t>Серебряное яйцо</a:t>
            </a:r>
            <a:r>
              <a:rPr lang="ru-RU" sz="2800" smtClean="0">
                <a:solidFill>
                  <a:schemeClr val="hlink"/>
                </a:solidFill>
                <a:latin typeface="Comic Sans MS" pitchFamily="66" charset="0"/>
              </a:rPr>
              <a:t>»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91513" cy="5400675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1000" b="1" smtClean="0"/>
              <a:t>           </a:t>
            </a:r>
            <a:r>
              <a:rPr lang="ru-RU" sz="2400" b="1" smtClean="0">
                <a:solidFill>
                  <a:schemeClr val="hlink"/>
                </a:solidFill>
              </a:rPr>
              <a:t>Цель эксперимента</a:t>
            </a:r>
            <a:r>
              <a:rPr lang="ru-RU" sz="2400" smtClean="0">
                <a:solidFill>
                  <a:schemeClr val="hlink"/>
                </a:solidFill>
              </a:rPr>
              <a:t> - </a:t>
            </a:r>
            <a:r>
              <a:rPr lang="ru-RU" sz="2400" smtClean="0"/>
              <a:t>показать, что прослойка воздуха между закопченным яйцом и водой образует эффект зеркала.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ru-RU" sz="2400" smtClean="0"/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chemeClr val="hlink"/>
                </a:solidFill>
              </a:rPr>
              <a:t>     Для данного эксперимента необходимо:</a:t>
            </a:r>
          </a:p>
          <a:p>
            <a:pPr marL="0" indent="0">
              <a:lnSpc>
                <a:spcPct val="80000"/>
              </a:lnSpc>
            </a:pPr>
            <a:r>
              <a:rPr lang="ru-RU" sz="2400" smtClean="0"/>
              <a:t> сырое куриное яйцо;</a:t>
            </a:r>
          </a:p>
          <a:p>
            <a:pPr marL="0" indent="0">
              <a:lnSpc>
                <a:spcPct val="80000"/>
              </a:lnSpc>
            </a:pPr>
            <a:r>
              <a:rPr lang="ru-RU" sz="2400" smtClean="0"/>
              <a:t> свечка;</a:t>
            </a:r>
          </a:p>
          <a:p>
            <a:pPr marL="0" indent="0">
              <a:lnSpc>
                <a:spcPct val="80000"/>
              </a:lnSpc>
            </a:pPr>
            <a:r>
              <a:rPr lang="ru-RU" sz="2400" smtClean="0"/>
              <a:t> спички;</a:t>
            </a:r>
          </a:p>
          <a:p>
            <a:pPr marL="0" indent="0">
              <a:lnSpc>
                <a:spcPct val="80000"/>
              </a:lnSpc>
            </a:pPr>
            <a:r>
              <a:rPr lang="ru-RU" sz="2400" smtClean="0"/>
              <a:t> банка с водой;</a:t>
            </a:r>
          </a:p>
          <a:p>
            <a:pPr marL="0" indent="0">
              <a:lnSpc>
                <a:spcPct val="80000"/>
              </a:lnSpc>
            </a:pPr>
            <a:r>
              <a:rPr lang="ru-RU" sz="2400" smtClean="0"/>
              <a:t> зажим.</a:t>
            </a:r>
          </a:p>
          <a:p>
            <a:pPr marL="0" indent="0">
              <a:lnSpc>
                <a:spcPct val="80000"/>
              </a:lnSpc>
              <a:buFontTx/>
              <a:buNone/>
            </a:pPr>
            <a:endParaRPr lang="ru-RU" sz="2400" smtClean="0"/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2400" smtClean="0"/>
              <a:t>     Закоптили сырое куриное яйцо над свечкой. Затем опустили яйцо в банку с водой. Яйцо стало серебряного цвета, а при вынимании яйцо снова стало черного цвета.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1000" smtClean="0"/>
              <a:t>      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827088" y="3933825"/>
            <a:ext cx="7705725" cy="21875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2000" smtClean="0"/>
          </a:p>
          <a:p>
            <a:pPr>
              <a:lnSpc>
                <a:spcPct val="80000"/>
              </a:lnSpc>
              <a:buFontTx/>
              <a:buNone/>
            </a:pPr>
            <a:endParaRPr lang="ru-RU" sz="2000" smtClean="0"/>
          </a:p>
          <a:p>
            <a:pPr>
              <a:lnSpc>
                <a:spcPct val="80000"/>
              </a:lnSpc>
              <a:buFontTx/>
              <a:buNone/>
            </a:pPr>
            <a:endParaRPr lang="ru-RU" sz="2000" smtClean="0"/>
          </a:p>
          <a:p>
            <a:pPr>
              <a:lnSpc>
                <a:spcPct val="80000"/>
              </a:lnSpc>
              <a:buFontTx/>
              <a:buNone/>
            </a:pPr>
            <a:endParaRPr lang="ru-RU" sz="2000" smtClean="0"/>
          </a:p>
          <a:p>
            <a:pPr>
              <a:lnSpc>
                <a:spcPct val="80000"/>
              </a:lnSpc>
              <a:buFontTx/>
              <a:buNone/>
            </a:pPr>
            <a:endParaRPr lang="ru-RU" sz="2000" smtClean="0"/>
          </a:p>
          <a:p>
            <a:pPr>
              <a:lnSpc>
                <a:spcPct val="80000"/>
              </a:lnSpc>
              <a:buFontTx/>
              <a:buNone/>
            </a:pPr>
            <a:endParaRPr lang="ru-RU" sz="2000" smtClean="0"/>
          </a:p>
          <a:p>
            <a:pPr>
              <a:lnSpc>
                <a:spcPct val="80000"/>
              </a:lnSpc>
              <a:buFontTx/>
              <a:buNone/>
            </a:pPr>
            <a:endParaRPr lang="ru-RU" sz="2000" smtClean="0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0973" name="Picture 13" descr="опыт2(14)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75" y="188913"/>
            <a:ext cx="465296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4" name="Picture 14" descr="опыт2(16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75" y="3644900"/>
            <a:ext cx="4635500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1004</Words>
  <Application>Microsoft Office PowerPoint</Application>
  <PresentationFormat>Экран (4:3)</PresentationFormat>
  <Paragraphs>152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Оформление по умолчанию</vt:lpstr>
      <vt:lpstr>Презентация PowerPoint</vt:lpstr>
      <vt:lpstr>Презентация PowerPoint</vt:lpstr>
      <vt:lpstr>Цель исследования:   показать многообразие свойств куриного яйца.  </vt:lpstr>
      <vt:lpstr>Гипотеза исследования:    предположим, что зная о многообразии свойств яйца, можно использовать их не только как продукт питания, но и в других целях.  </vt:lpstr>
      <vt:lpstr>                         Задачи исследования: </vt:lpstr>
      <vt:lpstr>Предмет исследования – домашняя лаборатория с участием  куриного яйца.  Объект исследования –  куриное яйцо.</vt:lpstr>
      <vt:lpstr>Наш эксперимент состоял из пяти опытов:</vt:lpstr>
      <vt:lpstr>1-й опыт: «Серебряное яйцо»</vt:lpstr>
      <vt:lpstr>Презентация PowerPoint</vt:lpstr>
      <vt:lpstr>Презентация PowerPoint</vt:lpstr>
      <vt:lpstr>Презентация PowerPoint</vt:lpstr>
      <vt:lpstr>2-й опыт: «Прогулка по яйцам»</vt:lpstr>
      <vt:lpstr>Презентация PowerPoint</vt:lpstr>
      <vt:lpstr> Можно положить на вершины яиц разделочную доску. Тогда уже ничто не помешает.</vt:lpstr>
      <vt:lpstr>Презентация PowerPoint</vt:lpstr>
      <vt:lpstr>3-й опыт: «Желток наружу»</vt:lpstr>
      <vt:lpstr>Презентация PowerPoint</vt:lpstr>
      <vt:lpstr>Поместили обмотанное скотчем яйцо внутрь чулка. С обеих сторон завязали узелки. Возьмите чулок за оба конца и начинайте раскручивать яйцо. Крутите так, чтобы оно вращалось вокруг своей оси несколько минут.</vt:lpstr>
      <vt:lpstr>Скотч оставили на яйце. Варили 10 минут. Через 10 минут вытащите яйцо из воды и дайте остыть. </vt:lpstr>
      <vt:lpstr>                    Вывод: Желток яйца более плотный, чем белок. Когда вы быстро крутите яйцо, жидкий желток притягивается к краям яйца через центробежную силу, а белок отталкивается к центру.</vt:lpstr>
      <vt:lpstr>4-й опыт: «Резиновое яйцо»</vt:lpstr>
      <vt:lpstr>Берём две прозрачные банки и опускаем в них варёное и сырое яйцо. Наливаем 9% столовый уксус таким образом, чтобы он покрыл куриные яйца полностью. Оставляем на три дня.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5-й опыт: «Яйцо в бутылке»</vt:lpstr>
      <vt:lpstr>Горлышко бутылочки смазали растительным маслом. В бутылочку налили кипяток. Положили вареное яйцо на горлышко. </vt:lpstr>
      <vt:lpstr>В первые секунды конец яйца всосался в горлышко. Яйцо постепенно стало втягиваться внутрь, меняя при этом форму.</vt:lpstr>
      <vt:lpstr>Презентация PowerPoint</vt:lpstr>
      <vt:lpstr>В результате мы пришли к таким выводам:</vt:lpstr>
      <vt:lpstr>Презентация PowerPoint</vt:lpstr>
      <vt:lpstr>Презентация PowerPoint</vt:lpstr>
      <vt:lpstr>Использованная литература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 городская НПК младших школьников  «Исследователь окружающего мира»</dc:title>
  <dc:creator>Admin</dc:creator>
  <cp:lastModifiedBy>Наталья</cp:lastModifiedBy>
  <cp:revision>212</cp:revision>
  <dcterms:created xsi:type="dcterms:W3CDTF">2012-01-17T10:08:56Z</dcterms:created>
  <dcterms:modified xsi:type="dcterms:W3CDTF">2016-04-08T15:16:59Z</dcterms:modified>
</cp:coreProperties>
</file>