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9" r:id="rId4"/>
    <p:sldId id="258" r:id="rId5"/>
    <p:sldId id="260" r:id="rId6"/>
    <p:sldId id="263" r:id="rId7"/>
    <p:sldId id="261" r:id="rId8"/>
    <p:sldId id="262" r:id="rId9"/>
    <p:sldId id="265" r:id="rId10"/>
    <p:sldId id="264" r:id="rId11"/>
    <p:sldId id="266" r:id="rId12"/>
    <p:sldId id="269" r:id="rId13"/>
    <p:sldId id="270" r:id="rId14"/>
    <p:sldId id="271" r:id="rId15"/>
    <p:sldId id="272" r:id="rId16"/>
    <p:sldId id="273" r:id="rId17"/>
    <p:sldId id="267" r:id="rId18"/>
    <p:sldId id="274" r:id="rId19"/>
    <p:sldId id="268" r:id="rId20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3288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96" y="-90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плесень?</a:t>
            </a:r>
          </a:p>
        </c:rich>
      </c:tx>
      <c:layout>
        <c:manualLayout>
          <c:xMode val="edge"/>
          <c:yMode val="edge"/>
          <c:x val="0.16551244526333633"/>
          <c:y val="0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такое плесень?</c:v>
                </c:pt>
              </c:strCache>
            </c:strRef>
          </c:tx>
          <c:dLbls>
            <c:txPr>
              <a:bodyPr/>
              <a:lstStyle/>
              <a:p>
                <a:pPr>
                  <a:defRPr sz="2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гриб</c:v>
                </c:pt>
                <c:pt idx="1">
                  <c:v>бактерия</c:v>
                </c:pt>
                <c:pt idx="2">
                  <c:v>другое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</c:v>
                </c:pt>
                <c:pt idx="1">
                  <c:v>15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2.9528216201242807E-2"/>
          <c:y val="0.12396068690220308"/>
          <c:w val="0.86201402619679479"/>
          <c:h val="8.7659546189910995E-2"/>
        </c:manualLayout>
      </c:layout>
      <c:overlay val="0"/>
      <c:txPr>
        <a:bodyPr/>
        <a:lstStyle/>
        <a:p>
          <a:pPr>
            <a:defRPr sz="2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Польза или вред?</a:t>
            </a:r>
          </a:p>
        </c:rich>
      </c:tx>
      <c:layout>
        <c:manualLayout>
          <c:xMode val="edge"/>
          <c:yMode val="edge"/>
          <c:x val="0.131286694896162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206481752418745"/>
          <c:y val="0.12861014891961761"/>
          <c:w val="0.87303073523912078"/>
          <c:h val="0.672851599921222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Плесень: Польза или вред?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Польза</c:v>
                </c:pt>
                <c:pt idx="1">
                  <c:v>Вред</c:v>
                </c:pt>
                <c:pt idx="2">
                  <c:v>Польза и вред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27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784320"/>
        <c:axId val="50024960"/>
      </c:barChart>
      <c:catAx>
        <c:axId val="337843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50024960"/>
        <c:crosses val="autoZero"/>
        <c:auto val="1"/>
        <c:lblAlgn val="ctr"/>
        <c:lblOffset val="100"/>
        <c:noMultiLvlLbl val="0"/>
      </c:catAx>
      <c:valAx>
        <c:axId val="5002496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37843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E4A71D-7435-415F-8429-044E1C607F4D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314BD-8E34-4319-8F2D-35915487DF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616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BE747-952A-436E-986A-4BA80FA2D429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B1A1B-B2F4-4EA9-8B07-973EAE5BF7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41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9B1A1B-B2F4-4EA9-8B07-973EAE5BF72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6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9B1A1B-B2F4-4EA9-8B07-973EAE5BF726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12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938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91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7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570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36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38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55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40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48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46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707B-A5D8-4B2C-A0F3-98672B8A905B}" type="datetimeFigureOut">
              <a:rPr lang="ru-RU" smtClean="0"/>
              <a:pPr/>
              <a:t>09.04.2016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226FD-41E0-42C6-9C46-26748572C2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67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23743"/>
            <a:ext cx="7772400" cy="921081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Плесень: друг или враг?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7943" y="5601419"/>
            <a:ext cx="3591895" cy="92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Ученица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3 а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класса </a:t>
            </a:r>
          </a:p>
          <a:p>
            <a:pPr algn="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МАОУ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«СШ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«Земля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родная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» </a:t>
            </a:r>
          </a:p>
          <a:p>
            <a:pPr algn="r" eaLnBrk="1" hangingPunct="1">
              <a:defRPr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Янышаева Ксения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8138" y="5401965"/>
            <a:ext cx="117792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8199" y="441374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Исследовательская работа</a:t>
            </a:r>
            <a:endParaRPr lang="ru-RU" sz="2800" dirty="0"/>
          </a:p>
        </p:txBody>
      </p:sp>
      <p:pic>
        <p:nvPicPr>
          <p:cNvPr id="1026" name="Picture 2" descr="http://eparazit.ru/wp-content/uploads/2015/03/allergija-na-plesen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0391" y="2003953"/>
            <a:ext cx="4936105" cy="329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2003953"/>
            <a:ext cx="3992887" cy="4098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66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4624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исследуемых образцов хлеба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1492329"/>
            <a:ext cx="40324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ТС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«Монетка»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ИП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Гуреев Д.А.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«Наш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двор» -производство ИП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Нариманов Н.Ю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упакованы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полиэтиленовые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мешочки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из ТС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«Анкор»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упакован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пищевую плёнку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86105"/>
            <a:ext cx="5114607" cy="422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972" y="5661248"/>
            <a:ext cx="88986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проводилось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27.01.2016 по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07.02.2016 г.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мониторинг фиксировался при помощи фотоаппарата.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548680"/>
            <a:ext cx="88710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пшеничный из муки высшего сорта. Вкус и запах свойственный изделию данного вида, без постороннего привкуса и запаха.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4193212"/>
            <a:ext cx="39025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 и тара соответствуют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ГОСТа 31805-2012.</a:t>
            </a:r>
          </a:p>
        </p:txBody>
      </p:sp>
    </p:spTree>
    <p:extLst>
      <p:ext uri="{BB962C8B-B14F-4D97-AF65-F5344CB8AC3E}">
        <p14:creationId xmlns:p14="http://schemas.microsoft.com/office/powerpoint/2010/main" val="37891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387" y="116632"/>
            <a:ext cx="9006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основных условий для произрастания плесени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наличие влажности. Для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этого, часть образцов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упакованы в пакеты. Образцы, которые были не прикрыты, к вечеру подсохли и стали не пригодными для выращивания плесени.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427984" cy="419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387" y="5877272"/>
            <a:ext cx="90064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сделаны с образцов в пакетах. Данные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полученные в ходе опыта, занесены в таблицу.</a:t>
            </a:r>
            <a:endParaRPr lang="ru-RU" sz="2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730292" cy="419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62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394840"/>
              </p:ext>
            </p:extLst>
          </p:nvPr>
        </p:nvGraphicFramePr>
        <p:xfrm>
          <a:off x="0" y="0"/>
          <a:ext cx="9144000" cy="6873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3728"/>
                <a:gridCol w="2205055"/>
                <a:gridCol w="2459960"/>
                <a:gridCol w="2355257"/>
              </a:tblGrid>
              <a:tr h="484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Дата,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Температура и влажность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№1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Образец №2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Образец №3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484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27.01.2016 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-----------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------------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------------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484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28.01.2016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пакете появились капельки влаги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 пакете появились капельки влаги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 пакете появились капельки влаги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484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29.01.2016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Темп.24Сº влажность 35%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 поверхности точечно появилась плесень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Следы плесени видны только при помощи лупы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Следы плесени видны только при помощи лупы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24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30.01.2016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Темп.24Сº влажность 35%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в виде белого пушка хорошо видна.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до 5мм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до 5-6мм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361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31.01.2016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разрослась, приобрела серый оттенок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разрослась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разрослась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Темп.24Сº влажность 35%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серо-зеленого цвета покрыла все куски хлеба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белого и серого цвета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Появилась плесень черного и серого цвета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02.02.2016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Темп.24Сº влажность 35%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желтого и серого цвета покрыла все куски хлеба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белого и серого цвета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Появилась плесень  желтого цвета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03.02.2016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 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покрыла </a:t>
                      </a:r>
                      <a:r>
                        <a:rPr lang="ru-RU" sz="1400" dirty="0" smtClean="0">
                          <a:effectLst/>
                        </a:rPr>
                        <a:t>весь хлеб, </a:t>
                      </a:r>
                      <a:r>
                        <a:rPr lang="ru-RU" sz="1400" dirty="0">
                          <a:effectLst/>
                        </a:rPr>
                        <a:t>появилась черная плесень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покрыла </a:t>
                      </a:r>
                      <a:r>
                        <a:rPr lang="ru-RU" sz="1400" dirty="0" smtClean="0">
                          <a:effectLst/>
                        </a:rPr>
                        <a:t>весь хлеб, </a:t>
                      </a:r>
                      <a:r>
                        <a:rPr lang="ru-RU" sz="1400" dirty="0">
                          <a:effectLst/>
                        </a:rPr>
                        <a:t>появилась нитевидная плесень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покрыла все куски хлеба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645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04.02.2016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 24Сº влажность 35%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хлеба, начали выделяться патогенные споры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хлеба, появились споры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406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05.02.2016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 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хлеба, множество спор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хлеба, появились споры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покрыла </a:t>
                      </a:r>
                      <a:r>
                        <a:rPr lang="ru-RU" sz="1400" dirty="0" smtClean="0">
                          <a:effectLst/>
                        </a:rPr>
                        <a:t>весь хлеб, </a:t>
                      </a:r>
                      <a:r>
                        <a:rPr lang="ru-RU" sz="1400" dirty="0">
                          <a:effectLst/>
                        </a:rPr>
                        <a:t>разрослась черная плесень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  <a:tr h="524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06-07.02.2016 г.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Темп. 23Сº влажность 33%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Плесень покрыла все куски хлеба</a:t>
                      </a:r>
                      <a:endParaRPr lang="ru-RU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Плесень покрыла все куски хлеба, черная плесень</a:t>
                      </a:r>
                      <a:endParaRPr lang="ru-RU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9764" marR="2976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40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450837"/>
            <a:ext cx="4536505" cy="340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57110"/>
            <a:ext cx="4392489" cy="3513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0110" y="44624"/>
            <a:ext cx="88108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01.02.2016 г.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24Сº, влажность: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%. Плесень различных цветов.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0146" y="3501008"/>
            <a:ext cx="4526350" cy="327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41" y="3501008"/>
            <a:ext cx="4532467" cy="327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00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3509" y="1379284"/>
            <a:ext cx="3067743" cy="52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19" y="1379286"/>
            <a:ext cx="3107631" cy="523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52" y="1379285"/>
            <a:ext cx="2919468" cy="523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5689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04.02.2016 года Температура: 24Сº, влажность: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35%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32955"/>
            <a:ext cx="85689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Плесень покрыла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куски хлеба,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выделяться споры.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4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2498" y="1628800"/>
            <a:ext cx="3392104" cy="502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628800"/>
            <a:ext cx="3168851" cy="502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1326" y="1628800"/>
            <a:ext cx="2695385" cy="502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260648"/>
            <a:ext cx="85689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06.02.2016 года Температура: 23Сº, влажность: 33%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732955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Плесень покрыла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куски хлеба, множество очагов плесени. 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образце №3 разрослась</a:t>
            </a:r>
            <a:r>
              <a:rPr lang="ru-RU" sz="2200" dirty="0" smtClean="0">
                <a:latin typeface="Times New Roman"/>
                <a:ea typeface="Calibri"/>
              </a:rPr>
              <a:t> </a:t>
            </a:r>
            <a:r>
              <a:rPr lang="ru-RU" sz="2200" dirty="0">
                <a:latin typeface="Times New Roman"/>
                <a:ea typeface="Calibri"/>
              </a:rPr>
              <a:t>черная плесень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83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464614"/>
            <a:ext cx="3438877" cy="262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805" y="5301208"/>
            <a:ext cx="904569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Оптимальными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условиями для развития плесневых грибов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влажность,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 и свет. При сухом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воздухе плесень не появляется, хлеб черствеет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05" y="836712"/>
            <a:ext cx="90456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– хлеб, купленный в торговой сети «Анкор»  был менее подвержен образованию плесени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16632"/>
            <a:ext cx="90730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№1 – хлеб, купленный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«Монетка» оказался наиболее благоприятным для возникновения и развития плесени.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805" y="1513676"/>
            <a:ext cx="90456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№3 – хлеб,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магазина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«Наш двор», дольше выдержал товарный вид. Но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нем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плесень 4-х  цветов.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64614"/>
            <a:ext cx="3275855" cy="262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3343" y="2464613"/>
            <a:ext cx="2840658" cy="26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54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4427558"/>
            <a:ext cx="3712486" cy="2399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440003"/>
            <a:ext cx="3578937" cy="2399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http://webshoping.ru/breadbox/3129_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52" y="2204864"/>
            <a:ext cx="4392488" cy="252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ebshoping.ru/breadbox/3129_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4496" y="1903213"/>
            <a:ext cx="4644008" cy="253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013" y="4434449"/>
            <a:ext cx="3048491" cy="2399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213" y="35620"/>
            <a:ext cx="8922365" cy="1854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хранению хлеба в домашних условиях: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не должен храниться в теплом, влажном помещении.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хранить хлеб в плотном полиэтиленовом пакете.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хранение хлеба должно быть идеально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чистым.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закупаться хлебом впрок. </a:t>
            </a:r>
          </a:p>
        </p:txBody>
      </p:sp>
    </p:spTree>
    <p:extLst>
      <p:ext uri="{BB962C8B-B14F-4D97-AF65-F5344CB8AC3E}">
        <p14:creationId xmlns:p14="http://schemas.microsoft.com/office/powerpoint/2010/main" val="221904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8694" y="303039"/>
            <a:ext cx="1337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95244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Плесень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образовавшаяся на продукте, полностью разрушает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его. Продукт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заражённый плесневыми грибами, представляет угрозу для здоровья человека.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лесень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приносит человеку вред.</a:t>
            </a:r>
            <a:endParaRPr lang="ru-RU" sz="2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xn--80akakpkemuf1j.xn--80abhs4ag.xn--p1ai/img/1402272_1200/e89e377d2c954385d1c37965a1b5321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1" y="2984364"/>
            <a:ext cx="4633893" cy="387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fb.ru/misc/i/gallery/21029/79554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4214" y="2984364"/>
            <a:ext cx="4525158" cy="387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73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2661253"/>
            <a:ext cx="46579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пасибо за внимание!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46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все начиналось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01" y="878728"/>
            <a:ext cx="8784976" cy="129745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sz="2200" kern="11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Изучение по окружающему миру темы «Разрушители». </a:t>
            </a:r>
          </a:p>
          <a:p>
            <a:pPr marL="0" indent="0" algn="just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sz="2200" kern="11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Интерес вызвал факт, что к разрушителям относятся грибы, а плесень, которую мы иногда наблюдаем на продуктах, это тоже гриб.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3706" y="2615706"/>
            <a:ext cx="5590294" cy="417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401" y="5373216"/>
            <a:ext cx="36805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u-RU" sz="2200" kern="11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 возникла тема работы: </a:t>
            </a:r>
          </a:p>
          <a:p>
            <a:pPr algn="just">
              <a:spcBef>
                <a:spcPts val="1200"/>
              </a:spcBef>
            </a:pPr>
            <a:r>
              <a:rPr lang="ru-RU" sz="2200" b="1" kern="11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«Плесень: друг или враг?»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401" y="2636912"/>
            <a:ext cx="3762704" cy="225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Хотелось 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попробовать </a:t>
            </a: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вырастить 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плесень в </a:t>
            </a: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домашних условиях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Выяснить 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профилактики 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защиты от неё.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01" y="2060848"/>
            <a:ext cx="55325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2200" kern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Интересен </a:t>
            </a:r>
            <a:r>
              <a:rPr lang="ru-RU" sz="2200" kern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образования плесени. </a:t>
            </a:r>
          </a:p>
        </p:txBody>
      </p:sp>
    </p:spTree>
    <p:extLst>
      <p:ext uri="{BB962C8B-B14F-4D97-AF65-F5344CB8AC3E}">
        <p14:creationId xmlns:p14="http://schemas.microsoft.com/office/powerpoint/2010/main" val="9638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682" y="44624"/>
            <a:ext cx="89469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понять причины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разрушения плесневелого продукта.</a:t>
            </a:r>
          </a:p>
        </p:txBody>
      </p:sp>
      <p:pic>
        <p:nvPicPr>
          <p:cNvPr id="3074" name="Picture 2" descr="http://gorod.tomsk.ru/uploads/33551//nasyvor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5684" y="963749"/>
            <a:ext cx="3510852" cy="253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73" y="4149080"/>
            <a:ext cx="4698059" cy="257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литературы;</a:t>
            </a:r>
          </a:p>
          <a:p>
            <a:pPr indent="35560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ежедневный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 мониторинг процесса образования плесени с использованием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лупы канцелярской; </a:t>
            </a:r>
          </a:p>
          <a:p>
            <a:pPr marL="342900" indent="-342900">
              <a:spcBef>
                <a:spcPts val="300"/>
              </a:spcBef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682" y="476672"/>
            <a:ext cx="76216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пшеничный хлеб из муки высшего сорта разных производителей, реализуемых в магазинах города Новый Уренгой.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9580" y="4022872"/>
            <a:ext cx="4158924" cy="279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682" y="2780928"/>
            <a:ext cx="60374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образования плесени;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поэтапно процесс образования плесени;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соответствующую литературу.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682" y="1556792"/>
            <a:ext cx="434644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плесень.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682" y="1988840"/>
            <a:ext cx="6224461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плесень, образовавшаяся на продукте, </a:t>
            </a:r>
          </a:p>
          <a:p>
            <a:pPr algn="just">
              <a:spcBef>
                <a:spcPts val="600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разрушает его.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92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enciklopediya1.ru/tom4/tom4-2/283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616131"/>
            <a:ext cx="5001069" cy="317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5" cy="8640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Плесень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колонии микроскопических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грибов, которая состоит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множества клеток, образующих длинные разветвлённые нити - гифы.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393" y="4502730"/>
            <a:ext cx="38255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Накапливаясь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организме, они вызывают аллергические реакции, респираторные заболевания. </a:t>
            </a:r>
          </a:p>
        </p:txBody>
      </p:sp>
      <p:pic>
        <p:nvPicPr>
          <p:cNvPr id="1028" name="Picture 4" descr="http://konspekta.net/studopediaorg/baza14/3632207961300.files/image0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7" y="980728"/>
            <a:ext cx="500183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36880" y="995824"/>
            <a:ext cx="39996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Сплетение гиф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мицелии.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гиф оканчиваются спорами. Споры  определяют цвет плесени, с помощью них плесень размножается. </a:t>
            </a:r>
          </a:p>
        </p:txBody>
      </p:sp>
    </p:spTree>
    <p:extLst>
      <p:ext uri="{BB962C8B-B14F-4D97-AF65-F5344CB8AC3E}">
        <p14:creationId xmlns:p14="http://schemas.microsoft.com/office/powerpoint/2010/main" val="294509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7729" y="60881"/>
            <a:ext cx="8769037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Плесени вызывают не только порчу пищевых продуктов, они вырабатывают и нужные вещества – ферменты, лекарственные средства. </a:t>
            </a:r>
            <a:r>
              <a:rPr lang="ru-RU" sz="2200" dirty="0">
                <a:latin typeface="Times New Roman"/>
                <a:ea typeface="Calibri"/>
                <a:cs typeface="Times New Roman"/>
              </a:rPr>
              <a:t>Без кефирного грибка нельзя приготовить кефир; без дрожжей – хорошего, пышного хлеба. Используют грибы в сыроварении и других производствах</a:t>
            </a:r>
            <a:r>
              <a:rPr lang="ru-RU" sz="2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200" dirty="0"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2066146"/>
            <a:ext cx="4032448" cy="265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4" descr="https://upload.wikimedia.org/wikipedia/commons/thumb/d/d3/Blue_Stilton_Quarter_Front.jpg/220px-Blue_Stilton_Quarter_Front.jpg"/>
          <p:cNvSpPr>
            <a:spLocks noChangeAspect="1" noChangeArrowheads="1"/>
          </p:cNvSpPr>
          <p:nvPr/>
        </p:nvSpPr>
        <p:spPr bwMode="auto">
          <a:xfrm>
            <a:off x="155575" y="-776288"/>
            <a:ext cx="2095500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3760" y="2077746"/>
            <a:ext cx="1924744" cy="473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http://www.lesaffre.ru/images/content/safm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663101"/>
            <a:ext cx="4176464" cy="215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rborio.ru/pics/blue_cheese/roquefor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060848"/>
            <a:ext cx="3137394" cy="456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8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37501133"/>
              </p:ext>
            </p:extLst>
          </p:nvPr>
        </p:nvGraphicFramePr>
        <p:xfrm>
          <a:off x="0" y="1124744"/>
          <a:ext cx="4614366" cy="4435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9889" y="188640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3 - 4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на предмет знаний о плесени.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опросе приняло 48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9889" y="5733256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/>
                <a:ea typeface="Calibri"/>
              </a:rPr>
              <a:t>В соответствии с </a:t>
            </a:r>
            <a:r>
              <a:rPr lang="ru-RU" sz="2200" dirty="0" smtClean="0">
                <a:latin typeface="Times New Roman"/>
                <a:ea typeface="Calibri"/>
              </a:rPr>
              <a:t>проведённым анкетированием - хлеб</a:t>
            </a:r>
            <a:r>
              <a:rPr lang="ru-RU" sz="2200" dirty="0">
                <a:latin typeface="Times New Roman"/>
                <a:ea typeface="Calibri"/>
              </a:rPr>
              <a:t>, наиболее часто встречающийся продукт, на котором обнаруживается плесень. </a:t>
            </a:r>
            <a:endParaRPr lang="ru-RU" sz="22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91495391"/>
              </p:ext>
            </p:extLst>
          </p:nvPr>
        </p:nvGraphicFramePr>
        <p:xfrm>
          <a:off x="3923928" y="1196752"/>
          <a:ext cx="511256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729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273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32656"/>
            <a:ext cx="90364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15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назад.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Долгое время люди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употребляли в пищу зёрна в сыром виде. Позже научились растирать зёрна между камнями, получали крупу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варили.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5409" y="15007"/>
            <a:ext cx="2578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в древности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4144989"/>
            <a:ext cx="4867501" cy="2713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811" y="4077072"/>
            <a:ext cx="413314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Археологи предполагают, что во время приготовления зерновой каши часть её пролилась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разогретые камни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превратилась в румяную лепёшку. С тех пор и начали выпекать пресный хлеб в виде лепёшки. </a:t>
            </a:r>
          </a:p>
        </p:txBody>
      </p:sp>
    </p:spTree>
    <p:extLst>
      <p:ext uri="{BB962C8B-B14F-4D97-AF65-F5344CB8AC3E}">
        <p14:creationId xmlns:p14="http://schemas.microsoft.com/office/powerpoint/2010/main" val="36733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48808"/>
            <a:ext cx="5582511" cy="3614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1021" y="44624"/>
            <a:ext cx="89354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/>
                <a:ea typeface="Calibri"/>
              </a:rPr>
              <a:t>По настоящее время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один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ежедневный или праздничный стол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обходится без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мире нет ни одной кухни, где не присутствовал бы хлеб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356" y="2110790"/>
            <a:ext cx="48316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Издревле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считался святыней, которую нужно было почитать и хранить в любой ситуации.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069779"/>
            <a:ext cx="48245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народ имеет свой рецепт хлеба, с добавками любимых ингредиентов.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5227" y="3676416"/>
            <a:ext cx="4099972" cy="318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5227" y="822299"/>
            <a:ext cx="4099972" cy="28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49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1719" y="3488709"/>
            <a:ext cx="3556346" cy="3252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1804240"/>
            <a:ext cx="1966651" cy="493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1" y="103565"/>
            <a:ext cx="86225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гигрометр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психрометрический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ВИТ-1; канцелярская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лупа диаметр 100 мм; фотоаппарат цифровой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FUJIFILM FinePix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5" y="1259515"/>
            <a:ext cx="3960440" cy="548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http://img.1hleb.ru/iblock/ee7/amplk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274325"/>
            <a:ext cx="2528416" cy="215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55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1115</Words>
  <Application>Microsoft Office PowerPoint</Application>
  <PresentationFormat>Экран (4:3)</PresentationFormat>
  <Paragraphs>131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Плесень: друг или враг?</vt:lpstr>
      <vt:lpstr>Как все начиналось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Плесень: друг или враг?</dc:title>
  <dc:creator>Алексей</dc:creator>
  <cp:lastModifiedBy>Наталья</cp:lastModifiedBy>
  <cp:revision>76</cp:revision>
  <cp:lastPrinted>2016-02-28T15:23:30Z</cp:lastPrinted>
  <dcterms:created xsi:type="dcterms:W3CDTF">2016-02-22T04:50:20Z</dcterms:created>
  <dcterms:modified xsi:type="dcterms:W3CDTF">2016-04-09T10:50:54Z</dcterms:modified>
</cp:coreProperties>
</file>