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6" r:id="rId3"/>
    <p:sldId id="257" r:id="rId4"/>
    <p:sldId id="258" r:id="rId5"/>
    <p:sldId id="277" r:id="rId6"/>
    <p:sldId id="259" r:id="rId7"/>
    <p:sldId id="273" r:id="rId8"/>
    <p:sldId id="260" r:id="rId9"/>
    <p:sldId id="261" r:id="rId10"/>
    <p:sldId id="262" r:id="rId11"/>
    <p:sldId id="263" r:id="rId12"/>
    <p:sldId id="274" r:id="rId13"/>
    <p:sldId id="269" r:id="rId14"/>
    <p:sldId id="265" r:id="rId15"/>
    <p:sldId id="267" r:id="rId16"/>
    <p:sldId id="268" r:id="rId17"/>
    <p:sldId id="275" r:id="rId18"/>
    <p:sldId id="266" r:id="rId19"/>
    <p:sldId id="270" r:id="rId20"/>
    <p:sldId id="27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18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microsoft.com/office/2007/relationships/hdphoto" Target="../media/hdphoto2.wdp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3.jpeg"/><Relationship Id="rId7" Type="http://schemas.microsoft.com/office/2007/relationships/hdphoto" Target="../media/hdphoto5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microsoft.com/office/2007/relationships/hdphoto" Target="../media/hdphoto4.wdp"/><Relationship Id="rId4" Type="http://schemas.openxmlformats.org/officeDocument/2006/relationships/image" Target="../media/image24.jpeg"/><Relationship Id="rId9" Type="http://schemas.microsoft.com/office/2007/relationships/hdphoto" Target="../media/hdphoto6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microsoft.com/office/2007/relationships/hdphoto" Target="../media/hdphoto8.wdp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1%D1%80%D1%8E%D1%85%D0%BE%D0%BD%D0%BE%D0%B3%D0%B8%D0%B5" TargetMode="External"/><Relationship Id="rId7" Type="http://schemas.openxmlformats.org/officeDocument/2006/relationships/image" Target="../media/image7.jpeg"/><Relationship Id="rId2" Type="http://schemas.openxmlformats.org/officeDocument/2006/relationships/hyperlink" Target="https://ru.wikipedia.org/wiki/%D0%9B%D0%B0%D1%82%D0%B8%D0%BD%D1%81%D0%BA%D0%B8%D0%B9_%D1%8F%D0%B7%D1%8B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hyperlink" Target="https://ru.wikipedia.org/wiki/%D0%9B%D1%91%D0%B3%D0%BE%D1%87%D0%BD%D1%8B%D0%B5_%D1%83%D0%BB%D0%B8%D1%82%D0%BA%D0%B8" TargetMode="External"/><Relationship Id="rId4" Type="http://schemas.openxmlformats.org/officeDocument/2006/relationships/hyperlink" Target="https://ru.wikipedia.org/wiki/%D0%9C%D0%BE%D0%BB%D0%BB%D1%8E%D1%81%D0%BA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hyperlink" Target="http://fb.ru/article/197699/stroenie-ulitok-lyubopyitnyie-osobennosti#image865232" TargetMode="External"/><Relationship Id="rId7" Type="http://schemas.openxmlformats.org/officeDocument/2006/relationships/hyperlink" Target="http://fb.ru/article/197699/stroenie-ulitok-lyubopyitnyie-osobennosti#image865233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Relationship Id="rId9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ax-ulitka.ucoz.ru/_pu/0/02303702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hyperlink" Target="http://ax-ulitka.ucoz.ru/_pu/0/43916709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1\РАБОЧИЙ СТОЛ\улитка ахатин ЕДН 6 февраля\1342717611_1aavvdntltmlt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45" y="0"/>
            <a:ext cx="1042249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836712"/>
            <a:ext cx="10081120" cy="1470025"/>
          </a:xfrm>
        </p:spPr>
        <p:txBody>
          <a:bodyPr>
            <a:noAutofit/>
          </a:bodyPr>
          <a:lstStyle/>
          <a:p>
            <a:r>
              <a:rPr lang="ru-RU" sz="3600" dirty="0">
                <a:effectLst/>
              </a:rPr>
              <a:t>"Первые шаги в </a:t>
            </a:r>
            <a:r>
              <a:rPr lang="ru-RU" sz="3600" dirty="0" smtClean="0">
                <a:effectLst/>
              </a:rPr>
              <a:t>науку»</a:t>
            </a:r>
            <a:br>
              <a:rPr lang="ru-RU" sz="3600" dirty="0" smtClean="0">
                <a:effectLst/>
              </a:rPr>
            </a:br>
            <a:r>
              <a:rPr lang="ru-RU" sz="3600" dirty="0">
                <a:effectLst/>
              </a:rPr>
              <a:t/>
            </a:r>
            <a:br>
              <a:rPr lang="ru-RU" sz="3600" dirty="0">
                <a:effectLst/>
              </a:rPr>
            </a:br>
            <a:r>
              <a:rPr lang="ru-RU" sz="3600" dirty="0" smtClean="0">
                <a:effectLst/>
              </a:rPr>
              <a:t/>
            </a:r>
            <a:br>
              <a:rPr lang="ru-RU" sz="3600" dirty="0" smtClean="0">
                <a:effectLst/>
              </a:rPr>
            </a:br>
            <a:r>
              <a:rPr lang="ru-RU" sz="3600" dirty="0" smtClean="0">
                <a:effectLst/>
              </a:rPr>
              <a:t> </a:t>
            </a:r>
            <a:r>
              <a:rPr lang="ru-RU" sz="3600" b="1" dirty="0" smtClean="0"/>
              <a:t>Тема исследовательской работы: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9472" y="2708920"/>
            <a:ext cx="6400800" cy="17526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Улитка – </a:t>
            </a:r>
            <a:r>
              <a:rPr lang="ru-RU" sz="6000" b="1" dirty="0" err="1" smtClean="0">
                <a:solidFill>
                  <a:srgbClr val="FF0000"/>
                </a:solidFill>
              </a:rPr>
              <a:t>ахатина</a:t>
            </a:r>
            <a:r>
              <a:rPr lang="ru-RU" sz="6000" b="1" dirty="0" smtClean="0">
                <a:solidFill>
                  <a:srgbClr val="FF0000"/>
                </a:solidFill>
              </a:rPr>
              <a:t> как домашний питомец.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6047656" y="3284984"/>
            <a:ext cx="3096344" cy="28327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400" kern="1200"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6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020272" y="4170856"/>
            <a:ext cx="30963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Ляпин Никита Сергеевич, ученик 2 А класса МОБУ СОШ №1 </a:t>
            </a:r>
            <a:r>
              <a:rPr lang="ru-RU" sz="2400" b="1" dirty="0" err="1" smtClean="0"/>
              <a:t>с.Ивановка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213935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6632"/>
            <a:ext cx="7756263" cy="1054250"/>
          </a:xfrm>
        </p:spPr>
        <p:txBody>
          <a:bodyPr/>
          <a:lstStyle/>
          <a:p>
            <a:r>
              <a:rPr lang="ru-RU" dirty="0" smtClean="0"/>
              <a:t>Мой дом – моя крепость.</a:t>
            </a:r>
            <a:endParaRPr lang="ru-RU" dirty="0"/>
          </a:p>
        </p:txBody>
      </p:sp>
      <p:pic>
        <p:nvPicPr>
          <p:cNvPr id="4098" name="Picture 2" descr="C:\Users\user1\РАБОЧИЙ СТОЛ\улитка ахатин ЕДН 6 февраля\DSC_075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720307">
            <a:off x="-485269" y="3593389"/>
            <a:ext cx="4012728" cy="22571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1\РАБОЧИЙ СТОЛ\улитка ахатин ЕДН 6 февраля\DSC_077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084366">
            <a:off x="5804212" y="3712591"/>
            <a:ext cx="3751490" cy="21102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1\РАБОЧИЙ СТОЛ\улитка ахатин ЕДН 6 февраля\DSC_0766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2904271" y="3253232"/>
            <a:ext cx="3742540" cy="21051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394" y="1539296"/>
            <a:ext cx="2749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Расчет – на одну взрослую улитку, емкость аквариума должна быть до 10 литров.</a:t>
            </a:r>
          </a:p>
        </p:txBody>
      </p:sp>
      <p:sp>
        <p:nvSpPr>
          <p:cNvPr id="5" name="Прямоугольник 4"/>
          <p:cNvSpPr/>
          <p:nvPr/>
        </p:nvSpPr>
        <p:spPr>
          <a:xfrm rot="21262431">
            <a:off x="2435857" y="3329503"/>
            <a:ext cx="13608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/>
              <a:t>О</a:t>
            </a:r>
            <a:r>
              <a:rPr lang="ru-RU" dirty="0" smtClean="0"/>
              <a:t>тверстия </a:t>
            </a:r>
          </a:p>
          <a:p>
            <a:pPr algn="ctr"/>
            <a:r>
              <a:rPr lang="ru-RU" dirty="0" smtClean="0"/>
              <a:t>для доступа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воздуха.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75354" y="1124744"/>
            <a:ext cx="26368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Домик лучше </a:t>
            </a:r>
            <a:r>
              <a:rPr lang="ru-RU" dirty="0"/>
              <a:t>расположить в темном месте, подальше от батарей и каминов.</a:t>
            </a:r>
          </a:p>
        </p:txBody>
      </p:sp>
      <p:sp>
        <p:nvSpPr>
          <p:cNvPr id="7" name="Прямоугольник 6"/>
          <p:cNvSpPr/>
          <p:nvPr/>
        </p:nvSpPr>
        <p:spPr>
          <a:xfrm rot="212786">
            <a:off x="5309572" y="3329503"/>
            <a:ext cx="20522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Высота </a:t>
            </a:r>
            <a:endParaRPr lang="ru-RU" dirty="0" smtClean="0"/>
          </a:p>
          <a:p>
            <a:pPr algn="ctr"/>
            <a:r>
              <a:rPr lang="ru-RU" dirty="0" smtClean="0"/>
              <a:t>грунта </a:t>
            </a:r>
          </a:p>
          <a:p>
            <a:pPr algn="ctr"/>
            <a:r>
              <a:rPr lang="ru-RU" dirty="0"/>
              <a:t>д</a:t>
            </a:r>
            <a:r>
              <a:rPr lang="ru-RU" dirty="0" smtClean="0"/>
              <a:t>олжна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быть </a:t>
            </a:r>
            <a:endParaRPr lang="ru-RU" dirty="0" smtClean="0"/>
          </a:p>
          <a:p>
            <a:pPr algn="ctr"/>
            <a:r>
              <a:rPr lang="ru-RU" dirty="0" smtClean="0"/>
              <a:t>5-7 </a:t>
            </a:r>
            <a:r>
              <a:rPr lang="ru-RU" dirty="0"/>
              <a:t>см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335687" y="1010947"/>
            <a:ext cx="28083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Воду нужно ставить в мелкой плошке, чтобы маленькие улитки не утонули, по мере роста улиток, плошку можно увеличивать.</a:t>
            </a:r>
          </a:p>
        </p:txBody>
      </p:sp>
    </p:spTree>
    <p:extLst>
      <p:ext uri="{BB962C8B-B14F-4D97-AF65-F5344CB8AC3E}">
        <p14:creationId xmlns:p14="http://schemas.microsoft.com/office/powerpoint/2010/main" val="10957501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Гигиена улиток – </a:t>
            </a:r>
            <a:r>
              <a:rPr lang="ru-RU" dirty="0" err="1" smtClean="0"/>
              <a:t>ахатин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12160" y="1556792"/>
            <a:ext cx="2712106" cy="1972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Не съеденную пищу, через некоторое время убирают, чтобы не заплесневела.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2081381"/>
            <a:ext cx="2712106" cy="1962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Менять воду нужно по мере загрязнения, но не реже одного раза в день.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2415" y="1556792"/>
            <a:ext cx="2808312" cy="2682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Грунт меняют 1 раз в несколько месяцев. Обязательна генеральная уборка аквариума один раз в год.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1703" y="4715438"/>
            <a:ext cx="22080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Купание – каждый день, в вечернее время.</a:t>
            </a:r>
            <a:endParaRPr lang="ru-RU" sz="2400" dirty="0"/>
          </a:p>
        </p:txBody>
      </p:sp>
      <p:pic>
        <p:nvPicPr>
          <p:cNvPr id="5122" name="Picture 2" descr="C:\Users\user1\РАБОЧИЙ СТОЛ\улитка ахатин ЕДН 6 февраля\DSC_076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686767" y="4476054"/>
            <a:ext cx="2985067" cy="1679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1\РАБОЧИЙ СТОЛ\улитка ахатин ЕДН 6 февраля\DSC_075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8851" y="4239760"/>
            <a:ext cx="3295175" cy="1853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1\РАБОЧИЙ СТОЛ\улитка ахатин ЕДН 6 февраля\DSC_076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6701461" y="4241019"/>
            <a:ext cx="2990727" cy="16822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user1\РАБОЧИЙ СТОЛ\улитка ахатин ЕДН 6 февраля\DSC_076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686766" y="4476055"/>
            <a:ext cx="2985067" cy="1679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user1\РАБОЧИЙ СТОЛ\улитка ахатин ЕДН 6 февраля\DSC_0756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8850" y="4239761"/>
            <a:ext cx="3295175" cy="1853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15431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005189"/>
            <a:ext cx="8712968" cy="4824536"/>
          </a:xfrm>
        </p:spPr>
        <p:txBody>
          <a:bodyPr>
            <a:normAutofit fontScale="77500" lnSpcReduction="20000"/>
          </a:bodyPr>
          <a:lstStyle/>
          <a:p>
            <a:r>
              <a:rPr lang="ru-RU" i="1" dirty="0" smtClean="0"/>
              <a:t>- </a:t>
            </a:r>
            <a:r>
              <a:rPr lang="ru-RU" i="1" dirty="0"/>
              <a:t>не стоит содержать улиток домашнего разведения с улитками взятыми из природы (</a:t>
            </a:r>
            <a:r>
              <a:rPr lang="ru-RU" i="1" dirty="0" err="1"/>
              <a:t>природниками</a:t>
            </a:r>
            <a:r>
              <a:rPr lang="ru-RU" i="1" dirty="0"/>
              <a:t>)</a:t>
            </a:r>
            <a:endParaRPr lang="ru-RU" dirty="0"/>
          </a:p>
          <a:p>
            <a:r>
              <a:rPr lang="ru-RU" i="1" dirty="0"/>
              <a:t>- не использовать один и тот же террариум для разных улиток, предварительно его не обработав (хозяйственным мылом и кипятком)</a:t>
            </a:r>
            <a:endParaRPr lang="ru-RU" dirty="0"/>
          </a:p>
          <a:p>
            <a:r>
              <a:rPr lang="ru-RU" i="1" dirty="0"/>
              <a:t>- не содержать вместе улиток разного вида</a:t>
            </a:r>
            <a:endParaRPr lang="ru-RU" dirty="0"/>
          </a:p>
          <a:p>
            <a:r>
              <a:rPr lang="ru-RU" i="1" dirty="0"/>
              <a:t>- не подсаживать новых (купленных, взятых) улиток в террариум к уже живущим у вас (для начала "улитки-новички" должны минимум 1 месяц содержаться отдельно от всех, в карантине)</a:t>
            </a:r>
            <a:endParaRPr lang="ru-RU" dirty="0"/>
          </a:p>
          <a:p>
            <a:r>
              <a:rPr lang="ru-RU" i="1" dirty="0"/>
              <a:t>- беречь Ваших любимцев от попадания на них прямых </a:t>
            </a:r>
            <a:r>
              <a:rPr lang="ru-RU" i="1" dirty="0" err="1"/>
              <a:t>солнетчных</a:t>
            </a:r>
            <a:r>
              <a:rPr lang="ru-RU" i="1" dirty="0"/>
              <a:t>, световых и тепловых лучей, от сквозняков и холода</a:t>
            </a:r>
            <a:endParaRPr lang="ru-RU" dirty="0"/>
          </a:p>
          <a:p>
            <a:r>
              <a:rPr lang="ru-RU" i="1" dirty="0"/>
              <a:t>- не допускать контакта улитки с химией (чистящие, моющие средства, удобрения, пестициды и т.п.), острым, сладким, жареным, копченым и продуктами содержащими СОЛЬ</a:t>
            </a:r>
            <a:endParaRPr lang="ru-RU" dirty="0"/>
          </a:p>
          <a:p>
            <a:r>
              <a:rPr lang="ru-RU" i="1" dirty="0"/>
              <a:t>- тщательно обрабатывать террариум и грунт перед использованием</a:t>
            </a:r>
            <a:endParaRPr lang="ru-RU" dirty="0"/>
          </a:p>
          <a:p>
            <a:r>
              <a:rPr lang="ru-RU" i="1" dirty="0"/>
              <a:t>- соблюдать чистоту в террариуме, вовремя делать ежедневную и генеральную уборку, следить за температурой и влажностью</a:t>
            </a:r>
            <a:endParaRPr lang="ru-RU" dirty="0"/>
          </a:p>
          <a:p>
            <a:r>
              <a:rPr lang="ru-RU" i="1" dirty="0"/>
              <a:t>- хорошо промывать продукты перед кормлением и внимательно выбирать кормовые добавки.</a:t>
            </a: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/>
              <a:t>ЧТОБЫ ВАШ ПИТОМЕЦ НЕ ЗАБОЛЕЛ ЗАПОМНИТЕ НЕСКОЛЬКО ПРОСТЫХ ПРАВИЛ: </a:t>
            </a:r>
            <a:br>
              <a:rPr lang="ru-RU" sz="3200" b="1" dirty="0"/>
            </a:b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9269898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err="1"/>
              <a:t>Ахатины</a:t>
            </a:r>
            <a:r>
              <a:rPr lang="ru-RU" dirty="0"/>
              <a:t> – прекрасные домашние животные, </a:t>
            </a:r>
            <a:r>
              <a:rPr lang="ru-RU" dirty="0" smtClean="0"/>
              <a:t>которые </a:t>
            </a:r>
            <a:r>
              <a:rPr lang="ru-RU" dirty="0"/>
              <a:t>просты в обращении, </a:t>
            </a:r>
            <a:r>
              <a:rPr lang="ru-RU" dirty="0" smtClean="0"/>
              <a:t>уходе, </a:t>
            </a:r>
            <a:r>
              <a:rPr lang="ru-RU" dirty="0"/>
              <a:t>не гавкают и не мяукают на весь дом, не имеют запаха и не вызывают аллергии. </a:t>
            </a:r>
          </a:p>
          <a:p>
            <a:r>
              <a:rPr lang="ru-RU" dirty="0"/>
              <a:t>К нам в класс приходят друзья, мы вместе разглядываем улитку. Все очень удивляются, что такое необычное существо живет у нас в классе. </a:t>
            </a:r>
          </a:p>
          <a:p>
            <a:r>
              <a:rPr lang="ru-RU" dirty="0"/>
              <a:t>Собрав и прочитав материал, мы узнали много интересного об улитке </a:t>
            </a:r>
            <a:r>
              <a:rPr lang="ru-RU" dirty="0" err="1"/>
              <a:t>ахатине</a:t>
            </a:r>
            <a:r>
              <a:rPr lang="ru-RU" dirty="0"/>
              <a:t>: о их органах зрения, о брюхе – ноге, о раковине улитки и о её питании, о домике и гигиене, о болезнях.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56263" cy="1054250"/>
          </a:xfrm>
        </p:spPr>
        <p:txBody>
          <a:bodyPr/>
          <a:lstStyle/>
          <a:p>
            <a:r>
              <a:rPr lang="ru-RU" dirty="0" smtClean="0"/>
              <a:t>Выводы теоретической части исследования: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49127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196752"/>
            <a:ext cx="8856984" cy="387781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Опыт 1. Вкусовые предпочтения.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Оборудование: Пятнышко и Спиралька, 3 бумажных салфеток, яблоко, морковь, колбаса.</a:t>
            </a:r>
          </a:p>
          <a:p>
            <a:pPr marL="0" indent="0">
              <a:buNone/>
            </a:pPr>
            <a:r>
              <a:rPr lang="ru-RU" dirty="0" smtClean="0"/>
              <a:t>      </a:t>
            </a:r>
            <a:r>
              <a:rPr lang="ru-RU" b="1" dirty="0" smtClean="0"/>
              <a:t>Результаты: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88640"/>
            <a:ext cx="7756263" cy="1054250"/>
          </a:xfrm>
        </p:spPr>
        <p:txBody>
          <a:bodyPr/>
          <a:lstStyle/>
          <a:p>
            <a:r>
              <a:rPr lang="ru-RU" dirty="0" smtClean="0"/>
              <a:t>Практическая часть.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6519595"/>
              </p:ext>
            </p:extLst>
          </p:nvPr>
        </p:nvGraphicFramePr>
        <p:xfrm>
          <a:off x="2339752" y="2875162"/>
          <a:ext cx="6624736" cy="1645920"/>
        </p:xfrm>
        <a:graphic>
          <a:graphicData uri="http://schemas.openxmlformats.org/drawingml/2006/table">
            <a:tbl>
              <a:tblPr firstRow="1" firstCol="1" bandRow="1"/>
              <a:tblGrid>
                <a:gridCol w="903279"/>
                <a:gridCol w="965574"/>
                <a:gridCol w="950346"/>
                <a:gridCol w="939271"/>
                <a:gridCol w="970419"/>
                <a:gridCol w="953115"/>
                <a:gridCol w="942732"/>
              </a:tblGrid>
              <a:tr h="3780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опыт</a:t>
                      </a:r>
                      <a:endParaRPr lang="ru-RU" sz="1800" u="sng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ПЯТНЫШКО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СПИРАЛЬКА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80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 раз</a:t>
                      </a:r>
                      <a:endParaRPr lang="ru-RU" sz="1800" u="sng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колбаса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морковь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яблоко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колбаса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морковь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яблоко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раз</a:t>
                      </a:r>
                      <a:endParaRPr lang="ru-RU" sz="1800" u="sng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колбаса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морковь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яблоко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колбаса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морковь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яблоко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 раз</a:t>
                      </a:r>
                      <a:endParaRPr lang="ru-RU" sz="1800" u="sng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колбаса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морковь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яблоко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колбаса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морковь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яблоко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145" name="Picture 1" descr="C:\Users\user1\РАБОЧИЙ СТОЛ\улитка ахатин ЕДН 6 февраля\DSC_078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-148525" y="3749422"/>
            <a:ext cx="2816313" cy="1728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288" y="4438064"/>
            <a:ext cx="1835696" cy="16417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8356" y="5853703"/>
            <a:ext cx="90364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В</a:t>
            </a:r>
            <a:r>
              <a:rPr lang="ru-RU" b="1" dirty="0" smtClean="0"/>
              <a:t>ывод</a:t>
            </a:r>
            <a:r>
              <a:rPr lang="ru-RU" b="1" dirty="0"/>
              <a:t>: </a:t>
            </a:r>
            <a:r>
              <a:rPr lang="ru-RU" dirty="0"/>
              <a:t>каждый представитель данного вида улиток имеет свое предпочтение в пище</a:t>
            </a:r>
            <a:r>
              <a:rPr lang="ru-RU" dirty="0" smtClean="0"/>
              <a:t>. </a:t>
            </a:r>
            <a:r>
              <a:rPr lang="ru-RU" b="1" dirty="0"/>
              <a:t>Заметили</a:t>
            </a:r>
            <a:r>
              <a:rPr lang="ru-RU" dirty="0"/>
              <a:t> еще одну интересную особенность, обе улитки не отказались и от бумаги, на которых лежали продукты.</a:t>
            </a:r>
          </a:p>
          <a:p>
            <a:endParaRPr lang="ru-RU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4714" y="4438065"/>
            <a:ext cx="2539574" cy="14156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2127175" y="4438064"/>
            <a:ext cx="2497539" cy="14850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21443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332656"/>
            <a:ext cx="7848872" cy="6264696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Опыт 2. Одноногие пришельцы. Скорость.</a:t>
            </a:r>
          </a:p>
          <a:p>
            <a:pPr marL="0" indent="0">
              <a:buNone/>
            </a:pPr>
            <a:r>
              <a:rPr lang="ru-RU" dirty="0" smtClean="0"/>
              <a:t>Оборудование: Пятнышко и Спиралька, линейка, секундомер, блокнот, карандаш.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1540" y="2122659"/>
            <a:ext cx="1872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Результаты:</a:t>
            </a:r>
            <a:endParaRPr lang="ru-RU" sz="2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027777"/>
              </p:ext>
            </p:extLst>
          </p:nvPr>
        </p:nvGraphicFramePr>
        <p:xfrm>
          <a:off x="2555776" y="2131577"/>
          <a:ext cx="6077585" cy="2057400"/>
        </p:xfrm>
        <a:graphic>
          <a:graphicData uri="http://schemas.openxmlformats.org/drawingml/2006/table">
            <a:tbl>
              <a:tblPr firstRow="1" firstCol="1" bandRow="1"/>
              <a:tblGrid>
                <a:gridCol w="2016224"/>
                <a:gridCol w="2016224"/>
                <a:gridCol w="2045137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Опыт 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ПЯТНЫШКО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СПИРАЛЬКА</a:t>
                      </a:r>
                      <a:endParaRPr lang="ru-RU" sz="18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 раз</a:t>
                      </a:r>
                      <a:endParaRPr lang="ru-RU" sz="18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 см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 см</a:t>
                      </a:r>
                      <a:endParaRPr lang="ru-RU" sz="18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раз</a:t>
                      </a:r>
                      <a:endParaRPr lang="ru-RU" sz="18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 см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 см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 раз</a:t>
                      </a:r>
                      <a:endParaRPr lang="ru-RU" sz="18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 см</a:t>
                      </a:r>
                      <a:endParaRPr lang="ru-RU" sz="18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 см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Среднее значение</a:t>
                      </a:r>
                      <a:endParaRPr lang="ru-RU" sz="18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 см</a:t>
                      </a:r>
                      <a:endParaRPr lang="ru-RU" sz="18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 см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584324"/>
            <a:ext cx="2232248" cy="29763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9945" y="4410817"/>
            <a:ext cx="1835388" cy="24471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42273" y="4306162"/>
            <a:ext cx="427819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Из полученных данных можно сделать </a:t>
            </a:r>
            <a:r>
              <a:rPr lang="ru-RU" sz="2000" b="1" dirty="0"/>
              <a:t>вывод</a:t>
            </a:r>
            <a:r>
              <a:rPr lang="ru-RU" sz="2000" dirty="0"/>
              <a:t>, что каждая улитка имеет свою </a:t>
            </a:r>
            <a:r>
              <a:rPr lang="ru-RU" sz="2000" dirty="0" smtClean="0"/>
              <a:t>среднюю скорость </a:t>
            </a:r>
            <a:r>
              <a:rPr lang="ru-RU" sz="2000" dirty="0"/>
              <a:t>передвижения. </a:t>
            </a:r>
            <a:r>
              <a:rPr lang="ru-RU" sz="2000" dirty="0" smtClean="0"/>
              <a:t>ПЯТНЫШКО– </a:t>
            </a:r>
            <a:r>
              <a:rPr lang="ru-RU" sz="2000" dirty="0"/>
              <a:t>9 см, а СПИРАЛЬКА 8 см. Скорость передвижения конечно же и от возраста улитки , а так же ее размеров.</a:t>
            </a:r>
          </a:p>
        </p:txBody>
      </p:sp>
    </p:spTree>
    <p:extLst>
      <p:ext uri="{BB962C8B-B14F-4D97-AF65-F5344CB8AC3E}">
        <p14:creationId xmlns:p14="http://schemas.microsoft.com/office/powerpoint/2010/main" val="28010081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-99392"/>
            <a:ext cx="7745505" cy="3877815"/>
          </a:xfrm>
        </p:spPr>
        <p:txBody>
          <a:bodyPr/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Опыт 3. Как </a:t>
            </a:r>
            <a:r>
              <a:rPr lang="ru-RU" b="1" dirty="0"/>
              <a:t>ведет себя улитка  при </a:t>
            </a:r>
            <a:r>
              <a:rPr lang="ru-RU" b="1" dirty="0" smtClean="0"/>
              <a:t>испуге.</a:t>
            </a:r>
          </a:p>
          <a:p>
            <a:pPr marL="0" indent="0">
              <a:buNone/>
            </a:pPr>
            <a:r>
              <a:rPr lang="ru-RU" dirty="0" smtClean="0"/>
              <a:t>Оборудование: Спиралька, секундомер, блокнот, карандаш.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 smtClean="0"/>
              <a:t>Результаты:</a:t>
            </a:r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856468"/>
              </p:ext>
            </p:extLst>
          </p:nvPr>
        </p:nvGraphicFramePr>
        <p:xfrm>
          <a:off x="2555776" y="1340768"/>
          <a:ext cx="5760640" cy="3089557"/>
        </p:xfrm>
        <a:graphic>
          <a:graphicData uri="http://schemas.openxmlformats.org/drawingml/2006/table">
            <a:tbl>
              <a:tblPr firstRow="1" firstCol="1" bandRow="1">
                <a:tableStyleId>{284E427A-3D55-4303-BF80-6455036E1DE7}</a:tableStyleId>
              </a:tblPr>
              <a:tblGrid>
                <a:gridCol w="1944216"/>
                <a:gridCol w="1800200"/>
                <a:gridCol w="2016224"/>
              </a:tblGrid>
              <a:tr h="4843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Опыт   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Прячется в раковину после испуга (сек.)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Выползает полностью из раковины (сек.)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3605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1</a:t>
                      </a:r>
                      <a:r>
                        <a:rPr lang="ru-RU" sz="1600" baseline="0" dirty="0" smtClean="0">
                          <a:effectLst/>
                        </a:rPr>
                        <a:t> раз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40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33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3605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2</a:t>
                      </a:r>
                      <a:r>
                        <a:rPr lang="ru-RU" sz="1600" baseline="0" dirty="0" smtClean="0">
                          <a:effectLst/>
                        </a:rPr>
                        <a:t> раз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31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26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3605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3</a:t>
                      </a:r>
                      <a:r>
                        <a:rPr lang="ru-RU" sz="1600" baseline="0" dirty="0" smtClean="0">
                          <a:effectLst/>
                        </a:rPr>
                        <a:t> раз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21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44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</a:tr>
              <a:tr h="6663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Средний результат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36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34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2986548"/>
            <a:ext cx="23042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 </a:t>
            </a:r>
            <a:r>
              <a:rPr lang="ru-RU" sz="2000" b="1" dirty="0"/>
              <a:t>Вывод:</a:t>
            </a:r>
            <a:r>
              <a:rPr lang="ru-RU" sz="2000" dirty="0"/>
              <a:t> в среднем улитка прячется в свою раковину за 36 секунд, а выползает полностью из раковины за 34 секунды</a:t>
            </a:r>
            <a:r>
              <a:rPr lang="ru-RU" sz="2000" dirty="0" smtClean="0"/>
              <a:t>. </a:t>
            </a:r>
            <a:r>
              <a:rPr lang="ru-RU" sz="2000" b="1" dirty="0" smtClean="0"/>
              <a:t>Заметили</a:t>
            </a:r>
            <a:r>
              <a:rPr lang="ru-RU" sz="2000" dirty="0" smtClean="0"/>
              <a:t>, когда прячется издает звук, похожий на писк.</a:t>
            </a:r>
            <a:endParaRPr lang="ru-RU" sz="2000" dirty="0"/>
          </a:p>
        </p:txBody>
      </p:sp>
      <p:pic>
        <p:nvPicPr>
          <p:cNvPr id="8193" name="Picture 1" descr="C:\Users\user1\РАБОЧИЙ СТОЛ\улитка ахатин ЕДН 6 февраля\DSC_074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5188024"/>
            <a:ext cx="2816313" cy="1584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703792" y="4797152"/>
            <a:ext cx="1800200" cy="36004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Опасность!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2291" y="4437112"/>
            <a:ext cx="2039442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742209" y="4576658"/>
            <a:ext cx="2476889" cy="19372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70615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2248347"/>
            <a:ext cx="8049217" cy="442101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В ходе нашей исследовательской работы мы опытным путем проверили, что:</a:t>
            </a:r>
          </a:p>
          <a:p>
            <a:pPr lvl="0"/>
            <a:r>
              <a:rPr lang="ru-RU" dirty="0"/>
              <a:t>Улитка </a:t>
            </a:r>
            <a:r>
              <a:rPr lang="ru-RU" dirty="0" err="1"/>
              <a:t>ахатина</a:t>
            </a:r>
            <a:r>
              <a:rPr lang="ru-RU" dirty="0"/>
              <a:t> избирательна в еде, при условии многообразия в пище.</a:t>
            </a:r>
          </a:p>
          <a:p>
            <a:pPr lvl="0"/>
            <a:r>
              <a:rPr lang="ru-RU" dirty="0" smtClean="0"/>
              <a:t>Улитка </a:t>
            </a:r>
            <a:r>
              <a:rPr lang="ru-RU" dirty="0"/>
              <a:t>проползает в среднем 8-9 сантиметров за 5 минут, а человек за 5 минут проходит больше 400 метров. Получается, что улитка очень медлительное животное. </a:t>
            </a:r>
          </a:p>
          <a:p>
            <a:pPr lvl="0"/>
            <a:r>
              <a:rPr lang="ru-RU" dirty="0"/>
              <a:t>Улитка прячется в свой домик в случае опасности  за 36 секунд, а выползает оттуда за 34 секунды. Улитка выползает на 2 сек. быстрее. Разница небольшая, поэтому можно сделать вывод, что улитка прячется и выползает из раковины за одно и то же время. 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56263" cy="1054250"/>
          </a:xfrm>
        </p:spPr>
        <p:txBody>
          <a:bodyPr/>
          <a:lstStyle/>
          <a:p>
            <a:r>
              <a:rPr lang="ru-RU" dirty="0"/>
              <a:t>Выводы практической части исследования:</a:t>
            </a:r>
          </a:p>
        </p:txBody>
      </p:sp>
    </p:spTree>
    <p:extLst>
      <p:ext uri="{BB962C8B-B14F-4D97-AF65-F5344CB8AC3E}">
        <p14:creationId xmlns:p14="http://schemas.microsoft.com/office/powerpoint/2010/main" val="36625422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Таким образом, цель нашего исследования достигнута</a:t>
            </a:r>
            <a:r>
              <a:rPr lang="ru-RU" dirty="0" smtClean="0"/>
              <a:t>, гипотеза подтверждена. Мы </a:t>
            </a:r>
            <a:r>
              <a:rPr lang="ru-RU" dirty="0"/>
              <a:t>узнали некоторые особенности поведения и питания улитки </a:t>
            </a:r>
            <a:r>
              <a:rPr lang="ru-RU" dirty="0" err="1" smtClean="0"/>
              <a:t>ахатины</a:t>
            </a:r>
            <a:r>
              <a:rPr lang="ru-RU" dirty="0" smtClean="0"/>
              <a:t>, которые идеально вписываются в современные условия существования домашних питомцев дома. </a:t>
            </a:r>
            <a:endParaRPr lang="ru-RU" dirty="0"/>
          </a:p>
          <a:p>
            <a:r>
              <a:rPr lang="ru-RU" dirty="0"/>
              <a:t> Кроме того, одним из итогов нашей работы стало создание продукта под названием «</a:t>
            </a:r>
            <a:r>
              <a:rPr lang="ru-RU" dirty="0" err="1"/>
              <a:t>Флэп</a:t>
            </a:r>
            <a:r>
              <a:rPr lang="ru-RU" dirty="0"/>
              <a:t> – книга», с помощью которой мы можем познакомить всех желающих с улитками – </a:t>
            </a:r>
            <a:r>
              <a:rPr lang="ru-RU" dirty="0" err="1"/>
              <a:t>ахатинами</a:t>
            </a:r>
            <a:r>
              <a:rPr lang="ru-RU" dirty="0"/>
              <a:t>.   </a:t>
            </a:r>
          </a:p>
          <a:p>
            <a:r>
              <a:rPr lang="ru-RU" dirty="0"/>
              <a:t>Работая над темой исследовательской работы, мы поняли, что многое из жизни </a:t>
            </a:r>
            <a:r>
              <a:rPr lang="ru-RU" dirty="0" err="1"/>
              <a:t>ахатин</a:t>
            </a:r>
            <a:r>
              <a:rPr lang="ru-RU" dirty="0"/>
              <a:t> нам еще не известно. Нам  стало интересно, как размножаются африканские улитки </a:t>
            </a:r>
            <a:r>
              <a:rPr lang="ru-RU" dirty="0" err="1"/>
              <a:t>ахатины</a:t>
            </a:r>
            <a:r>
              <a:rPr lang="ru-RU" dirty="0"/>
              <a:t>, и мы захотели попробовать их размножить в неволе.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56263" cy="1054250"/>
          </a:xfrm>
        </p:spPr>
        <p:txBody>
          <a:bodyPr/>
          <a:lstStyle/>
          <a:p>
            <a:r>
              <a:rPr lang="ru-RU" dirty="0" smtClean="0"/>
              <a:t>Выводы практической части исследования: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70672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dirty="0"/>
              <a:t>Акимушкин И. Беспозвоночные. Ископаемые животные. М.: Мысль, 1992. – С. 100 –101. </a:t>
            </a:r>
          </a:p>
          <a:p>
            <a:pPr lvl="0"/>
            <a:r>
              <a:rPr lang="ru-RU" dirty="0" err="1"/>
              <a:t>Ахатина</a:t>
            </a:r>
            <a:r>
              <a:rPr lang="ru-RU" dirty="0"/>
              <a:t> // Большая советская энциклопедия. Т. 2. – М.: Советская энциклопедия, 1970. – С. 458. </a:t>
            </a:r>
          </a:p>
          <a:p>
            <a:pPr lvl="0"/>
            <a:r>
              <a:rPr lang="ru-RU" dirty="0"/>
              <a:t>Биологический энциклопедический словарь / Гл. ред. М. С. Гиляров; </a:t>
            </a:r>
            <a:r>
              <a:rPr lang="ru-RU" dirty="0" err="1"/>
              <a:t>Редкол</a:t>
            </a:r>
            <a:r>
              <a:rPr lang="ru-RU" dirty="0"/>
              <a:t>.: А. А. Баев, Г. Г. </a:t>
            </a:r>
            <a:r>
              <a:rPr lang="ru-RU" dirty="0" err="1"/>
              <a:t>Винберг</a:t>
            </a:r>
            <a:r>
              <a:rPr lang="ru-RU" dirty="0"/>
              <a:t>, Г. А. </a:t>
            </a:r>
            <a:r>
              <a:rPr lang="ru-RU" dirty="0" err="1"/>
              <a:t>Заварзин</a:t>
            </a:r>
            <a:r>
              <a:rPr lang="ru-RU" dirty="0"/>
              <a:t> и др. — М.: Советская энциклопедия, 1986. — С. 45. </a:t>
            </a:r>
          </a:p>
          <a:p>
            <a:pPr lvl="0"/>
            <a:r>
              <a:rPr lang="ru-RU" dirty="0" err="1"/>
              <a:t>Онегов</a:t>
            </a:r>
            <a:r>
              <a:rPr lang="ru-RU" dirty="0"/>
              <a:t> А.С., Агальцова Л.Е. Необычные обитатели аквариума // Биология. –2001. – №48. </a:t>
            </a:r>
          </a:p>
          <a:p>
            <a:pPr lvl="0"/>
            <a:r>
              <a:rPr lang="ru-RU" dirty="0"/>
              <a:t>Улитки атакуют: Остров Барбадос подвергся нашествию гигантских африканских улиток // Огонек. – 2006. №49. </a:t>
            </a:r>
          </a:p>
          <a:p>
            <a:pPr marL="0" indent="0">
              <a:buNone/>
            </a:pPr>
            <a:r>
              <a:rPr lang="ru-RU" i="1" u="sng" dirty="0"/>
              <a:t>Ресурсы интернета про улитку </a:t>
            </a:r>
            <a:r>
              <a:rPr lang="ru-RU" i="1" u="sng" dirty="0" err="1"/>
              <a:t>ахатину</a:t>
            </a:r>
            <a:endParaRPr lang="ru-RU" i="1" u="sng" dirty="0"/>
          </a:p>
          <a:p>
            <a:pPr lvl="0"/>
            <a:r>
              <a:rPr lang="ru-RU" dirty="0" err="1"/>
              <a:t>Ахатина</a:t>
            </a:r>
            <a:r>
              <a:rPr lang="ru-RU" dirty="0"/>
              <a:t> гигантская. Материал из Википедии — свободной энциклопедии.- URL: 'http://ru.wikipedia.org/wiki/Ахатина_гигантская'. </a:t>
            </a:r>
          </a:p>
          <a:p>
            <a:pPr lvl="0"/>
            <a:r>
              <a:rPr lang="ru-RU" dirty="0"/>
              <a:t>АХАТИН.РФ - клуб любителей Африканских гигантских улиток.- </a:t>
            </a:r>
            <a:r>
              <a:rPr lang="en-US" dirty="0"/>
              <a:t>URL: 'http://ahatin.ru/'. </a:t>
            </a: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56263" cy="1054250"/>
          </a:xfrm>
        </p:spPr>
        <p:txBody>
          <a:bodyPr/>
          <a:lstStyle/>
          <a:p>
            <a:r>
              <a:rPr lang="ru-RU" dirty="0" smtClean="0"/>
              <a:t>Используемые источники: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38900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2924944"/>
            <a:ext cx="7756263" cy="1054250"/>
          </a:xfrm>
        </p:spPr>
        <p:txBody>
          <a:bodyPr/>
          <a:lstStyle/>
          <a:p>
            <a:r>
              <a:rPr lang="ru-RU" dirty="0" smtClean="0"/>
              <a:t>Гипотеза исследования- действительно </a:t>
            </a:r>
            <a:r>
              <a:rPr lang="ru-RU" dirty="0"/>
              <a:t>ли улитка ахатина является идеальным домашним питомцем.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363928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835696" y="2088945"/>
            <a:ext cx="5904656" cy="44284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485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780928"/>
            <a:ext cx="8964488" cy="4176464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/>
              <a:t>изучить литературу по данной теме;</a:t>
            </a:r>
          </a:p>
          <a:p>
            <a:r>
              <a:rPr lang="ru-RU" sz="3200" dirty="0" smtClean="0"/>
              <a:t>определить место улитки – </a:t>
            </a:r>
            <a:r>
              <a:rPr lang="ru-RU" sz="3200" dirty="0" err="1" smtClean="0"/>
              <a:t>ахатины</a:t>
            </a:r>
            <a:r>
              <a:rPr lang="ru-RU" sz="3200" dirty="0" smtClean="0"/>
              <a:t> в царстве животных;</a:t>
            </a:r>
          </a:p>
          <a:p>
            <a:r>
              <a:rPr lang="ru-RU" sz="3200" dirty="0"/>
              <a:t>о</a:t>
            </a:r>
            <a:r>
              <a:rPr lang="ru-RU" sz="3200" dirty="0" smtClean="0"/>
              <a:t>писать особенности содержания улиток в домашних условиях;</a:t>
            </a:r>
          </a:p>
          <a:p>
            <a:r>
              <a:rPr lang="ru-RU" sz="3200" dirty="0"/>
              <a:t>и</a:t>
            </a:r>
            <a:r>
              <a:rPr lang="ru-RU" sz="3200" dirty="0" smtClean="0"/>
              <a:t>зучить вкусовые предпочтения улитки;</a:t>
            </a:r>
          </a:p>
          <a:p>
            <a:r>
              <a:rPr lang="ru-RU" sz="3200" dirty="0"/>
              <a:t>и</a:t>
            </a:r>
            <a:r>
              <a:rPr lang="ru-RU" sz="3200" dirty="0" smtClean="0"/>
              <a:t>змерить скорость передвижения улитки – </a:t>
            </a:r>
            <a:r>
              <a:rPr lang="ru-RU" sz="3200" dirty="0" err="1" smtClean="0"/>
              <a:t>ахатины</a:t>
            </a:r>
            <a:r>
              <a:rPr lang="ru-RU" sz="3200" dirty="0" smtClean="0"/>
              <a:t>, а так же реакцию при испуге.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2002234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Цель исследования – изучить особенности содержания улиток - </a:t>
            </a:r>
            <a:r>
              <a:rPr lang="ru-RU" sz="3600" b="1" dirty="0" err="1" smtClean="0"/>
              <a:t>ахатин</a:t>
            </a:r>
            <a:r>
              <a:rPr lang="ru-RU" sz="3600" b="1" dirty="0" smtClean="0"/>
              <a:t> в домашних условиях.</a:t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Задачи:</a:t>
            </a:r>
            <a:br>
              <a:rPr lang="ru-RU" sz="3600" b="1" dirty="0" smtClean="0"/>
            </a:b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5131023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476672"/>
            <a:ext cx="8265240" cy="619268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Методы исследования </a:t>
            </a:r>
            <a:r>
              <a:rPr lang="ru-RU" sz="2800" dirty="0" smtClean="0"/>
              <a:t>– анализ, наблюдение, эксперимент.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Объект исследования </a:t>
            </a:r>
            <a:r>
              <a:rPr lang="ru-RU" sz="2800" dirty="0" smtClean="0"/>
              <a:t>– домашняя улитка </a:t>
            </a:r>
            <a:r>
              <a:rPr lang="ru-RU" sz="2800" dirty="0" err="1" smtClean="0"/>
              <a:t>ахатина</a:t>
            </a:r>
            <a:r>
              <a:rPr lang="ru-RU" sz="2800" dirty="0" smtClean="0"/>
              <a:t>.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Предмет исследования </a:t>
            </a:r>
            <a:r>
              <a:rPr lang="ru-RU" sz="2800" dirty="0" smtClean="0"/>
              <a:t>– особенности жизнедеятельности </a:t>
            </a:r>
            <a:r>
              <a:rPr lang="ru-RU" sz="2800" dirty="0" err="1" smtClean="0"/>
              <a:t>ахатины</a:t>
            </a:r>
            <a:r>
              <a:rPr lang="ru-RU" sz="2800" dirty="0" smtClean="0"/>
              <a:t>.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Практическая значимость:</a:t>
            </a:r>
            <a:r>
              <a:rPr lang="ru-RU" sz="2800" dirty="0" smtClean="0"/>
              <a:t> </a:t>
            </a:r>
            <a:r>
              <a:rPr lang="ru-RU" sz="2800" dirty="0"/>
              <a:t>и</a:t>
            </a:r>
            <a:r>
              <a:rPr lang="ru-RU" sz="2800" dirty="0" smtClean="0"/>
              <a:t>нформация</a:t>
            </a:r>
            <a:r>
              <a:rPr lang="ru-RU" sz="2800" dirty="0"/>
              <a:t>, собранная в данном исследовании, может быть использована как учителем, так и учениками на уроках окружающего </a:t>
            </a:r>
            <a:r>
              <a:rPr lang="ru-RU" sz="2800" dirty="0" smtClean="0"/>
              <a:t>мира. И в </a:t>
            </a:r>
            <a:r>
              <a:rPr lang="ru-RU" sz="2800" dirty="0"/>
              <a:t>обычной жизни теми, кто пожелает завести себе такого питомца.</a:t>
            </a:r>
          </a:p>
          <a:p>
            <a:r>
              <a:rPr lang="ru-RU" sz="2800" dirty="0">
                <a:solidFill>
                  <a:srgbClr val="FF0000"/>
                </a:solidFill>
              </a:rPr>
              <a:t>Практический выход исследования</a:t>
            </a:r>
            <a:r>
              <a:rPr lang="ru-RU" sz="2800" dirty="0"/>
              <a:t> – продукт «</a:t>
            </a:r>
            <a:r>
              <a:rPr lang="ru-RU" sz="2800" dirty="0" err="1"/>
              <a:t>Флэп</a:t>
            </a:r>
            <a:r>
              <a:rPr lang="ru-RU" sz="2800" dirty="0"/>
              <a:t>-книга</a:t>
            </a:r>
            <a:r>
              <a:rPr lang="ru-RU" sz="2800" dirty="0" smtClean="0"/>
              <a:t>», книга с бегущими картинками.</a:t>
            </a:r>
            <a:endParaRPr lang="ru-RU" sz="2800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76235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1\РАБОЧИЙ СТОЛ\iFLKJFO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1119" y="-26074"/>
            <a:ext cx="4824536" cy="83262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7768738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23972" y="404664"/>
            <a:ext cx="7756263" cy="1054250"/>
          </a:xfrm>
        </p:spPr>
        <p:txBody>
          <a:bodyPr/>
          <a:lstStyle/>
          <a:p>
            <a:r>
              <a:rPr lang="ru-RU" dirty="0" smtClean="0"/>
              <a:t>Теоретическая часть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/>
              <a:t>Кто такие </a:t>
            </a:r>
            <a:r>
              <a:rPr lang="ru-RU" dirty="0" smtClean="0"/>
              <a:t>улитки?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0266" y="1988840"/>
            <a:ext cx="4304801" cy="4680520"/>
          </a:xfrm>
          <a:prstGeom prst="verticalScroll">
            <a:avLst>
              <a:gd name="adj" fmla="val 8614"/>
            </a:avLst>
          </a:prstGeom>
          <a:solidFill>
            <a:srgbClr val="0BA90B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5600" dirty="0"/>
              <a:t> </a:t>
            </a:r>
            <a:endParaRPr lang="ru-RU" sz="5600" dirty="0" smtClean="0"/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5600" b="1" dirty="0" err="1" smtClean="0">
                <a:solidFill>
                  <a:schemeClr val="bg1"/>
                </a:solidFill>
                <a:ea typeface="Times New Roman"/>
                <a:cs typeface="Times New Roman"/>
              </a:rPr>
              <a:t>Ахати́на</a:t>
            </a:r>
            <a:r>
              <a:rPr lang="ru-RU" sz="5600" b="1" dirty="0" smtClean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5600" b="1" dirty="0">
                <a:solidFill>
                  <a:schemeClr val="bg1"/>
                </a:solidFill>
                <a:ea typeface="Times New Roman"/>
                <a:cs typeface="Times New Roman"/>
              </a:rPr>
              <a:t>гигантская</a:t>
            </a:r>
            <a:r>
              <a:rPr lang="ru-RU" sz="5600" dirty="0">
                <a:solidFill>
                  <a:schemeClr val="bg1"/>
                </a:solidFill>
                <a:ea typeface="Times New Roman"/>
                <a:cs typeface="Times New Roman"/>
              </a:rPr>
              <a:t> (</a:t>
            </a:r>
            <a:r>
              <a:rPr lang="ru-RU" sz="5600" dirty="0">
                <a:solidFill>
                  <a:schemeClr val="bg1"/>
                </a:solidFill>
                <a:ea typeface="Times New Roman"/>
                <a:cs typeface="Times New Roman"/>
                <a:hlinkClick r:id="rId2" tooltip="Латинский язык"/>
              </a:rPr>
              <a:t>лат.</a:t>
            </a:r>
            <a:r>
              <a:rPr lang="ru-RU" sz="5600" dirty="0">
                <a:solidFill>
                  <a:schemeClr val="bg1"/>
                </a:solidFill>
                <a:ea typeface="Times New Roman"/>
                <a:cs typeface="Times New Roman"/>
              </a:rPr>
              <a:t> </a:t>
            </a:r>
            <a:r>
              <a:rPr lang="la-Latn" sz="5600" i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Achatina fulica</a:t>
            </a:r>
            <a:r>
              <a:rPr lang="ru-RU" sz="5600" dirty="0">
                <a:solidFill>
                  <a:schemeClr val="bg1"/>
                </a:solidFill>
                <a:ea typeface="Times New Roman"/>
                <a:cs typeface="Times New Roman"/>
              </a:rPr>
              <a:t>) — сухопутный </a:t>
            </a:r>
            <a:r>
              <a:rPr lang="ru-RU" sz="5600" dirty="0">
                <a:solidFill>
                  <a:schemeClr val="bg1"/>
                </a:solidFill>
                <a:ea typeface="Times New Roman"/>
                <a:cs typeface="Times New Roman"/>
                <a:hlinkClick r:id="rId3" tooltip="Брюхоногие"/>
              </a:rPr>
              <a:t>брюхоногий</a:t>
            </a:r>
            <a:r>
              <a:rPr lang="ru-RU" sz="5600" dirty="0">
                <a:solidFill>
                  <a:schemeClr val="bg1"/>
                </a:solidFill>
                <a:ea typeface="Times New Roman"/>
                <a:cs typeface="Times New Roman"/>
              </a:rPr>
              <a:t> </a:t>
            </a:r>
            <a:r>
              <a:rPr lang="ru-RU" sz="5600" dirty="0">
                <a:solidFill>
                  <a:schemeClr val="bg1"/>
                </a:solidFill>
                <a:ea typeface="Times New Roman"/>
                <a:cs typeface="Times New Roman"/>
                <a:hlinkClick r:id="rId4" tooltip="Моллюск"/>
              </a:rPr>
              <a:t>моллюск</a:t>
            </a:r>
            <a:r>
              <a:rPr lang="ru-RU" sz="5600" dirty="0">
                <a:solidFill>
                  <a:schemeClr val="bg1"/>
                </a:solidFill>
                <a:ea typeface="Times New Roman"/>
                <a:cs typeface="Times New Roman"/>
              </a:rPr>
              <a:t> из подкласса </a:t>
            </a:r>
            <a:r>
              <a:rPr lang="ru-RU" sz="5600" dirty="0">
                <a:solidFill>
                  <a:schemeClr val="bg1"/>
                </a:solidFill>
                <a:ea typeface="Times New Roman"/>
                <a:cs typeface="Times New Roman"/>
                <a:hlinkClick r:id="rId5" tooltip="Лёгочные улитки"/>
              </a:rPr>
              <a:t>лёгочных улиток</a:t>
            </a:r>
            <a:r>
              <a:rPr lang="ru-RU" sz="5600" dirty="0">
                <a:solidFill>
                  <a:schemeClr val="bg1"/>
                </a:solidFill>
                <a:ea typeface="Times New Roman"/>
                <a:cs typeface="Times New Roman"/>
              </a:rPr>
              <a:t>. </a:t>
            </a:r>
            <a:endParaRPr lang="ru-RU" sz="56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5600" i="1" u="sng" dirty="0">
                <a:solidFill>
                  <a:srgbClr val="000000"/>
                </a:solidFill>
                <a:ea typeface="Times New Roman"/>
                <a:cs typeface="Times New Roman"/>
              </a:rPr>
              <a:t>Царство:</a:t>
            </a:r>
            <a:r>
              <a:rPr lang="ru-RU" sz="5600" i="1" dirty="0">
                <a:solidFill>
                  <a:srgbClr val="000000"/>
                </a:solidFill>
                <a:ea typeface="Times New Roman"/>
                <a:cs typeface="Times New Roman"/>
              </a:rPr>
              <a:t> Животные. </a:t>
            </a:r>
            <a:endParaRPr lang="ru-RU" sz="56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5600" i="1" u="sng" dirty="0">
                <a:solidFill>
                  <a:srgbClr val="000000"/>
                </a:solidFill>
                <a:ea typeface="Times New Roman"/>
                <a:cs typeface="Times New Roman"/>
              </a:rPr>
              <a:t>Тип:</a:t>
            </a:r>
            <a:r>
              <a:rPr lang="ru-RU" sz="5600" i="1" dirty="0">
                <a:solidFill>
                  <a:srgbClr val="000000"/>
                </a:solidFill>
                <a:ea typeface="Times New Roman"/>
                <a:cs typeface="Times New Roman"/>
              </a:rPr>
              <a:t> Моллюски. </a:t>
            </a:r>
            <a:endParaRPr lang="ru-RU" sz="56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5600" i="1" u="sng" dirty="0">
                <a:solidFill>
                  <a:srgbClr val="000000"/>
                </a:solidFill>
                <a:ea typeface="Times New Roman"/>
                <a:cs typeface="Times New Roman"/>
              </a:rPr>
              <a:t>Класс:</a:t>
            </a:r>
            <a:r>
              <a:rPr lang="ru-RU" sz="5600" i="1" dirty="0">
                <a:solidFill>
                  <a:srgbClr val="000000"/>
                </a:solidFill>
                <a:ea typeface="Times New Roman"/>
                <a:cs typeface="Times New Roman"/>
              </a:rPr>
              <a:t> Брюхоногие. </a:t>
            </a:r>
            <a:endParaRPr lang="ru-RU" sz="56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5600" i="1" u="sng" dirty="0">
                <a:solidFill>
                  <a:srgbClr val="000000"/>
                </a:solidFill>
                <a:ea typeface="Times New Roman"/>
                <a:cs typeface="Times New Roman"/>
              </a:rPr>
              <a:t>Подкласс:</a:t>
            </a:r>
            <a:r>
              <a:rPr lang="ru-RU" sz="5600" i="1" dirty="0">
                <a:solidFill>
                  <a:srgbClr val="000000"/>
                </a:solidFill>
                <a:ea typeface="Times New Roman"/>
                <a:cs typeface="Times New Roman"/>
              </a:rPr>
              <a:t> Лёгочные. </a:t>
            </a:r>
            <a:endParaRPr lang="ru-RU" sz="56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5600" i="1" u="sng" dirty="0">
                <a:solidFill>
                  <a:srgbClr val="000000"/>
                </a:solidFill>
                <a:ea typeface="Times New Roman"/>
                <a:cs typeface="Times New Roman"/>
              </a:rPr>
              <a:t>Отряд:</a:t>
            </a:r>
            <a:r>
              <a:rPr lang="ru-RU" sz="5600" i="1" dirty="0">
                <a:solidFill>
                  <a:srgbClr val="000000"/>
                </a:solidFill>
                <a:ea typeface="Times New Roman"/>
                <a:cs typeface="Times New Roman"/>
              </a:rPr>
              <a:t> Стебельчатоглазые. </a:t>
            </a:r>
            <a:endParaRPr lang="ru-RU" sz="56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5600" i="1" u="sng" dirty="0">
                <a:solidFill>
                  <a:srgbClr val="000000"/>
                </a:solidFill>
                <a:ea typeface="Times New Roman"/>
                <a:cs typeface="Times New Roman"/>
              </a:rPr>
              <a:t>Семейство:</a:t>
            </a:r>
            <a:r>
              <a:rPr lang="ru-RU" sz="5600" i="1" dirty="0">
                <a:solidFill>
                  <a:srgbClr val="000000"/>
                </a:solidFill>
                <a:ea typeface="Times New Roman"/>
                <a:cs typeface="Times New Roman"/>
              </a:rPr>
              <a:t> Ахатиниды. </a:t>
            </a:r>
            <a:endParaRPr lang="ru-RU" sz="56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5600" i="1" u="sng" dirty="0">
                <a:solidFill>
                  <a:srgbClr val="000000"/>
                </a:solidFill>
                <a:ea typeface="Times New Roman"/>
                <a:cs typeface="Times New Roman"/>
              </a:rPr>
              <a:t>Подсемейство:</a:t>
            </a:r>
            <a:r>
              <a:rPr lang="ru-RU" sz="5600" i="1" dirty="0">
                <a:solidFill>
                  <a:srgbClr val="000000"/>
                </a:solidFill>
                <a:ea typeface="Times New Roman"/>
                <a:cs typeface="Times New Roman"/>
              </a:rPr>
              <a:t> </a:t>
            </a:r>
            <a:r>
              <a:rPr lang="ru-RU" sz="5600" i="1" dirty="0" err="1">
                <a:solidFill>
                  <a:srgbClr val="000000"/>
                </a:solidFill>
                <a:ea typeface="Times New Roman"/>
                <a:cs typeface="Times New Roman"/>
              </a:rPr>
              <a:t>Achatinaе</a:t>
            </a:r>
            <a:r>
              <a:rPr lang="ru-RU" sz="5600" i="1" dirty="0">
                <a:solidFill>
                  <a:srgbClr val="000000"/>
                </a:solidFill>
                <a:ea typeface="Times New Roman"/>
                <a:cs typeface="Times New Roman"/>
              </a:rPr>
              <a:t>. </a:t>
            </a:r>
            <a:endParaRPr lang="ru-RU" sz="56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5600" i="1" u="sng" dirty="0">
                <a:solidFill>
                  <a:srgbClr val="000000"/>
                </a:solidFill>
                <a:ea typeface="Times New Roman"/>
                <a:cs typeface="Times New Roman"/>
              </a:rPr>
              <a:t>Род:</a:t>
            </a:r>
            <a:r>
              <a:rPr lang="ru-RU" sz="5600" i="1" dirty="0">
                <a:solidFill>
                  <a:srgbClr val="000000"/>
                </a:solidFill>
                <a:ea typeface="Times New Roman"/>
                <a:cs typeface="Times New Roman"/>
              </a:rPr>
              <a:t> </a:t>
            </a:r>
            <a:r>
              <a:rPr lang="ru-RU" sz="5600" i="1" dirty="0" err="1">
                <a:solidFill>
                  <a:srgbClr val="000000"/>
                </a:solidFill>
                <a:ea typeface="Times New Roman"/>
                <a:cs typeface="Times New Roman"/>
              </a:rPr>
              <a:t>Achatina</a:t>
            </a:r>
            <a:r>
              <a:rPr lang="ru-RU" sz="5600" i="1" dirty="0">
                <a:solidFill>
                  <a:srgbClr val="000000"/>
                </a:solidFill>
                <a:ea typeface="Times New Roman"/>
                <a:cs typeface="Times New Roman"/>
              </a:rPr>
              <a:t>. </a:t>
            </a:r>
            <a:endParaRPr lang="ru-RU" sz="56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5600" i="1" u="sng" dirty="0">
                <a:solidFill>
                  <a:srgbClr val="000000"/>
                </a:solidFill>
                <a:ea typeface="Times New Roman"/>
                <a:cs typeface="Times New Roman"/>
              </a:rPr>
              <a:t>Вид:</a:t>
            </a:r>
            <a:r>
              <a:rPr lang="ru-RU" sz="5600" i="1" dirty="0">
                <a:solidFill>
                  <a:srgbClr val="000000"/>
                </a:solidFill>
                <a:ea typeface="Times New Roman"/>
                <a:cs typeface="Times New Roman"/>
              </a:rPr>
              <a:t> </a:t>
            </a:r>
            <a:r>
              <a:rPr lang="ru-RU" sz="5600" i="1" dirty="0" err="1">
                <a:solidFill>
                  <a:srgbClr val="000000"/>
                </a:solidFill>
                <a:ea typeface="Times New Roman"/>
                <a:cs typeface="Times New Roman"/>
              </a:rPr>
              <a:t>Ахатина</a:t>
            </a:r>
            <a:r>
              <a:rPr lang="ru-RU" sz="5600" i="1" dirty="0">
                <a:solidFill>
                  <a:srgbClr val="000000"/>
                </a:solidFill>
                <a:ea typeface="Times New Roman"/>
                <a:cs typeface="Times New Roman"/>
              </a:rPr>
              <a:t> гигантская. </a:t>
            </a:r>
            <a:endParaRPr lang="ru-RU" sz="5600" dirty="0"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sz="3000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</p:txBody>
      </p:sp>
      <p:pic>
        <p:nvPicPr>
          <p:cNvPr id="2050" name="Рисунок 1" descr="Описание: Фото виноградной улитки и ахатины иммакуляты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2104" y="5157192"/>
            <a:ext cx="4146360" cy="13586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Рисунок 2" descr="Описание: Фото караколуса и кохлитомы варикоза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3356991"/>
            <a:ext cx="4320480" cy="1449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427984" y="2107779"/>
            <a:ext cx="457200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Родственниками гигантской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ахатины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считаются: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  Виноградная улитка      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Ахатина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иммакулята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52400" y="1162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27984" y="4804085"/>
            <a:ext cx="43924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            </a:t>
            </a:r>
            <a:r>
              <a:rPr lang="ru-RU" sz="1600" dirty="0" err="1" smtClean="0"/>
              <a:t>Караколус</a:t>
            </a:r>
            <a:r>
              <a:rPr lang="en-US" sz="1600" dirty="0" smtClean="0"/>
              <a:t>     </a:t>
            </a:r>
            <a:r>
              <a:rPr lang="ru-RU" sz="1600" dirty="0" smtClean="0"/>
              <a:t>          </a:t>
            </a:r>
            <a:r>
              <a:rPr lang="ru-RU" sz="1600" dirty="0" err="1" smtClean="0"/>
              <a:t>Вохлитома</a:t>
            </a:r>
            <a:r>
              <a:rPr lang="ru-RU" sz="1600" dirty="0" smtClean="0"/>
              <a:t> </a:t>
            </a:r>
            <a:r>
              <a:rPr lang="ru-RU" sz="1600" dirty="0" err="1"/>
              <a:t>варикоза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1772767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64704" y="1"/>
            <a:ext cx="1247467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71988" y="5877272"/>
            <a:ext cx="7632848" cy="864095"/>
          </a:xfrm>
          <a:prstGeom prst="rect">
            <a:avLst/>
          </a:prstGeom>
          <a:solidFill>
            <a:srgbClr val="0BA90B"/>
          </a:solidFill>
          <a:scene3d>
            <a:camera prst="orthographicFront"/>
            <a:lightRig rig="two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Территория расселения улиток</a:t>
            </a:r>
          </a:p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Естественное                                                     Искусственное </a:t>
            </a:r>
          </a:p>
          <a:p>
            <a:pPr algn="ctr"/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2" descr="C:\Users\user1\РАБОЧИЙ СТОЛ\улитка ахатин ЕДН 6 февраля\54a273f3504b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6481" y="6084586"/>
            <a:ext cx="488881" cy="44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0251" y="6024376"/>
            <a:ext cx="470658" cy="432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2276872"/>
            <a:ext cx="470658" cy="432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54503" y="3414224"/>
            <a:ext cx="470658" cy="432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174" y="4231545"/>
            <a:ext cx="470658" cy="432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C:\Users\user1\РАБОЧИЙ СТОЛ\улитка ахатин ЕДН 6 февраля\54a273f3504b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3638" y="886387"/>
            <a:ext cx="488881" cy="44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user1\РАБОЧИЙ СТОЛ\улитка ахатин ЕДН 6 февраля\54a273f3504b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2759" y="755995"/>
            <a:ext cx="488881" cy="44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user1\РАБОЧИЙ СТОЛ\улитка ахатин ЕДН 6 февраля\54a273f3504b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39" y="1235695"/>
            <a:ext cx="488881" cy="44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user1\РАБОЧИЙ СТОЛ\улитка ахатин ЕДН 6 февраля\54a273f3504b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5898" y="3998104"/>
            <a:ext cx="488881" cy="44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user1\РАБОЧИЙ СТОЛ\улитка ахатин ЕДН 6 февраля\54a273f3504b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28261" y="3782080"/>
            <a:ext cx="488881" cy="44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user1\РАБОЧИЙ СТОЛ\улитка ахатин ЕДН 6 февраля\54a273f3504b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8079" y="2052139"/>
            <a:ext cx="488881" cy="44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user1\РАБОЧИЙ СТОЛ\улитка ахатин ЕДН 6 февраля\54a273f3504b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2281598"/>
            <a:ext cx="488881" cy="44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user1\РАБОЧИЙ СТОЛ\улитка ахатин ЕДН 6 февраля\54a273f3504b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0266" y="1518601"/>
            <a:ext cx="488881" cy="44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user1\РАБОЧИЙ СТОЛ\улитка ахатин ЕДН 6 февраля\54a273f3504b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2268163"/>
            <a:ext cx="488881" cy="44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03267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56263" cy="1054250"/>
          </a:xfrm>
        </p:spPr>
        <p:txBody>
          <a:bodyPr/>
          <a:lstStyle/>
          <a:p>
            <a:r>
              <a:rPr lang="ru-RU" dirty="0" smtClean="0"/>
              <a:t>Строение улитки - </a:t>
            </a:r>
            <a:r>
              <a:rPr lang="ru-RU" dirty="0" err="1" smtClean="0"/>
              <a:t>ахатины</a:t>
            </a:r>
            <a:endParaRPr lang="ru-RU" dirty="0"/>
          </a:p>
        </p:txBody>
      </p:sp>
      <p:pic>
        <p:nvPicPr>
          <p:cNvPr id="4" name="Рисунок 3" descr="C:\Users\user1\РАБОЧИЙ СТОЛ\улитка ахатин ЕДН 6 февраля\9838c1bf3315aa434854028a72cf5414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2736304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строение улитки">
            <a:hlinkClick r:id="rId3"/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2153371"/>
            <a:ext cx="2758899" cy="1903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user1\РАБОЧИЙ СТОЛ\улитка ахатин ЕДН 6 февраля\radula2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2153371"/>
            <a:ext cx="2304256" cy="1923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user1\РАБОЧИЙ СТОЛ\улитка ахатин ЕДН 6 февраля\гифки-om-nom-nom-улитка-живность-1423254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365104"/>
            <a:ext cx="2736304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строение улитки ахатины">
            <a:hlinkClick r:id="rId7"/>
          </p:cNvPr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4365104"/>
            <a:ext cx="2758899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user1\РАБОЧИЙ СТОЛ\улитка ахатин ЕДН 6 февраля\fhZx_LHHFI4.jpg"/>
          <p:cNvPicPr/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7" y="4295747"/>
            <a:ext cx="2304256" cy="2157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042442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8028528"/>
              </p:ext>
            </p:extLst>
          </p:nvPr>
        </p:nvGraphicFramePr>
        <p:xfrm>
          <a:off x="238022" y="1484784"/>
          <a:ext cx="6012158" cy="514300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67823"/>
                <a:gridCol w="957826"/>
                <a:gridCol w="1473578"/>
                <a:gridCol w="1326220"/>
                <a:gridCol w="1186711"/>
              </a:tblGrid>
              <a:tr h="4577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Овощи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Фрукты, ягоды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Зелень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Другое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Источники        кальция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8664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Огурцы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 Бананы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  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     Салат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Овсяные 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 хлопья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\запаренные\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Скорлупа  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 яиц  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\толченая\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191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Кабачки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Яблоки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  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   Петрушка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Молочные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продукты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\не   сладкие\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Панцирь каракатицы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  Перец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Груши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   Шпинат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Корм для кошек и собак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Природный 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   мел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146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Помидоры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Слива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Сельдерей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Грибы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Творог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660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 Тыква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Арбуз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Одуванчики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Хлеб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Капуста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Дыня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Подорожник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 Орехи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Морковь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Ананас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Зелень овса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Картофель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Киви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  Мокрец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 Бобы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Виноград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Тысячелистник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Фасоль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Персики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     Клевер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5953" y="0"/>
            <a:ext cx="7756263" cy="1054250"/>
          </a:xfrm>
        </p:spPr>
        <p:txBody>
          <a:bodyPr/>
          <a:lstStyle/>
          <a:p>
            <a:r>
              <a:rPr lang="ru-RU" dirty="0" smtClean="0"/>
              <a:t>Чем питается улитка</a:t>
            </a:r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26436" y="960737"/>
            <a:ext cx="2741904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Можно давать: 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35751" y="993219"/>
            <a:ext cx="228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Нельзя давать</a:t>
            </a:r>
            <a:r>
              <a:rPr lang="ru-RU" sz="2400" b="1" dirty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ru-RU" sz="2400" dirty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                         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Соль и соленую пищу.</a:t>
            </a:r>
            <a:endParaRPr lang="ru-RU" sz="2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Сахар и сладкую пищу.</a:t>
            </a:r>
            <a:endParaRPr lang="ru-RU" sz="2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dirty="0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Острое</a:t>
            </a:r>
            <a:r>
              <a:rPr lang="ru-RU" sz="2000" dirty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копченое</a:t>
            </a:r>
            <a:r>
              <a:rPr lang="ru-RU" sz="200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000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маринован ное </a:t>
            </a:r>
            <a:r>
              <a:rPr lang="ru-RU" sz="2000" dirty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lang="ru-RU" sz="2000" dirty="0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жареное.</a:t>
            </a:r>
            <a:endParaRPr lang="ru-RU" sz="2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http://ax-ulitka.ucoz.ru/_pu/0/s02303702.jpg">
            <a:hlinkClick r:id="rId2" tgtFrame="&quot;_blank&quot;" tooltip="&quot;Нажмите, для просмотра в полном размере...&quot;"/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290" y="4941169"/>
            <a:ext cx="1857462" cy="1584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http://ax-ulitka.ucoz.ru/_pu/0/s43916709.jpg">
            <a:hlinkClick r:id="rId4" tgtFrame="&quot;_blank&quot;" tooltip="&quot;Нажмите, для просмотра в полном размере...&quot;"/>
          </p:cNvPr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4751755"/>
            <a:ext cx="2376265" cy="2074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674695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380</TotalTime>
  <Words>1166</Words>
  <Application>Microsoft Office PowerPoint</Application>
  <PresentationFormat>Экран (4:3)</PresentationFormat>
  <Paragraphs>236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Твердый переплет</vt:lpstr>
      <vt:lpstr>"Первые шаги в науку»    Тема исследовательской работы:</vt:lpstr>
      <vt:lpstr>Гипотеза исследования- действительно ли улитка ахатина является идеальным домашним питомцем. </vt:lpstr>
      <vt:lpstr>Цель исследования – изучить особенности содержания улиток - ахатин в домашних условиях.  Задачи: </vt:lpstr>
      <vt:lpstr>Презентация PowerPoint</vt:lpstr>
      <vt:lpstr>Презентация PowerPoint</vt:lpstr>
      <vt:lpstr>Теоретическая часть. Кто такие улитки?</vt:lpstr>
      <vt:lpstr>Презентация PowerPoint</vt:lpstr>
      <vt:lpstr>Строение улитки - ахатины</vt:lpstr>
      <vt:lpstr>Чем питается улитка</vt:lpstr>
      <vt:lpstr>Мой дом – моя крепость.</vt:lpstr>
      <vt:lpstr>Гигиена улиток – ахатин.</vt:lpstr>
      <vt:lpstr>ЧТОБЫ ВАШ ПИТОМЕЦ НЕ ЗАБОЛЕЛ ЗАПОМНИТЕ НЕСКОЛЬКО ПРОСТЫХ ПРАВИЛ:  </vt:lpstr>
      <vt:lpstr>Выводы теоретической части исследования:</vt:lpstr>
      <vt:lpstr>Практическая часть.</vt:lpstr>
      <vt:lpstr>Презентация PowerPoint</vt:lpstr>
      <vt:lpstr>Презентация PowerPoint</vt:lpstr>
      <vt:lpstr>Выводы практической части исследования:</vt:lpstr>
      <vt:lpstr>Выводы практической части исследования:</vt:lpstr>
      <vt:lpstr>Используемые источники: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исследовательской работы:</dc:title>
  <dc:creator>сохибжамал хурулова</dc:creator>
  <cp:lastModifiedBy>Наталья</cp:lastModifiedBy>
  <cp:revision>25</cp:revision>
  <cp:lastPrinted>2016-02-05T15:00:33Z</cp:lastPrinted>
  <dcterms:created xsi:type="dcterms:W3CDTF">2016-02-05T11:47:10Z</dcterms:created>
  <dcterms:modified xsi:type="dcterms:W3CDTF">2016-04-09T11:22:59Z</dcterms:modified>
</cp:coreProperties>
</file>