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0" r:id="rId1"/>
  </p:sldMasterIdLst>
  <p:sldIdLst>
    <p:sldId id="256" r:id="rId2"/>
    <p:sldId id="260" r:id="rId3"/>
    <p:sldId id="261" r:id="rId4"/>
    <p:sldId id="258" r:id="rId5"/>
    <p:sldId id="257" r:id="rId6"/>
    <p:sldId id="279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  <p:sldId id="275" r:id="rId19"/>
    <p:sldId id="276" r:id="rId20"/>
    <p:sldId id="277" r:id="rId21"/>
    <p:sldId id="278" r:id="rId22"/>
    <p:sldId id="272" r:id="rId23"/>
    <p:sldId id="273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0" d="100"/>
          <a:sy n="70" d="100"/>
        </p:scale>
        <p:origin x="-2718" y="-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1. Как ты относишься к окружающей природе</a:t>
            </a:r>
          </a:p>
        </c:rich>
      </c:tx>
      <c:layout>
        <c:manualLayout>
          <c:xMode val="edge"/>
          <c:yMode val="edge"/>
          <c:x val="0.20588438376832699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1. Как ты относишься к окружающей природе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Хорошо</c:v>
                </c:pt>
                <c:pt idx="1">
                  <c:v>Плохо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0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4844032"/>
        <c:axId val="103469568"/>
        <c:axId val="0"/>
      </c:bar3DChart>
      <c:catAx>
        <c:axId val="448440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03469568"/>
        <c:crosses val="autoZero"/>
        <c:auto val="1"/>
        <c:lblAlgn val="ctr"/>
        <c:lblOffset val="100"/>
        <c:noMultiLvlLbl val="0"/>
      </c:catAx>
      <c:valAx>
        <c:axId val="103469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844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2. Что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ты предпримешь, если увидишь птичье гнездо с яйцами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ты предпримешь, если увидишь птичье гнездо с яйцами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Найду информацию</c:v>
                </c:pt>
                <c:pt idx="1">
                  <c:v>Ничего не сделаю</c:v>
                </c:pt>
                <c:pt idx="2">
                  <c:v>Возьму гнездо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</c:v>
                </c:pt>
                <c:pt idx="1">
                  <c:v>7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1924608"/>
        <c:axId val="103471296"/>
        <c:axId val="0"/>
      </c:bar3DChart>
      <c:catAx>
        <c:axId val="81924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03471296"/>
        <c:crosses val="autoZero"/>
        <c:auto val="1"/>
        <c:lblAlgn val="ctr"/>
        <c:lblOffset val="100"/>
        <c:noMultiLvlLbl val="0"/>
      </c:catAx>
      <c:valAx>
        <c:axId val="103471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1924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3. Как ты считаешь, стоит ли бережно относиться к диким птицам?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3. Как ты считаешь, стоит ли бережно относиться к диким птицам?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Да, конечно</c:v>
                </c:pt>
                <c:pt idx="1">
                  <c:v>Нет, от них только проблемы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24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4845056"/>
        <c:axId val="100705408"/>
        <c:axId val="0"/>
      </c:bar3DChart>
      <c:catAx>
        <c:axId val="448450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00705408"/>
        <c:crosses val="autoZero"/>
        <c:auto val="1"/>
        <c:lblAlgn val="ctr"/>
        <c:lblOffset val="100"/>
        <c:noMultiLvlLbl val="0"/>
      </c:catAx>
      <c:valAx>
        <c:axId val="100705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845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4. Трудно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ли хорошо относиться к диким птицам?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Трудно ли хорошо относиться к диким птицам?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Не составляет труда</c:v>
                </c:pt>
                <c:pt idx="1">
                  <c:v>Бывают проблемы</c:v>
                </c:pt>
                <c:pt idx="2">
                  <c:v>Очень трудно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2771200"/>
        <c:axId val="100707136"/>
        <c:axId val="0"/>
      </c:bar3DChart>
      <c:catAx>
        <c:axId val="102771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0707136"/>
        <c:crosses val="autoZero"/>
        <c:auto val="1"/>
        <c:lblAlgn val="ctr"/>
        <c:lblOffset val="100"/>
        <c:noMultiLvlLbl val="0"/>
      </c:catAx>
      <c:valAx>
        <c:axId val="100707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77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5. Рассказывают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ли твои родители о том, как надо относиться к птицам, животным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Рассказывают ли твои родители о том, как надо относиться к птицам, животным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4845568"/>
        <c:axId val="100710016"/>
        <c:axId val="0"/>
      </c:bar3DChart>
      <c:catAx>
        <c:axId val="44845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0710016"/>
        <c:crosses val="autoZero"/>
        <c:auto val="1"/>
        <c:lblAlgn val="ctr"/>
        <c:lblOffset val="100"/>
        <c:noMultiLvlLbl val="0"/>
      </c:catAx>
      <c:valAx>
        <c:axId val="100710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845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6. Для чего нужны знания о диких птицах?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6. Для чего нужны знания о диких птицах?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 Как помочь птицам</c:v>
                </c:pt>
                <c:pt idx="1">
                  <c:v>Не знаю</c:v>
                </c:pt>
                <c:pt idx="2">
                  <c:v>Как ведут себя птицы</c:v>
                </c:pt>
                <c:pt idx="3">
                  <c:v>Не навредить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2</c:v>
                </c:pt>
                <c:pt idx="2">
                  <c:v>9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2769152"/>
        <c:axId val="100711744"/>
        <c:axId val="0"/>
      </c:bar3DChart>
      <c:catAx>
        <c:axId val="1027691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0711744"/>
        <c:crosses val="autoZero"/>
        <c:auto val="1"/>
        <c:lblAlgn val="ctr"/>
        <c:lblOffset val="100"/>
        <c:noMultiLvlLbl val="0"/>
      </c:catAx>
      <c:valAx>
        <c:axId val="100711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769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E999A46-77BB-46B8-A5FE-B62B2806B042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857C60E-00D7-4C22-977C-A71C42E98B2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420888"/>
            <a:ext cx="3313355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Чему нас учат соловьи?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3356992"/>
            <a:ext cx="3511043" cy="2592288"/>
          </a:xfrm>
        </p:spPr>
        <p:txBody>
          <a:bodyPr>
            <a:normAutofit fontScale="85000" lnSpcReduction="10000"/>
          </a:bodyPr>
          <a:lstStyle/>
          <a:p>
            <a:pPr lvl="0" algn="ctr">
              <a:spcBef>
                <a:spcPts val="0"/>
              </a:spcBef>
              <a:buClrTx/>
              <a:buSzTx/>
            </a:pP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детских исследовательских проектов «Первые шаги в науку»</a:t>
            </a:r>
          </a:p>
          <a:p>
            <a:pPr lvl="0">
              <a:spcBef>
                <a:spcPts val="0"/>
              </a:spcBef>
              <a:buClrTx/>
              <a:buSzTx/>
            </a:pP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ClrTx/>
              <a:buSzTx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ученица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2-б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pPr lvl="0">
              <a:spcBef>
                <a:spcPts val="0"/>
              </a:spcBef>
              <a:buClrTx/>
              <a:buSzTx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ГАОУ РМЭ «Лицей Бауманский»</a:t>
            </a:r>
          </a:p>
          <a:p>
            <a:pPr lvl="0">
              <a:spcBef>
                <a:spcPts val="0"/>
              </a:spcBef>
              <a:buClrTx/>
              <a:buSzTx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Чепайкина С.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ClrTx/>
              <a:buSzTx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Куклина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А.В.</a:t>
            </a:r>
          </a:p>
          <a:p>
            <a:endParaRPr lang="ru-RU" dirty="0"/>
          </a:p>
        </p:txBody>
      </p:sp>
      <p:pic>
        <p:nvPicPr>
          <p:cNvPr id="1026" name="Picture 2" descr="C:\Users\Александр\Desktop\ИР СЧ\Фото\9e4b1087916b5cba3261113c571098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77366"/>
            <a:ext cx="3872732" cy="279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лександр\Desktop\ИР СЧ\Фото\407cd5aa_resizedScaled_659to5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70" y="3068960"/>
            <a:ext cx="4356048" cy="337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277366"/>
            <a:ext cx="2592288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20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576064"/>
          </a:xfrm>
        </p:spPr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rgbClr val="FEA02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Мои наблюдения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4176465" cy="2688501"/>
          </a:xfrm>
        </p:spPr>
        <p:txBody>
          <a:bodyPr>
            <a:normAutofit fontScale="92500"/>
          </a:bodyPr>
          <a:lstStyle/>
          <a:p>
            <a:pPr marL="68580" lvl="0" indent="0">
              <a:buClr>
                <a:srgbClr val="94C600"/>
              </a:buClr>
              <a:buNone/>
            </a:pPr>
            <a:r>
              <a:rPr lang="ru-RU" sz="21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Хитрые </a:t>
            </a:r>
            <a:r>
              <a:rPr lang="ru-RU" sz="21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и наглые вороны </a:t>
            </a:r>
            <a:r>
              <a:rPr lang="ru-RU" sz="21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часто кружили </a:t>
            </a:r>
            <a:r>
              <a:rPr lang="ru-RU" sz="21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около </a:t>
            </a:r>
            <a:r>
              <a:rPr lang="ru-RU" sz="21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гнезда. Возможно, это мы привлекли </a:t>
            </a:r>
            <a:r>
              <a:rPr lang="ru-RU" sz="21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их внимание. </a:t>
            </a:r>
            <a:r>
              <a:rPr lang="ru-RU" sz="21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Жаль, но однажды мы не </a:t>
            </a:r>
            <a:r>
              <a:rPr lang="ru-RU" sz="21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досчитались ещё одного </a:t>
            </a:r>
            <a:r>
              <a:rPr lang="ru-RU" sz="21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яйца! Их осталось 3.</a:t>
            </a:r>
          </a:p>
          <a:p>
            <a:pPr marL="68580" lvl="0" indent="0">
              <a:buClr>
                <a:srgbClr val="94C600"/>
              </a:buClr>
              <a:buNone/>
            </a:pPr>
            <a:endParaRPr lang="ru-RU" sz="2100" i="1" dirty="0" smtClean="0">
              <a:solidFill>
                <a:srgbClr val="3E3D2D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lvl="0" indent="0">
              <a:buClr>
                <a:srgbClr val="94C600"/>
              </a:buClr>
              <a:buNone/>
            </a:pPr>
            <a:r>
              <a:rPr lang="ru-RU" sz="21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11 июля наступил долгожданный </a:t>
            </a:r>
            <a:r>
              <a:rPr lang="ru-RU" sz="21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день – </a:t>
            </a:r>
            <a:r>
              <a:rPr lang="ru-RU" sz="21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День Вылупления </a:t>
            </a:r>
            <a:r>
              <a:rPr lang="ru-RU" sz="21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dirty="0"/>
          </a:p>
        </p:txBody>
      </p:sp>
      <p:pic>
        <p:nvPicPr>
          <p:cNvPr id="4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7729" y="260648"/>
            <a:ext cx="1944216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Александр\Desktop\ИР СЧ\Фото\P105097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597220"/>
            <a:ext cx="2947772" cy="225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лександр\Desktop\ИР СЧ\Фото\P105097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352839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88024" y="1387339"/>
            <a:ext cx="367240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Самка</a:t>
            </a:r>
            <a:r>
              <a:rPr lang="ru-RU" sz="21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, отдавала всё свое тепло малышам, а иногда пост принимал отец. Ну просто </a:t>
            </a:r>
            <a:r>
              <a:rPr lang="ru-RU" sz="21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приятно </a:t>
            </a:r>
            <a:r>
              <a:rPr lang="ru-RU" sz="21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было наблюдать!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8124" y="5852738"/>
            <a:ext cx="388387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1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На фото птенцам 2 дня. </a:t>
            </a:r>
          </a:p>
        </p:txBody>
      </p:sp>
    </p:spTree>
    <p:extLst>
      <p:ext uri="{BB962C8B-B14F-4D97-AF65-F5344CB8AC3E}">
        <p14:creationId xmlns:p14="http://schemas.microsoft.com/office/powerpoint/2010/main" val="3963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576064"/>
          </a:xfrm>
        </p:spPr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rgbClr val="FEA02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Мои наблюдения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4248472" cy="3114599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Ещё был трагический случай: один из трёх вылупившихся птенцов выпал из гнезда. Мы не видели как всё произошло, возможно это опять вороны, любительницы разорять чужие гнезда. </a:t>
            </a:r>
          </a:p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Птенчика мы похоронили.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764704"/>
            <a:ext cx="244827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Александр\Desktop\ИР СЧ\Фото\P105099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239344"/>
            <a:ext cx="3672408" cy="206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Александр\Desktop\ИР СЧ\Фото\P106000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169368"/>
            <a:ext cx="3861698" cy="413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59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856527"/>
            <a:ext cx="3672408" cy="5150734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После всех трагических моментов мы почти не отходили от гнезда и следили за оставшимися малышами.</a:t>
            </a:r>
          </a:p>
          <a:p>
            <a:pPr marL="68580" indent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39833" y="2276873"/>
            <a:ext cx="3304572" cy="1152128"/>
          </a:xfrm>
        </p:spPr>
        <p:txBody>
          <a:bodyPr/>
          <a:lstStyle/>
          <a:p>
            <a:r>
              <a:rPr lang="ru-RU" sz="3200" b="1" i="1" dirty="0">
                <a:solidFill>
                  <a:srgbClr val="FEA02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Мои наблюдения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36592" y="3501008"/>
            <a:ext cx="3298784" cy="2153890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 на фото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птенцам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уже 4 дня!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Александр\Desktop\ИР СЧ\Фото\P10600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3212976"/>
            <a:ext cx="316835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764704"/>
            <a:ext cx="288032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91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57606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FEA02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Мои наблюдения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1945408" cy="11875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40152" y="3933056"/>
            <a:ext cx="2195720" cy="5512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Александр\Desktop\ИР СЧ\Фото\P106005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388843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Александр\Desktop\ИР СЧ\Фото\P106006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2636912"/>
            <a:ext cx="4121902" cy="369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0748" y="764704"/>
            <a:ext cx="288032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2046" y="5183904"/>
            <a:ext cx="45430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А они потихоньку оперялись…</a:t>
            </a:r>
          </a:p>
        </p:txBody>
      </p:sp>
    </p:spTree>
    <p:extLst>
      <p:ext uri="{BB962C8B-B14F-4D97-AF65-F5344CB8AC3E}">
        <p14:creationId xmlns:p14="http://schemas.microsoft.com/office/powerpoint/2010/main" val="400508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218964"/>
            <a:ext cx="7024744" cy="689756"/>
          </a:xfrm>
        </p:spPr>
        <p:txBody>
          <a:bodyPr/>
          <a:lstStyle/>
          <a:p>
            <a:r>
              <a:rPr lang="ru-RU" sz="2900" b="1" i="1" dirty="0" smtClean="0">
                <a:solidFill>
                  <a:srgbClr val="FEA02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Самка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4379" y="4149080"/>
            <a:ext cx="3441557" cy="2232248"/>
          </a:xfrm>
        </p:spPr>
        <p:txBody>
          <a:bodyPr>
            <a:noAutofit/>
          </a:bodyPr>
          <a:lstStyle/>
          <a:p>
            <a:pPr marL="68580" lvl="0" indent="0">
              <a:buClr>
                <a:srgbClr val="94C600"/>
              </a:buClr>
              <a:buNone/>
            </a:pPr>
            <a:r>
              <a:rPr lang="ru-RU" sz="16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Наша птица </a:t>
            </a:r>
            <a:r>
              <a:rPr lang="ru-RU" sz="16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– мать нас совсем уже не боялась, но когда подходили близко - расставляла крылья, чтобы защитить оставшихся двух птенцов.</a:t>
            </a:r>
          </a:p>
          <a:p>
            <a:pPr marL="68580" lvl="0" indent="0">
              <a:buClr>
                <a:srgbClr val="94C600"/>
              </a:buClr>
              <a:buNone/>
            </a:pPr>
            <a:r>
              <a:rPr lang="ru-RU" sz="16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Не боялась нас она ещё и потому, что мы </a:t>
            </a:r>
            <a:r>
              <a:rPr lang="ru-RU" sz="16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защищали </a:t>
            </a:r>
            <a:r>
              <a:rPr lang="ru-RU" sz="16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гнездо от воронья.</a:t>
            </a:r>
          </a:p>
          <a:p>
            <a:pPr marL="68580" indent="0"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484783"/>
            <a:ext cx="3815280" cy="2016225"/>
          </a:xfrm>
        </p:spPr>
        <p:txBody>
          <a:bodyPr>
            <a:normAutofit lnSpcReduction="10000"/>
          </a:bodyPr>
          <a:lstStyle/>
          <a:p>
            <a:pPr marL="68580" lvl="0" indent="0">
              <a:buClr>
                <a:srgbClr val="94C600"/>
              </a:buClr>
              <a:buNone/>
            </a:pPr>
            <a:r>
              <a:rPr lang="ru-RU" sz="20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Когда птенчики хотели есть, они широко открывали свои большие жёлтые рты и жалобно пищали. Вот тогда я узнала ещё одно значение слова «желторотый» - неопытный, наивный.</a:t>
            </a:r>
          </a:p>
          <a:p>
            <a:endParaRPr lang="ru-RU" dirty="0"/>
          </a:p>
        </p:txBody>
      </p:sp>
      <p:pic>
        <p:nvPicPr>
          <p:cNvPr id="5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430810"/>
            <a:ext cx="2160240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лександр\Desktop\ИР СЧ\Фото\P105099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908719"/>
            <a:ext cx="2448272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\Desktop\ИР СЧ\Фото\0_7d12f_7c3ed039_ori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717032"/>
            <a:ext cx="388843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2492896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Внешний вид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самки обыкновенного </a:t>
            </a:r>
            <a:r>
              <a:rPr lang="ru-RU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соловья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достаточно </a:t>
            </a:r>
            <a:r>
              <a:rPr lang="ru-RU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невзрачен.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Размером </a:t>
            </a:r>
            <a:r>
              <a:rPr lang="ru-RU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 певчая птица немного крупнее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воробья.(Энциклопедия)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41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332656"/>
            <a:ext cx="7024744" cy="468740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Самец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65607" y="3429000"/>
            <a:ext cx="3796665" cy="2880320"/>
          </a:xfrm>
        </p:spPr>
        <p:txBody>
          <a:bodyPr>
            <a:normAutofit/>
          </a:bodyPr>
          <a:lstStyle/>
          <a:p>
            <a:pPr marL="68580" lvl="0" indent="0">
              <a:buClr>
                <a:srgbClr val="94C600"/>
              </a:buClr>
              <a:buNone/>
            </a:pPr>
            <a:r>
              <a:rPr lang="ru-RU" sz="20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Отец семейства всегда сидел на ближайшей яблоне, как будто это был его наблюдательный пункт. А если его там не было? Вскоре он прилетал с добычей и кормил свою супругу. А когда появились птенцы, то кормил и своё потомство. </a:t>
            </a:r>
          </a:p>
          <a:p>
            <a:pPr marL="6858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628800"/>
            <a:ext cx="3815280" cy="1728192"/>
          </a:xfrm>
        </p:spPr>
        <p:txBody>
          <a:bodyPr>
            <a:normAutofit fontScale="85000" lnSpcReduction="10000"/>
          </a:bodyPr>
          <a:lstStyle/>
          <a:p>
            <a:pPr marL="68580" indent="0">
              <a:buNone/>
            </a:pP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Внешний вид самца немного отличается от внешнего вида самки : он крупнее, ярче, у некоторых красноватая грудка</a:t>
            </a:r>
            <a:r>
              <a:rPr lang="ru-RU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(Энциклопедия)</a:t>
            </a:r>
          </a:p>
          <a:p>
            <a:pPr marL="68580" indent="0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 красавец выглядел именно так.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Александр\Desktop\ИР СЧ\Фото\P106007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801395"/>
            <a:ext cx="3024336" cy="232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801396"/>
            <a:ext cx="1923540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лександр\Desktop\ИР СЧ\Фото\Самка инде самец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1364" y="3702722"/>
            <a:ext cx="3384376" cy="224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456674" cy="1008112"/>
          </a:xfrm>
        </p:spPr>
        <p:txBody>
          <a:bodyPr>
            <a:normAutofit/>
          </a:bodyPr>
          <a:lstStyle/>
          <a:p>
            <a:r>
              <a:rPr lang="ru-RU" sz="2800" b="1" i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Прилетели на следующий год</a:t>
            </a:r>
            <a:endParaRPr lang="ru-RU" sz="2800" b="1" i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844824"/>
            <a:ext cx="3960440" cy="4608512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Как  улетели птенцы и их родители мы не видели, так как не появлялись в саду несколько дней. Осталось только пустое гнездо.</a:t>
            </a:r>
          </a:p>
          <a:p>
            <a:pPr marL="68580" indent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Узнав о том, что обычно соловьи прилетают на следующий год в своё прежнее гнездо, мы с нетерпением ждали наших старых знакомых летом 2015 г. Они не прилетели на старое место, скорее всего из-за ворон. Но одна соловьиная пара, очень похожая на нашу, поселилась на соседнем участке.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Как говорят соседи, были птенцы. А мы с удовольствием слушали соловьиную трель и были рады, что они прилетели. А это значит, что знания нам помогли и мы всё сделали правильно!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899824"/>
            <a:ext cx="259228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03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504056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Опрос одноклассников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8136904" cy="5256584"/>
          </a:xfrm>
        </p:spPr>
        <p:txBody>
          <a:bodyPr>
            <a:normAutofit fontScale="47500" lnSpcReduction="20000"/>
          </a:bodyPr>
          <a:lstStyle/>
          <a:p>
            <a:pPr marL="0" lvl="0" indent="0">
              <a:lnSpc>
                <a:spcPct val="115000"/>
              </a:lnSpc>
              <a:buNone/>
            </a:pPr>
            <a:r>
              <a:rPr lang="ru-RU" sz="2900" b="1" i="1" dirty="0" smtClean="0">
                <a:latin typeface="Times New Roman"/>
                <a:ea typeface="Calibri"/>
                <a:cs typeface="Times New Roman"/>
              </a:rPr>
              <a:t>1. Как </a:t>
            </a:r>
            <a:r>
              <a:rPr lang="ru-RU" sz="2900" b="1" i="1" dirty="0">
                <a:latin typeface="Times New Roman"/>
                <a:ea typeface="Calibri"/>
                <a:cs typeface="Times New Roman"/>
              </a:rPr>
              <a:t>ты относишься к окружающей природе?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*хорошо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*плохо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*не знаю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900" b="1" i="1" dirty="0" smtClean="0">
                <a:latin typeface="Times New Roman"/>
                <a:ea typeface="Calibri"/>
                <a:cs typeface="Times New Roman"/>
              </a:rPr>
              <a:t>2. Что </a:t>
            </a:r>
            <a:r>
              <a:rPr lang="ru-RU" sz="2900" b="1" i="1" dirty="0">
                <a:latin typeface="Times New Roman"/>
                <a:ea typeface="Calibri"/>
                <a:cs typeface="Times New Roman"/>
              </a:rPr>
              <a:t>ты предпримешь, если увидишь птичье гнездо с яйцами?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*найду информацию в интернете (книгах) и сделаю так, как там сказано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*ничего не сделаю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*возьму гнездо и покажу родителям (</a:t>
            </a:r>
            <a:r>
              <a:rPr lang="ru-RU" sz="2900" i="1" dirty="0" smtClean="0">
                <a:latin typeface="Times New Roman"/>
                <a:ea typeface="Calibri"/>
                <a:cs typeface="Times New Roman"/>
              </a:rPr>
              <a:t>друзьям)</a:t>
            </a:r>
            <a:endParaRPr lang="ru-RU" sz="2900" i="1" dirty="0" smtClean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900" b="1" i="1" dirty="0" smtClean="0">
                <a:latin typeface="Times New Roman"/>
                <a:ea typeface="Calibri"/>
                <a:cs typeface="Times New Roman"/>
              </a:rPr>
              <a:t>3.  Как ты считаешь, стоит ли бережно относиться к диким птицам?</a:t>
            </a:r>
            <a:endParaRPr lang="ru-RU" sz="2900" i="1" dirty="0" smtClean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i="1" dirty="0" smtClean="0">
                <a:latin typeface="Times New Roman"/>
                <a:ea typeface="Calibri"/>
                <a:cs typeface="Times New Roman"/>
              </a:rPr>
              <a:t>*</a:t>
            </a:r>
            <a:r>
              <a:rPr lang="ru-RU" sz="2900" i="1" dirty="0">
                <a:latin typeface="Times New Roman"/>
                <a:ea typeface="Calibri"/>
                <a:cs typeface="Times New Roman"/>
              </a:rPr>
              <a:t>да, конечно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*нет, от них только проблемы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900" b="1" i="1" dirty="0" smtClean="0">
                <a:latin typeface="Times New Roman"/>
                <a:ea typeface="Calibri"/>
                <a:cs typeface="Times New Roman"/>
              </a:rPr>
              <a:t>4. Трудно </a:t>
            </a:r>
            <a:r>
              <a:rPr lang="ru-RU" sz="2900" b="1" i="1" dirty="0">
                <a:latin typeface="Times New Roman"/>
                <a:ea typeface="Calibri"/>
                <a:cs typeface="Times New Roman"/>
              </a:rPr>
              <a:t>ли хорошо относиться к диким птицам?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*не составляет труда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*бывают проблемы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i="1" dirty="0">
                <a:latin typeface="Times New Roman"/>
                <a:ea typeface="Calibri"/>
                <a:cs typeface="Times New Roman"/>
              </a:rPr>
              <a:t>*очень трудно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900" b="1" i="1" dirty="0" smtClean="0">
                <a:latin typeface="Times New Roman"/>
                <a:ea typeface="Calibri"/>
                <a:cs typeface="Times New Roman"/>
              </a:rPr>
              <a:t>5. Рассказывают </a:t>
            </a:r>
            <a:r>
              <a:rPr lang="ru-RU" sz="2900" b="1" i="1" dirty="0">
                <a:latin typeface="Times New Roman"/>
                <a:ea typeface="Calibri"/>
                <a:cs typeface="Times New Roman"/>
              </a:rPr>
              <a:t>ли твои родители о том, как надо относиться к птицам, животным? Если да, то, что говорят</a:t>
            </a:r>
            <a:r>
              <a:rPr lang="ru-RU" sz="2900" b="1" i="1" dirty="0" smtClean="0">
                <a:latin typeface="Times New Roman"/>
                <a:ea typeface="Calibri"/>
                <a:cs typeface="Times New Roman"/>
              </a:rPr>
              <a:t>?</a:t>
            </a:r>
            <a:r>
              <a:rPr lang="ru-RU" sz="2900" b="1" i="1" dirty="0">
                <a:latin typeface="Times New Roman"/>
                <a:ea typeface="Calibri"/>
                <a:cs typeface="Times New Roman"/>
              </a:rPr>
              <a:t>  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900" b="1" i="1" dirty="0" smtClean="0">
                <a:latin typeface="Times New Roman"/>
                <a:ea typeface="Calibri"/>
                <a:cs typeface="Times New Roman"/>
              </a:rPr>
              <a:t>6. Для </a:t>
            </a:r>
            <a:r>
              <a:rPr lang="ru-RU" sz="2900" b="1" i="1" dirty="0">
                <a:latin typeface="Times New Roman"/>
                <a:ea typeface="Calibri"/>
                <a:cs typeface="Times New Roman"/>
              </a:rPr>
              <a:t>чего нужны знания о диких птицах?</a:t>
            </a:r>
            <a:endParaRPr lang="ru-RU" sz="2900" i="1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2434" y="692696"/>
            <a:ext cx="259228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0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980728"/>
            <a:ext cx="396044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опроса</a:t>
            </a:r>
            <a:endParaRPr lang="ru-RU" b="1" i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6536733"/>
              </p:ext>
            </p:extLst>
          </p:nvPr>
        </p:nvGraphicFramePr>
        <p:xfrm>
          <a:off x="539552" y="332656"/>
          <a:ext cx="432048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252868197"/>
              </p:ext>
            </p:extLst>
          </p:nvPr>
        </p:nvGraphicFramePr>
        <p:xfrm>
          <a:off x="3131840" y="3140968"/>
          <a:ext cx="5472608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428" y="3861048"/>
            <a:ext cx="244827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09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1027664"/>
            <a:ext cx="2520280" cy="889168"/>
          </a:xfrm>
        </p:spPr>
        <p:txBody>
          <a:bodyPr>
            <a:normAutofit fontScale="90000"/>
          </a:bodyPr>
          <a:lstStyle/>
          <a:p>
            <a:r>
              <a:rPr lang="ru-RU" sz="3600" b="1" i="1" u="sng" dirty="0">
                <a:solidFill>
                  <a:srgbClr val="FF6700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Результаты опроса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8184425"/>
              </p:ext>
            </p:extLst>
          </p:nvPr>
        </p:nvGraphicFramePr>
        <p:xfrm>
          <a:off x="683569" y="764705"/>
          <a:ext cx="4032447" cy="3312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22509379"/>
              </p:ext>
            </p:extLst>
          </p:nvPr>
        </p:nvGraphicFramePr>
        <p:xfrm>
          <a:off x="4139952" y="2708920"/>
          <a:ext cx="446449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149080"/>
            <a:ext cx="244827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41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792088"/>
          </a:xfrm>
        </p:spPr>
        <p:txBody>
          <a:bodyPr>
            <a:normAutofit fontScale="90000"/>
          </a:bodyPr>
          <a:lstStyle/>
          <a:p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Необычная находка</a:t>
            </a:r>
            <a:endParaRPr lang="ru-RU" sz="54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2926356"/>
            <a:ext cx="3778704" cy="3454972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Летом 2014 года (4 июля) мы с мамой собирали малину у бабушки в саду и наткнулись на гнездо с двумя маленькими яйцами. Гнездо находилось на уровне моих глаз, поэтому мне хорошо было видно. Было страшно… и страшно интересно!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лександр\Desktop\ИР СЧ\Фото\P105049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295921"/>
            <a:ext cx="3744416" cy="214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лександр\Desktop\ИР СЧ\Фото\P105049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556792"/>
            <a:ext cx="3744416" cy="273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288032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63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692696"/>
            <a:ext cx="4896544" cy="648072"/>
          </a:xfrm>
        </p:spPr>
        <p:txBody>
          <a:bodyPr>
            <a:normAutofit/>
          </a:bodyPr>
          <a:lstStyle/>
          <a:p>
            <a:r>
              <a:rPr lang="ru-RU" sz="3200" b="1" i="1" u="sng" dirty="0">
                <a:solidFill>
                  <a:srgbClr val="FF6700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Результаты опроса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3145211"/>
              </p:ext>
            </p:extLst>
          </p:nvPr>
        </p:nvGraphicFramePr>
        <p:xfrm>
          <a:off x="611561" y="476673"/>
          <a:ext cx="2880319" cy="2664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653136"/>
            <a:ext cx="208823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917045379"/>
              </p:ext>
            </p:extLst>
          </p:nvPr>
        </p:nvGraphicFramePr>
        <p:xfrm>
          <a:off x="2483768" y="1520788"/>
          <a:ext cx="6120680" cy="493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89177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008112"/>
          </a:xfrm>
        </p:spPr>
        <p:txBody>
          <a:bodyPr/>
          <a:lstStyle/>
          <a:p>
            <a:r>
              <a:rPr lang="ru-RU" sz="6000" b="1" i="1" u="sng" dirty="0" smtClean="0">
                <a:solidFill>
                  <a:srgbClr val="FF6700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844824"/>
            <a:ext cx="3634688" cy="3961616"/>
          </a:xfrm>
        </p:spPr>
        <p:txBody>
          <a:bodyPr>
            <a:normAutofit/>
          </a:bodyPr>
          <a:lstStyle/>
          <a:p>
            <a:pPr marL="68580" lvl="0" indent="0">
              <a:buClr>
                <a:srgbClr val="94C600"/>
              </a:buClr>
              <a:buNone/>
            </a:pP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Опрос показал: </a:t>
            </a:r>
            <a:r>
              <a:rPr lang="ru-RU" sz="22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sz="22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, которые получили нужные и достоверные знания </a:t>
            </a:r>
            <a:r>
              <a:rPr lang="ru-RU" sz="22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(различные источники, </a:t>
            </a:r>
            <a:r>
              <a:rPr lang="ru-RU" sz="22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рассказ родителей) </a:t>
            </a:r>
            <a:r>
              <a:rPr lang="ru-RU" sz="22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отличают</a:t>
            </a:r>
            <a:r>
              <a:rPr lang="ru-RU" sz="22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: готовность защищать и оберегать природу. А также,  помогают преодолевать </a:t>
            </a:r>
            <a:r>
              <a:rPr lang="ru-RU" sz="22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такое качество </a:t>
            </a:r>
            <a:r>
              <a:rPr lang="ru-RU" sz="22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200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равнодушие</a:t>
            </a:r>
            <a:r>
              <a:rPr lang="ru-RU" sz="22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636912"/>
            <a:ext cx="3419856" cy="3169527"/>
          </a:xfrm>
        </p:spPr>
        <p:txBody>
          <a:bodyPr/>
          <a:lstStyle/>
          <a:p>
            <a:pPr marL="68580" indent="0">
              <a:buNone/>
            </a:pPr>
            <a:endParaRPr lang="ru-RU" dirty="0"/>
          </a:p>
        </p:txBody>
      </p:sp>
      <p:pic>
        <p:nvPicPr>
          <p:cNvPr id="5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1962" y="836712"/>
            <a:ext cx="244827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лександр\Desktop\ИР СЧ\Фото\Южный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2636912"/>
            <a:ext cx="4248472" cy="327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82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47071"/>
            <a:ext cx="7024744" cy="1025745"/>
          </a:xfrm>
        </p:spPr>
        <p:txBody>
          <a:bodyPr>
            <a:normAutofit/>
          </a:bodyPr>
          <a:lstStyle/>
          <a:p>
            <a:r>
              <a:rPr lang="ru-RU" sz="6000" b="1" i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6000" b="1" i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916832"/>
            <a:ext cx="3706696" cy="4464496"/>
          </a:xfrm>
        </p:spPr>
        <p:txBody>
          <a:bodyPr>
            <a:normAutofit fontScale="62500" lnSpcReduction="20000"/>
          </a:bodyPr>
          <a:lstStyle/>
          <a:p>
            <a:pPr marL="68580" indent="0"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Clr>
                <a:srgbClr val="94C600"/>
              </a:buClr>
              <a:buNone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Таким образом, наша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гипотеза подтвердилась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: зная жизнь птиц, их особенности поведения, можно и нужно правильно и бережно к ним относиться. Мы даже установили контакт: соловьи не улетели, потому что мы вызывали у них доверие. А ведь по правилам природы самка должна была бросить гнездо с яйцами, если рядом есть человек. Соловьи продолжали жить, показывая пример добрых семейных отношений.</a:t>
            </a:r>
          </a:p>
          <a:p>
            <a:pPr marL="0" lvl="0" indent="0">
              <a:buClr>
                <a:srgbClr val="94C600"/>
              </a:buClr>
              <a:buNone/>
            </a:pP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40152" y="2996951"/>
            <a:ext cx="1296144" cy="11521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747071"/>
            <a:ext cx="244827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лександр\Desktop\ИР СЧ\Фото\117296956_RRRRSRRRR_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3554" y="2780928"/>
            <a:ext cx="3830191" cy="296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60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648072"/>
          </a:xfrm>
        </p:spPr>
        <p:txBody>
          <a:bodyPr>
            <a:normAutofit/>
          </a:bodyPr>
          <a:lstStyle/>
          <a:p>
            <a:pPr algn="ctr"/>
            <a:r>
              <a:rPr lang="ru-RU" sz="3200" b="1" i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литературы и источников</a:t>
            </a:r>
            <a:endParaRPr lang="ru-RU" sz="3200" b="1" i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лександр\Desktop\ИР СЧ\Фото\7dad6af6638dd0c8baed55924320953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2996952"/>
            <a:ext cx="230425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Александр\Desktop\ИР СЧ\Фото\kak_risovat_solovya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1288" y="1484784"/>
            <a:ext cx="188993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394084"/>
            <a:ext cx="5040560" cy="4704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b="1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</a:t>
            </a:r>
            <a:r>
              <a:rPr lang="ru-RU" sz="1200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Голоса </a:t>
            </a:r>
            <a:r>
              <a:rPr lang="ru-RU" sz="1200" i="1" dirty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птиц России. Ч. 1: Европейская Россия, Урал и Западная Сибирь: Звуковой справочник-определитель. Сопроводительный буклет. – Екатеринбург: Изд-во Урал. ун-та, 2007</a:t>
            </a:r>
            <a:r>
              <a:rPr lang="ru-RU" sz="1200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b="1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</a:t>
            </a:r>
            <a:r>
              <a:rPr lang="ru-RU" sz="1200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1200" i="1" dirty="0" err="1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Коблик</a:t>
            </a:r>
            <a:r>
              <a:rPr lang="ru-RU" sz="1200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i="1" dirty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Е. А., Редькин Я. А., Архипов В. Ю. Список птиц Российской Федерации. М.: Товарищество научных изданий КМК. 2006. - 256 </a:t>
            </a:r>
            <a:r>
              <a:rPr lang="ru-RU" sz="1200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с.</a:t>
            </a:r>
            <a:endParaRPr lang="ru-RU" sz="12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b="1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</a:t>
            </a:r>
            <a:r>
              <a:rPr lang="ru-RU" sz="1200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Птицы</a:t>
            </a:r>
            <a:r>
              <a:rPr lang="ru-RU" sz="1200" i="1" dirty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Энциклопедия природы России. </a:t>
            </a:r>
            <a:r>
              <a:rPr lang="ru-RU" sz="1200" i="1" dirty="0" err="1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Беме</a:t>
            </a:r>
            <a:r>
              <a:rPr lang="ru-RU" sz="1200" i="1" dirty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Р.Л., </a:t>
            </a:r>
            <a:r>
              <a:rPr lang="ru-RU" sz="1200" i="1" dirty="0" err="1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Динец</a:t>
            </a:r>
            <a:r>
              <a:rPr lang="ru-RU" sz="1200" i="1" dirty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В.Л., Флинт В.Е., Черенков А.Е. М.: ABF,1998. - 432 с.</a:t>
            </a:r>
            <a:endParaRPr lang="ru-RU" sz="12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b="1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 </a:t>
            </a:r>
            <a:r>
              <a:rPr lang="ru-RU" sz="1200" i="1" dirty="0" err="1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Мирошникова</a:t>
            </a:r>
            <a:r>
              <a:rPr lang="ru-RU" sz="1200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i="1" dirty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В.В. Удивительные птицы мира. - Харьков: Фактор, 2007.-192 с.: ил</a:t>
            </a:r>
            <a:r>
              <a:rPr lang="ru-RU" sz="1200" i="1" dirty="0" smtClean="0">
                <a:solidFill>
                  <a:srgbClr val="262A1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i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8100" marR="38100">
              <a:spcBef>
                <a:spcPts val="300"/>
              </a:spcBef>
              <a:spcAft>
                <a:spcPts val="300"/>
              </a:spcAft>
            </a:pPr>
            <a:r>
              <a:rPr lang="ru-RU" sz="12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12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2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http://ru.wikipedia.org/</a:t>
            </a:r>
            <a:r>
              <a:rPr lang="ru-RU" sz="1200" i="1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wiki</a:t>
            </a: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/%D0%A1%D0%BE%D0%BB%D0%BE%D0%B2%D0%B5%D0%B9</a:t>
            </a:r>
            <a:b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b="1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6.</a:t>
            </a: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http://www.ecosystema.ru/08nature/birds/148.php</a:t>
            </a:r>
            <a:b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b="1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7.</a:t>
            </a: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http://www.floranimal.ru/pages/animal/s/2026.html</a:t>
            </a:r>
            <a:b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b="1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8.</a:t>
            </a: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http://www.zooclub.com.ua/179</a:t>
            </a:r>
            <a:b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b="1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9.</a:t>
            </a:r>
            <a:r>
              <a:rPr lang="ru-RU" sz="12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http://yachtmirabel.narod.ru/ornitologiya/Blagosklonov.htm</a:t>
            </a:r>
            <a:endParaRPr lang="ru-RU" sz="1200" i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78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033184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chemeClr val="accent3">
                    <a:lumMod val="50000"/>
                  </a:schemeClr>
                </a:solidFill>
                <a:latin typeface="Georgia"/>
                <a:ea typeface="+mn-ea"/>
                <a:cs typeface="+mn-cs"/>
              </a:rPr>
              <a:t>Мельников С.</a:t>
            </a:r>
            <a:endParaRPr lang="ru-RU" sz="3600" b="1" i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1" y="2204864"/>
            <a:ext cx="4608512" cy="3456383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i="1" dirty="0">
                <a:solidFill>
                  <a:srgbClr val="555555"/>
                </a:solidFill>
                <a:latin typeface="Times New Roman" pitchFamily="18" charset="0"/>
                <a:cs typeface="Times New Roman" pitchFamily="18" charset="0"/>
              </a:rPr>
              <a:t>Есть в семействе у дроздовых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solidFill>
                  <a:srgbClr val="555555"/>
                </a:solidFill>
                <a:latin typeface="Times New Roman" pitchFamily="18" charset="0"/>
                <a:cs typeface="Times New Roman" pitchFamily="18" charset="0"/>
              </a:rPr>
              <a:t>Буро-серенькая птичка.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solidFill>
                  <a:srgbClr val="555555"/>
                </a:solidFill>
                <a:latin typeface="Times New Roman" pitchFamily="18" charset="0"/>
                <a:cs typeface="Times New Roman" pitchFamily="18" charset="0"/>
              </a:rPr>
              <a:t>Эта птичка - невеличка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solidFill>
                  <a:srgbClr val="555555"/>
                </a:solidFill>
                <a:latin typeface="Times New Roman" pitchFamily="18" charset="0"/>
                <a:cs typeface="Times New Roman" pitchFamily="18" charset="0"/>
              </a:rPr>
              <a:t>Знает много песен клёвых.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solidFill>
                  <a:srgbClr val="555555"/>
                </a:solidFill>
                <a:latin typeface="Times New Roman" pitchFamily="18" charset="0"/>
                <a:cs typeface="Times New Roman" pitchFamily="18" charset="0"/>
              </a:rPr>
              <a:t>Не устанете друзья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solidFill>
                  <a:srgbClr val="555555"/>
                </a:solidFill>
                <a:latin typeface="Times New Roman" pitchFamily="18" charset="0"/>
                <a:cs typeface="Times New Roman" pitchFamily="18" charset="0"/>
              </a:rPr>
              <a:t>Слушать трели </a:t>
            </a:r>
            <a:r>
              <a:rPr lang="ru-RU" i="1" dirty="0" smtClean="0">
                <a:solidFill>
                  <a:srgbClr val="555555"/>
                </a:solidFill>
                <a:latin typeface="Times New Roman" pitchFamily="18" charset="0"/>
                <a:cs typeface="Times New Roman" pitchFamily="18" charset="0"/>
              </a:rPr>
              <a:t>соловья!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098" name="Picture 2" descr="C:\Users\Александр\Desktop\ИР СЧ\Фото\4938_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196575"/>
            <a:ext cx="3672407" cy="346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836712"/>
            <a:ext cx="1889936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43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196752"/>
            <a:ext cx="7024744" cy="576064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FEA02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Мои наблюдения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2416" y="1700808"/>
            <a:ext cx="3419856" cy="4105632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Мы отошли на небольшое расстояние и стали наблюдать что за птица прилетит? И увидели маленькую невзрачную птичку, похожую на воробья.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4149080"/>
            <a:ext cx="3599256" cy="2160240"/>
          </a:xfrm>
        </p:spPr>
        <p:txBody>
          <a:bodyPr>
            <a:normAutofit fontScale="92500"/>
          </a:bodyPr>
          <a:lstStyle/>
          <a:p>
            <a:pPr marL="68580" lvl="0" indent="0">
              <a:buClr>
                <a:srgbClr val="94C600"/>
              </a:buClr>
              <a:buNone/>
            </a:pPr>
            <a:r>
              <a:rPr lang="ru-RU" sz="2200" b="1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Переполненные эмоциями, мы решили поискать информацию в интернете и </a:t>
            </a:r>
            <a:r>
              <a:rPr lang="ru-RU" sz="2200" b="1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книгах: </a:t>
            </a:r>
            <a:r>
              <a:rPr lang="ru-RU" sz="2200" b="1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какой же вид птицы у нас в </a:t>
            </a:r>
            <a:r>
              <a:rPr lang="ru-RU" sz="2200" b="1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саду?  Как себя вести и как ведут себя пташки?</a:t>
            </a:r>
            <a:endParaRPr lang="ru-RU" sz="2200" b="1" i="1" dirty="0">
              <a:solidFill>
                <a:srgbClr val="3E3D2D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C:\Users\Александр\Desktop\ИР СЧ\Фото\P10505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360040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лександр\Desktop\ИР СЧ\Фото\P105050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365104"/>
            <a:ext cx="244827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727" y="372209"/>
            <a:ext cx="1461994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93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6600" b="1" i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71600" y="620688"/>
            <a:ext cx="3359623" cy="5468112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53243" y="4123944"/>
            <a:ext cx="3300573" cy="1888200"/>
          </a:xfrm>
        </p:spPr>
        <p:txBody>
          <a:bodyPr>
            <a:no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Исследовать жизнь соловьиного семейства, их поведение, отношение друг к другу и к человеку.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980728"/>
            <a:ext cx="345638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ександр\Desktop\ИР СЧ\Фото\nightingale-bird-photo-i1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338437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лександр\Desktop\ИР СЧ\Фото\115372443043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3444948"/>
            <a:ext cx="338437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17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77888"/>
            <a:ext cx="7024744" cy="1392776"/>
          </a:xfrm>
        </p:spPr>
        <p:txBody>
          <a:bodyPr>
            <a:noAutofit/>
          </a:bodyPr>
          <a:lstStyle/>
          <a:p>
            <a:r>
              <a:rPr lang="ru-RU" sz="72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7200" b="1" i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323652"/>
            <a:ext cx="7776864" cy="3913660"/>
          </a:xfrm>
        </p:spPr>
        <p:txBody>
          <a:bodyPr>
            <a:normAutofit/>
          </a:bodyPr>
          <a:lstStyle/>
          <a:p>
            <a:pPr marL="114300" lvl="0" indent="0">
              <a:buClr>
                <a:srgbClr val="93A299"/>
              </a:buClr>
              <a:buSzTx/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Провести </a:t>
            </a:r>
            <a:r>
              <a:rPr lang="ru-RU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исследования в виде опроса и наблюдений.</a:t>
            </a:r>
          </a:p>
          <a:p>
            <a:pPr marL="114300" lvl="0" indent="0">
              <a:buClr>
                <a:srgbClr val="93A299"/>
              </a:buClr>
              <a:buSzTx/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Расширить свой кругозор и словарный запас</a:t>
            </a: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14300" lvl="0" indent="0">
              <a:buClr>
                <a:srgbClr val="93A299"/>
              </a:buClr>
              <a:buSzTx/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Прививать любовь к природе, добросовестное и бережное отношение ко всему живому.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lvl="0" indent="0">
              <a:buClr>
                <a:srgbClr val="93A299"/>
              </a:buClr>
              <a:buSzTx/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Найти </a:t>
            </a:r>
            <a:r>
              <a:rPr lang="ru-RU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новые сведения о жизни соловья из разных источников.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4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777888"/>
            <a:ext cx="288032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21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5400" b="1" i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2323653"/>
            <a:ext cx="3672407" cy="3769643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Полученные знания и личные наблюдения можно применить в походах, экскурсиях, на уроках окружающего мира и воспитательных мероприятиях.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836712"/>
            <a:ext cx="2304256" cy="124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лександр\Desktop\ИР СЧ\Фото\maxresdefaul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356992"/>
            <a:ext cx="4355976" cy="302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0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endParaRPr lang="ru-RU" sz="6000" b="1" i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0" lvl="0" indent="0">
              <a:buClr>
                <a:srgbClr val="94C600"/>
              </a:buClr>
              <a:buNone/>
            </a:pPr>
            <a:r>
              <a:rPr lang="ru-RU" sz="2800" b="1" i="1" dirty="0" smtClean="0">
                <a:solidFill>
                  <a:srgbClr val="424242"/>
                </a:solidFill>
                <a:latin typeface="Times New Roman" pitchFamily="18" charset="0"/>
                <a:cs typeface="Times New Roman" pitchFamily="18" charset="0"/>
              </a:rPr>
              <a:t>Если внимательно изучить жизнь птиц, используя собственные наблюдения, можно научиться правильно и бережно относиться к диким птицам, и даже установить с ними контакт.</a:t>
            </a:r>
            <a:endParaRPr lang="ru-RU" sz="2800" b="1" i="1" dirty="0">
              <a:solidFill>
                <a:srgbClr val="42424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2268" y="764704"/>
            <a:ext cx="288032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лександр\Desktop\ИР СЧ\Фото\4177210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2204864"/>
            <a:ext cx="396044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35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043" y="476672"/>
            <a:ext cx="3096344" cy="1296144"/>
          </a:xfrm>
        </p:spPr>
        <p:txBody>
          <a:bodyPr>
            <a:no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844824"/>
            <a:ext cx="3706696" cy="252028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Получив информацию, мы предположили, что данный вид птицы 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соловей обыкновенный.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20071" y="836713"/>
            <a:ext cx="3222767" cy="2376264"/>
          </a:xfrm>
        </p:spPr>
        <p:txBody>
          <a:bodyPr>
            <a:normAutofit fontScale="92500" lnSpcReduction="10000"/>
          </a:bodyPr>
          <a:lstStyle/>
          <a:p>
            <a:pPr marL="68580" lvl="0" indent="0">
              <a:buClr>
                <a:srgbClr val="94C600"/>
              </a:buClr>
              <a:buNone/>
            </a:pPr>
            <a:r>
              <a:rPr lang="ru-RU" sz="2000" b="1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6 июля, раздвинув </a:t>
            </a:r>
            <a:r>
              <a:rPr lang="ru-RU" sz="2000" b="1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ветки заветного куста малины, мы обнаружили в гнезде уже 5 </a:t>
            </a:r>
            <a:r>
              <a:rPr lang="ru-RU" sz="2000" b="1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яиц. Ура! У </a:t>
            </a:r>
            <a:r>
              <a:rPr lang="ru-RU" sz="2000" b="1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нас пополнение</a:t>
            </a:r>
            <a:r>
              <a:rPr lang="ru-RU" sz="2000" b="1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!!! </a:t>
            </a:r>
          </a:p>
          <a:p>
            <a:pPr marL="68580" lvl="0" indent="0">
              <a:buClr>
                <a:srgbClr val="94C600"/>
              </a:buClr>
              <a:buNone/>
            </a:pPr>
            <a:r>
              <a:rPr lang="ru-RU" sz="2000" b="1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Да, и совсем близко полилась соловьиная</a:t>
            </a:r>
            <a:r>
              <a:rPr lang="ru-RU" sz="2100" b="1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 трель</a:t>
            </a:r>
            <a:r>
              <a:rPr lang="ru-RU" sz="2000" b="1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. Это точно соловей!</a:t>
            </a:r>
            <a:endParaRPr lang="ru-RU" b="1" dirty="0"/>
          </a:p>
        </p:txBody>
      </p:sp>
      <p:pic>
        <p:nvPicPr>
          <p:cNvPr id="6146" name="Picture 2" descr="C:\Users\Александр\Desktop\ИР СЧ\Фото\P105064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8329" y="3284984"/>
            <a:ext cx="328451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Александр\Desktop\ИР СЧ\Фото\P105078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501008"/>
            <a:ext cx="324036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3744416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18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456674" cy="57606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FEA02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Мои наблюдения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8103" y="764704"/>
            <a:ext cx="4073897" cy="1656184"/>
          </a:xfrm>
        </p:spPr>
        <p:txBody>
          <a:bodyPr>
            <a:normAutofit fontScale="92500"/>
          </a:bodyPr>
          <a:lstStyle/>
          <a:p>
            <a:pPr marL="68580" indent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Были и грустные моменты в наших наблюдениях: однажды птица-мать так резко взлетела из гнезда, что одно яйцо выпало и разбилось.</a:t>
            </a:r>
          </a:p>
          <a:p>
            <a:pPr marL="68580" indent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484784"/>
            <a:ext cx="3959296" cy="1512168"/>
          </a:xfrm>
        </p:spPr>
        <p:txBody>
          <a:bodyPr>
            <a:normAutofit lnSpcReduction="10000"/>
          </a:bodyPr>
          <a:lstStyle/>
          <a:p>
            <a:pPr marL="68580" lvl="0" indent="0">
              <a:buClr>
                <a:srgbClr val="94C600"/>
              </a:buClr>
              <a:buNone/>
            </a:pPr>
            <a:r>
              <a:rPr lang="ru-RU" sz="2000" b="1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Кстати, соловьиная семья – </a:t>
            </a:r>
            <a:r>
              <a:rPr lang="ru-RU" sz="2000" b="1" i="1" dirty="0" smtClean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пример для подражания: </a:t>
            </a:r>
            <a:r>
              <a:rPr lang="ru-RU" sz="2000" b="1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самец прилетал к самке и кормил её из клюва, пока та высиживала потомство.</a:t>
            </a:r>
          </a:p>
          <a:p>
            <a:pPr marL="68580" indent="0">
              <a:buNone/>
            </a:pP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Александр\Desktop\ИР СЧ\Фото\P105078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430" y="2132856"/>
            <a:ext cx="273630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Александр\Desktop\ИР СЧ\Фото\P105077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6797" y="3573015"/>
            <a:ext cx="292177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Александр\Desktop\ИР СЧ\Фото\kak_risovat_solovya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0"/>
            <a:ext cx="2304256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лександр\Desktop\ИР СЧ\Фото\f62a82b77ad010a224ed7cf7aabe7ba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5" y="3212975"/>
            <a:ext cx="3823668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flipH="1">
            <a:off x="683568" y="5733255"/>
            <a:ext cx="4320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000" i="1" dirty="0">
                <a:solidFill>
                  <a:srgbClr val="3E3D2D"/>
                </a:solidFill>
                <a:latin typeface="Times New Roman" pitchFamily="18" charset="0"/>
                <a:cs typeface="Times New Roman" pitchFamily="18" charset="0"/>
              </a:rPr>
              <a:t>Оставалось 4 дня до вылупления.</a:t>
            </a:r>
          </a:p>
        </p:txBody>
      </p:sp>
    </p:spTree>
    <p:extLst>
      <p:ext uri="{BB962C8B-B14F-4D97-AF65-F5344CB8AC3E}">
        <p14:creationId xmlns:p14="http://schemas.microsoft.com/office/powerpoint/2010/main" val="257183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1217</TotalTime>
  <Words>1226</Words>
  <Application>Microsoft Office PowerPoint</Application>
  <PresentationFormat>Экран (4:3)</PresentationFormat>
  <Paragraphs>99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Остин</vt:lpstr>
      <vt:lpstr>Чему нас учат соловьи?</vt:lpstr>
      <vt:lpstr>Необычная находка</vt:lpstr>
      <vt:lpstr>Мои наблюдения</vt:lpstr>
      <vt:lpstr>Цель:</vt:lpstr>
      <vt:lpstr>Задачи:</vt:lpstr>
      <vt:lpstr>Актуальность</vt:lpstr>
      <vt:lpstr>Гипотеза:</vt:lpstr>
      <vt:lpstr>Презентация PowerPoint</vt:lpstr>
      <vt:lpstr>Мои наблюдения</vt:lpstr>
      <vt:lpstr>Мои наблюдения</vt:lpstr>
      <vt:lpstr>Мои наблюдения</vt:lpstr>
      <vt:lpstr>Мои наблюдения</vt:lpstr>
      <vt:lpstr>Мои наблюдения</vt:lpstr>
      <vt:lpstr>Самка</vt:lpstr>
      <vt:lpstr>Самец</vt:lpstr>
      <vt:lpstr>Прилетели на следующий год</vt:lpstr>
      <vt:lpstr>Опрос одноклассников</vt:lpstr>
      <vt:lpstr>Результаты опроса</vt:lpstr>
      <vt:lpstr>Результаты опроса</vt:lpstr>
      <vt:lpstr>Результаты опроса</vt:lpstr>
      <vt:lpstr>Выводы</vt:lpstr>
      <vt:lpstr>Выводы</vt:lpstr>
      <vt:lpstr>Список литературы и источников</vt:lpstr>
      <vt:lpstr>Мельников С.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Наталья</cp:lastModifiedBy>
  <cp:revision>92</cp:revision>
  <dcterms:created xsi:type="dcterms:W3CDTF">2016-01-25T17:15:24Z</dcterms:created>
  <dcterms:modified xsi:type="dcterms:W3CDTF">2016-04-11T08:01:09Z</dcterms:modified>
</cp:coreProperties>
</file>