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6" r:id="rId2"/>
    <p:sldId id="263" r:id="rId3"/>
    <p:sldId id="264" r:id="rId4"/>
    <p:sldId id="257" r:id="rId5"/>
    <p:sldId id="258" r:id="rId6"/>
    <p:sldId id="262" r:id="rId7"/>
    <p:sldId id="259" r:id="rId8"/>
    <p:sldId id="265" r:id="rId9"/>
    <p:sldId id="266" r:id="rId10"/>
    <p:sldId id="261" r:id="rId11"/>
  </p:sldIdLst>
  <p:sldSz cx="9144000" cy="6858000" type="screen4x3"/>
  <p:notesSz cx="6858000" cy="9144000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718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70 чесночниц</c:v>
                </c:pt>
              </c:strCache>
            </c:strRef>
          </c:tx>
          <c:dPt>
            <c:idx val="0"/>
            <c:bubble3D val="0"/>
            <c:spPr>
              <a:solidFill>
                <a:srgbClr val="7030A0"/>
              </a:solidFill>
            </c:spPr>
          </c:dPt>
          <c:dLbls>
            <c:dLbl>
              <c:idx val="0"/>
              <c:layout>
                <c:manualLayout>
                  <c:x val="5.5796872879437562E-2"/>
                  <c:y val="-7.368134254673022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6910029358916555E-2"/>
                  <c:y val="-2.586018539726231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5790116409130649E-2"/>
                  <c:y val="4.69731491871194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1 группа</c:v>
                </c:pt>
                <c:pt idx="1">
                  <c:v>2 группа</c:v>
                </c:pt>
                <c:pt idx="2">
                  <c:v>3 группа</c:v>
                </c:pt>
                <c:pt idx="3">
                  <c:v>4 группа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15</c:v>
                </c:pt>
                <c:pt idx="2">
                  <c:v>13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800" b="1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fld id="{B6991AFC-7458-42A7-9C2D-8E2199248DB8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4C5D16CC-8748-4A68-B67A-36886587E078}" type="slidenum">
              <a:rPr lang="ru-RU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E5CAAF-1CAE-4F7F-940B-9B6E7C631368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40C98-A505-4AC1-B401-244ECCB2A3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6117E6-8809-4A30-B427-B14C57F8DEE1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81393E-6976-458D-9A0C-2A0D432742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2C8A8D-1DDF-402A-A495-8A976ECABD81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0250CB-4269-4892-ADE5-1F56FA60824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fld id="{326C1D4A-01C6-4E7D-B568-3A5CE5F9A788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66BC2DFF-2109-4086-820E-B266EA8B34CD}" type="slidenum">
              <a:rPr lang="ru-RU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8F1F4E-BA75-424E-B336-8353EEF46E2F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7858A-194C-4C72-B4DD-F191A318C0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5E5B76-D680-4750-95D2-02D0E8302C3D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733104-D978-4E6F-BA40-17032CC920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22718D-B25D-466F-A02F-9DBC30AA9B05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FEBD988-DA81-45E3-BBB7-E318618F141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26494-936F-4766-8EFA-144A89159517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89A8A-E1FD-4147-B56D-9722DC7567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2D860-4BE4-4092-87C2-165A3EFC4630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D07B617-368F-4EF6-814C-A2DB552EF3B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5DEFB0-8E5F-4B89-A9B1-12766672E4CF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C67412-D8C2-4B87-8A72-6B5624008BE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  <a:latin typeface="Century Schoolbook" pitchFamily="18" charset="0"/>
              </a:defRPr>
            </a:lvl1pPr>
          </a:lstStyle>
          <a:p>
            <a:fld id="{FE1388FD-D7F1-4A9D-B6A2-7AC218E23391}" type="datetimeFigureOut">
              <a:rPr lang="ru-RU"/>
              <a:pPr/>
              <a:t>11.04.2016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  <a:latin typeface="Century Schoolbook" pitchFamily="18" charset="0"/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FFFFFF"/>
                </a:solidFill>
                <a:latin typeface="Century Schoolbook" pitchFamily="18" charset="0"/>
              </a:defRPr>
            </a:lvl1pPr>
          </a:lstStyle>
          <a:p>
            <a:fld id="{924E2B7F-9EE9-4DE8-AD7F-7977BF91F60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67" r:id="rId4"/>
    <p:sldLayoutId id="2147483668" r:id="rId5"/>
    <p:sldLayoutId id="2147483675" r:id="rId6"/>
    <p:sldLayoutId id="2147483669" r:id="rId7"/>
    <p:sldLayoutId id="2147483676" r:id="rId8"/>
    <p:sldLayoutId id="2147483677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2813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 bwMode="auto">
          <a:xfrm>
            <a:off x="0" y="1428736"/>
            <a:ext cx="9144000" cy="134302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defTabSz="912813" eaLnBrk="1" hangingPunct="1"/>
            <a:r>
              <a:rPr lang="ru-RU" sz="20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/>
              <a:t>Изучение обыкновенной чесночницы</a:t>
            </a:r>
            <a:br>
              <a:rPr lang="ru-RU" cap="none" dirty="0" smtClean="0"/>
            </a:br>
            <a:r>
              <a:rPr lang="ru-RU" cap="none" dirty="0" smtClean="0"/>
              <a:t> в окрестностях д. Байсары Киясовского района Удмуртии</a:t>
            </a:r>
            <a:r>
              <a:rPr lang="ru-RU" b="0" cap="none" dirty="0" smtClean="0"/>
              <a:t> 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163" y="3500438"/>
            <a:ext cx="3419475" cy="2800350"/>
          </a:xfrm>
        </p:spPr>
        <p:txBody>
          <a:bodyPr/>
          <a:lstStyle/>
          <a:p>
            <a:pPr defTabSz="912813" eaLnBrk="1" hangingPunct="1"/>
            <a:r>
              <a:rPr lang="ru-RU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Лаврентьев Ярослав </a:t>
            </a:r>
          </a:p>
          <a:p>
            <a:pPr defTabSz="912813" eaLnBrk="1" hangingPunct="1"/>
            <a:r>
              <a:rPr lang="ru-RU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кл. школа № 69 г. Ижевска</a:t>
            </a:r>
          </a:p>
          <a:p>
            <a:pPr defTabSz="912813" eaLnBrk="1" hangingPunct="1"/>
            <a:r>
              <a:rPr lang="ru-RU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en-US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С.Д. Федосова, учитель биологии </a:t>
            </a:r>
          </a:p>
          <a:p>
            <a:pPr defTabSz="912813" eaLnBrk="1" hangingPunct="1"/>
            <a:r>
              <a:rPr lang="ru-RU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шк. 69 г. Ижевска</a:t>
            </a:r>
          </a:p>
        </p:txBody>
      </p:sp>
      <p:pic>
        <p:nvPicPr>
          <p:cNvPr id="13317" name="Picture 3" descr="G:\Ярослав практика\DSCN644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3143248"/>
            <a:ext cx="482282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214290"/>
            <a:ext cx="9144000" cy="771519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7500"/>
          </a:bodyPr>
          <a:lstStyle/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сероссийски</a:t>
            </a:r>
            <a:r>
              <a:rPr lang="ru-RU" sz="2000" b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й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конкурс детских исследовательских проектов </a:t>
            </a:r>
          </a:p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«Первые шаги в науку»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5619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defTabSz="912813" eaLnBrk="1" hangingPunct="1"/>
            <a:r>
              <a:rPr lang="ru-RU" sz="2400" b="1" cap="none" dirty="0" smtClean="0">
                <a:solidFill>
                  <a:schemeClr val="tx1"/>
                </a:solidFill>
              </a:rPr>
              <a:t>ВЫВОДЫ</a:t>
            </a:r>
          </a:p>
        </p:txBody>
      </p:sp>
      <p:sp>
        <p:nvSpPr>
          <p:cNvPr id="18434" name="Содержимое 2"/>
          <p:cNvSpPr>
            <a:spLocks noGrp="1"/>
          </p:cNvSpPr>
          <p:nvPr>
            <p:ph sz="quarter" idx="1"/>
          </p:nvPr>
        </p:nvSpPr>
        <p:spPr>
          <a:xfrm>
            <a:off x="714375" y="1071546"/>
            <a:ext cx="7467600" cy="5040312"/>
          </a:xfrm>
        </p:spPr>
        <p:txBody>
          <a:bodyPr/>
          <a:lstStyle/>
          <a:p>
            <a:pPr defTabSz="912813" eaLnBrk="1" hangingPunct="1">
              <a:buNone/>
            </a:pPr>
            <a:r>
              <a:rPr lang="ru-RU" dirty="0" smtClean="0"/>
              <a:t>1. В окрестностях д. Байсары Киясовского района УР обнаружена большая популяция </a:t>
            </a:r>
            <a:endParaRPr lang="en-US" dirty="0" smtClean="0"/>
          </a:p>
          <a:p>
            <a:pPr defTabSz="912813" eaLnBrk="1" hangingPunct="1">
              <a:buNone/>
            </a:pPr>
            <a:r>
              <a:rPr lang="ru-RU" smtClean="0"/>
              <a:t>чесночницы</a:t>
            </a:r>
            <a:r>
              <a:rPr lang="en-US" smtClean="0"/>
              <a:t> </a:t>
            </a:r>
            <a:r>
              <a:rPr lang="ru-RU" dirty="0" smtClean="0"/>
              <a:t>обыкновенной (70 особей за 7 дней наблюдений).</a:t>
            </a:r>
          </a:p>
          <a:p>
            <a:pPr defTabSz="912813" eaLnBrk="1" hangingPunct="1">
              <a:buNone/>
            </a:pPr>
            <a:r>
              <a:rPr lang="ru-RU" dirty="0" smtClean="0"/>
              <a:t>2. Размножение в исследованной популяции было растянутым – по стадии метаморфоза были выделены 4 возрастные группы.</a:t>
            </a:r>
          </a:p>
          <a:p>
            <a:pPr defTabSz="912813" eaLnBrk="1" hangingPunct="1">
              <a:buNone/>
            </a:pPr>
            <a:r>
              <a:rPr lang="ru-RU" dirty="0" smtClean="0"/>
              <a:t>3. Большинство особей в популяции (57%) приступило к размножению позже передовых особей, которых было </a:t>
            </a:r>
            <a:r>
              <a:rPr lang="ru-RU" dirty="0" smtClean="0">
                <a:latin typeface="Arial" charset="0"/>
              </a:rPr>
              <a:t>около 0,5</a:t>
            </a:r>
            <a:r>
              <a:rPr lang="ru-RU" dirty="0" smtClean="0"/>
              <a:t>%.</a:t>
            </a:r>
          </a:p>
          <a:p>
            <a:pPr defTabSz="912813" eaLnBrk="1" hangingPunct="1">
              <a:buNone/>
            </a:pPr>
            <a:r>
              <a:rPr lang="ru-RU" dirty="0" smtClean="0"/>
              <a:t>4. В условиях жаркой погоды часть чесночниц (12,8%) покинула водоем еще на личиночной стадии (с хвостом).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14290"/>
            <a:ext cx="8786842" cy="6500834"/>
          </a:xfrm>
        </p:spPr>
        <p:txBody>
          <a:bodyPr/>
          <a:lstStyle/>
          <a:p>
            <a:pPr>
              <a:buNone/>
            </a:pPr>
            <a:r>
              <a:rPr lang="ru-RU" sz="2200" b="1" u="sng" dirty="0" smtClean="0"/>
              <a:t>Цель работы: </a:t>
            </a:r>
            <a:endParaRPr lang="ru-RU" sz="2200" dirty="0" smtClean="0"/>
          </a:p>
          <a:p>
            <a:r>
              <a:rPr lang="ru-RU" sz="2200" b="1" dirty="0" smtClean="0"/>
              <a:t>Изучить особенности жизни чесночниц в окрестностях деревня Байсары Киясовского района Удмуртской Республики.</a:t>
            </a:r>
            <a:endParaRPr lang="ru-RU" sz="2200" dirty="0" smtClean="0"/>
          </a:p>
          <a:p>
            <a:pPr>
              <a:buNone/>
            </a:pPr>
            <a:r>
              <a:rPr lang="ru-RU" sz="2200" b="1" u="sng" dirty="0" smtClean="0"/>
              <a:t>3адачи:</a:t>
            </a:r>
            <a:endParaRPr lang="ru-RU" sz="2200" dirty="0" smtClean="0"/>
          </a:p>
          <a:p>
            <a:pPr lvl="0"/>
            <a:r>
              <a:rPr lang="ru-RU" sz="2200" b="1" dirty="0" smtClean="0"/>
              <a:t>Изучить особенности биологии и экологии чесночницы обыкновенной по  литературным источникам.</a:t>
            </a:r>
            <a:endParaRPr lang="ru-RU" sz="2200" dirty="0" smtClean="0"/>
          </a:p>
          <a:p>
            <a:pPr lvl="0"/>
            <a:r>
              <a:rPr lang="ru-RU" sz="2200" b="1" dirty="0" smtClean="0"/>
              <a:t>Выяснить относительную численность и характер активности обыкновенных чесночниц в районе исследований.</a:t>
            </a:r>
            <a:endParaRPr lang="ru-RU" sz="2200" dirty="0" smtClean="0"/>
          </a:p>
          <a:p>
            <a:pPr lvl="0"/>
            <a:r>
              <a:rPr lang="ru-RU" sz="2200" b="1" dirty="0" smtClean="0"/>
              <a:t>Выяснить особенности биологии и экологии обыкновенных чесночниц на исследованной территории.</a:t>
            </a:r>
            <a:endParaRPr lang="ru-RU" sz="2200" dirty="0" smtClean="0"/>
          </a:p>
          <a:p>
            <a:pPr lvl="0"/>
            <a:r>
              <a:rPr lang="ru-RU" sz="2200" b="1" dirty="0" smtClean="0"/>
              <a:t>Дать морфометрическую характеристику обыкновенных чесночниц.</a:t>
            </a:r>
            <a:endParaRPr lang="ru-RU" sz="2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F:\DSCN5460.JP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480" y="214290"/>
            <a:ext cx="5572164" cy="520181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643174" y="5715016"/>
            <a:ext cx="352692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latin typeface="+mn-lt"/>
              </a:rPr>
              <a:t>Пруд </a:t>
            </a:r>
            <a:r>
              <a:rPr lang="ru-RU" sz="3200" dirty="0" err="1" smtClean="0">
                <a:latin typeface="+mn-lt"/>
              </a:rPr>
              <a:t>д.Байсары</a:t>
            </a:r>
            <a:r>
              <a:rPr lang="ru-RU" sz="3200" dirty="0" smtClean="0"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2"/>
          <p:cNvSpPr>
            <a:spLocks noGrp="1"/>
          </p:cNvSpPr>
          <p:nvPr>
            <p:ph sz="quarter" idx="1"/>
          </p:nvPr>
        </p:nvSpPr>
        <p:spPr>
          <a:xfrm>
            <a:off x="1928794" y="4572008"/>
            <a:ext cx="5000660" cy="1995488"/>
          </a:xfrm>
        </p:spPr>
        <p:txBody>
          <a:bodyPr/>
          <a:lstStyle/>
          <a:p>
            <a:pPr defTabSz="912813" eaLnBrk="1" hangingPunct="1">
              <a:lnSpc>
                <a:spcPct val="90000"/>
              </a:lnSpc>
            </a:pPr>
            <a:r>
              <a:rPr lang="ru-RU" dirty="0" smtClean="0"/>
              <a:t>Класс земноводных </a:t>
            </a:r>
          </a:p>
          <a:p>
            <a:pPr defTabSz="912813" eaLnBrk="1" hangingPunct="1">
              <a:lnSpc>
                <a:spcPct val="90000"/>
              </a:lnSpc>
            </a:pPr>
            <a:r>
              <a:rPr lang="ru-RU" dirty="0" smtClean="0"/>
              <a:t>Отряд Бесхвостые</a:t>
            </a:r>
          </a:p>
          <a:p>
            <a:pPr defTabSz="912813" eaLnBrk="1" hangingPunct="1">
              <a:lnSpc>
                <a:spcPct val="90000"/>
              </a:lnSpc>
            </a:pPr>
            <a:r>
              <a:rPr lang="ru-RU" dirty="0" smtClean="0"/>
              <a:t>Семейство </a:t>
            </a:r>
            <a:r>
              <a:rPr lang="ru-RU" dirty="0" err="1" smtClean="0"/>
              <a:t>Чесночницевые</a:t>
            </a:r>
            <a:endParaRPr lang="ru-RU" dirty="0" smtClean="0"/>
          </a:p>
          <a:p>
            <a:pPr defTabSz="912813" eaLnBrk="1" hangingPunct="1">
              <a:lnSpc>
                <a:spcPct val="90000"/>
              </a:lnSpc>
            </a:pPr>
            <a:r>
              <a:rPr lang="ru-RU" dirty="0" smtClean="0"/>
              <a:t>Чесночница обыкновенная</a:t>
            </a:r>
          </a:p>
        </p:txBody>
      </p:sp>
      <p:pic>
        <p:nvPicPr>
          <p:cNvPr id="14340" name="Picture 1" descr="G:\Ярослав практика\DSCN67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794" y="357166"/>
            <a:ext cx="5000660" cy="3750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 bwMode="auto">
          <a:xfrm>
            <a:off x="468313" y="0"/>
            <a:ext cx="8186737" cy="5715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defTabSz="912813" eaLnBrk="1" hangingPunct="1"/>
            <a:r>
              <a:rPr lang="ru-RU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Методика и материалы 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500042"/>
            <a:ext cx="7788275" cy="3097212"/>
          </a:xfrm>
        </p:spPr>
        <p:txBody>
          <a:bodyPr/>
          <a:lstStyle/>
          <a:p>
            <a:pPr defTabSz="912813" eaLnBrk="1" hangingPunct="1"/>
            <a:r>
              <a:rPr lang="ru-RU" sz="2000" b="1" dirty="0" smtClean="0"/>
              <a:t>Был проведен отлов чесночниц в пруду при помощи водного сачка и вручную по берегу пруда и на лугу окрестностях лагеря. Отловленных чесночных поместили в ведерко с водой. Затем проводилось 2 замера:</a:t>
            </a:r>
          </a:p>
          <a:p>
            <a:pPr defTabSz="912813" eaLnBrk="1" hangingPunct="1"/>
            <a:r>
              <a:rPr lang="ru-RU" sz="2000" b="1" dirty="0" smtClean="0"/>
              <a:t>- длина хвоста (если присутствует)</a:t>
            </a:r>
          </a:p>
          <a:p>
            <a:pPr defTabSz="912813" eaLnBrk="1" hangingPunct="1"/>
            <a:r>
              <a:rPr lang="ru-RU" sz="2000" b="1" dirty="0" smtClean="0"/>
              <a:t>- длина тела (от мордочки до клоаки)</a:t>
            </a:r>
          </a:p>
          <a:p>
            <a:pPr defTabSz="912813" eaLnBrk="1" hangingPunct="1">
              <a:buFont typeface="Wingdings" pitchFamily="2" charset="2"/>
              <a:buNone/>
            </a:pPr>
            <a:r>
              <a:rPr lang="ru-RU" sz="2000" b="1" dirty="0" smtClean="0"/>
              <a:t>Оценивалась стадия развития конечностей</a:t>
            </a:r>
          </a:p>
          <a:p>
            <a:pPr defTabSz="912813" eaLnBrk="1" hangingPunct="1">
              <a:buFont typeface="Wingdings" pitchFamily="2" charset="2"/>
              <a:buNone/>
            </a:pPr>
            <a:r>
              <a:rPr lang="ru-RU" sz="2000" b="1" dirty="0" smtClean="0"/>
              <a:t>Всего было отловлено и изучено 70 особей</a:t>
            </a:r>
            <a:r>
              <a:rPr lang="ru-RU" sz="2000" dirty="0" smtClean="0"/>
              <a:t>.</a:t>
            </a:r>
          </a:p>
          <a:p>
            <a:pPr defTabSz="912813" eaLnBrk="1" hangingPunct="1"/>
            <a:endParaRPr lang="ru-RU" sz="2000" dirty="0" smtClean="0"/>
          </a:p>
        </p:txBody>
      </p:sp>
      <p:pic>
        <p:nvPicPr>
          <p:cNvPr id="15363" name="Picture 1" descr="G:\Ярослав практика\DSCN657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3786190"/>
            <a:ext cx="37433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Лаврентьева\Desktop\Безымянный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1472" y="3786190"/>
            <a:ext cx="3643338" cy="27902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5" descr="Описание: F:\Ярик на практике\DSCN64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1961" y="3717032"/>
            <a:ext cx="32004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Рисунок 13" descr="Описание: C:\Users\Лаврентьева\Desktop\Безымянный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349" y="873329"/>
            <a:ext cx="3181351" cy="247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Рисунок 12" descr="Описание: F:\Ярик на практике\DSCN65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764704"/>
            <a:ext cx="3251200" cy="247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Рисунок 14" descr="Описание: F:\Ярик на практике\DSCN656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841" y="3718620"/>
            <a:ext cx="3195638" cy="23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Надпись 2"/>
          <p:cNvSpPr txBox="1">
            <a:spLocks noChangeArrowheads="1"/>
          </p:cNvSpPr>
          <p:nvPr/>
        </p:nvSpPr>
        <p:spPr bwMode="auto">
          <a:xfrm>
            <a:off x="548030" y="5890954"/>
            <a:ext cx="3307449" cy="4527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effectLst/>
                <a:latin typeface="Times New Roman"/>
                <a:ea typeface="Times New Roman"/>
                <a:cs typeface="Times New Roman"/>
              </a:rPr>
              <a:t>3 группа (хвост </a:t>
            </a:r>
            <a:r>
              <a:rPr lang="en-US" sz="1600" b="1" dirty="0">
                <a:effectLst/>
                <a:latin typeface="Times New Roman"/>
                <a:ea typeface="Times New Roman"/>
                <a:cs typeface="Times New Roman"/>
              </a:rPr>
              <a:t>&lt; </a:t>
            </a:r>
            <a:r>
              <a:rPr lang="ru-RU" sz="1600" b="1" dirty="0">
                <a:effectLst/>
                <a:latin typeface="Times New Roman"/>
                <a:ea typeface="Times New Roman"/>
                <a:cs typeface="Times New Roman"/>
              </a:rPr>
              <a:t>тела)   - 19%</a:t>
            </a:r>
            <a:endParaRPr lang="ru-RU" sz="11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12" name="Надпись 2"/>
          <p:cNvSpPr txBox="1">
            <a:spLocks noChangeArrowheads="1"/>
          </p:cNvSpPr>
          <p:nvPr/>
        </p:nvSpPr>
        <p:spPr bwMode="auto">
          <a:xfrm>
            <a:off x="4857781" y="5866975"/>
            <a:ext cx="3204580" cy="4527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effectLst/>
                <a:latin typeface="Times New Roman"/>
                <a:ea typeface="Times New Roman"/>
                <a:cs typeface="Times New Roman"/>
              </a:rPr>
              <a:t>4 группа (без хвоста)  - 3%</a:t>
            </a:r>
            <a:endParaRPr lang="ru-RU" sz="11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13" name="Надпись 2"/>
          <p:cNvSpPr txBox="1">
            <a:spLocks noChangeArrowheads="1"/>
          </p:cNvSpPr>
          <p:nvPr/>
        </p:nvSpPr>
        <p:spPr bwMode="auto">
          <a:xfrm>
            <a:off x="599993" y="3008476"/>
            <a:ext cx="3315335" cy="4527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effectLst/>
                <a:latin typeface="Times New Roman"/>
                <a:ea typeface="Times New Roman"/>
                <a:cs typeface="Times New Roman"/>
              </a:rPr>
              <a:t>1 группа (хвост &gt; тела) - 57%</a:t>
            </a:r>
            <a:endParaRPr lang="ru-RU" sz="1100" dirty="0">
              <a:effectLst/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effectLst/>
                <a:latin typeface="Calibri"/>
                <a:ea typeface="Times New Roman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14" name="Надпись 2"/>
          <p:cNvSpPr txBox="1">
            <a:spLocks noChangeArrowheads="1"/>
          </p:cNvSpPr>
          <p:nvPr/>
        </p:nvSpPr>
        <p:spPr bwMode="auto">
          <a:xfrm>
            <a:off x="4788024" y="2902744"/>
            <a:ext cx="3251200" cy="6673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effectLst/>
                <a:latin typeface="Times New Roman"/>
                <a:ea typeface="Times New Roman"/>
                <a:cs typeface="Times New Roman"/>
              </a:rPr>
              <a:t>2 группа (хвост примерно равен телу)  - 21%</a:t>
            </a:r>
            <a:endParaRPr lang="ru-RU" sz="11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784164" y="255282"/>
            <a:ext cx="5220072" cy="66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Чесночницы из разных возрастных групп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1371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defTabSz="912813" eaLnBrk="1" hangingPunct="1"/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cap="none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357166"/>
            <a:ext cx="8066088" cy="952485"/>
          </a:xfrm>
        </p:spPr>
        <p:txBody>
          <a:bodyPr/>
          <a:lstStyle/>
          <a:p>
            <a:pPr marL="742950" lvl="1" indent="-285750" algn="ctr" defTabSz="912813" eaLnBrk="1" hangingPunct="1">
              <a:buFont typeface="Wingdings 2" pitchFamily="18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Распределение чесночниц по возрастным группам</a:t>
            </a:r>
          </a:p>
          <a:p>
            <a:pPr defTabSz="912813" eaLnBrk="1" hangingPunct="1">
              <a:buNone/>
            </a:pPr>
            <a:endParaRPr lang="ru-RU" dirty="0" smtClean="0">
              <a:latin typeface="Arial" charset="0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1"/>
          <p:cNvGraphicFramePr/>
          <p:nvPr/>
        </p:nvGraphicFramePr>
        <p:xfrm>
          <a:off x="785786" y="1500174"/>
          <a:ext cx="7500958" cy="49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214282" y="285728"/>
            <a:ext cx="8429684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исследованной популяции нами были обнаружены два головастика с уродствами развития (2,9%). Один из этих головастиков имел огромную сферическую опухоль (диаметром 20 мм) на правом боку тела, и у него не был развит правый глаз. У другой особи были развиты обе задние конечности, но не развита правая передняя конечность.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69" name="Рисунок 23" descr="DSCN67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9829" y="2714620"/>
            <a:ext cx="5051657" cy="378938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9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5619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Результаты исследования: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sz="quarter" idx="1"/>
          </p:nvPr>
        </p:nvSpPr>
        <p:spPr>
          <a:xfrm>
            <a:off x="714375" y="1071546"/>
            <a:ext cx="7467600" cy="5040312"/>
          </a:xfrm>
        </p:spPr>
        <p:txBody>
          <a:bodyPr/>
          <a:lstStyle/>
          <a:p>
            <a:pPr defTabSz="912813" eaLnBrk="1" hangingPunct="1">
              <a:buNone/>
            </a:pPr>
            <a:r>
              <a:rPr lang="ru-RU" dirty="0" smtClean="0"/>
              <a:t>1. Больше половины в популяции составляли чесночницы 1-й возрастной группы - самые молодые</a:t>
            </a:r>
          </a:p>
          <a:p>
            <a:pPr lvl="0" defTabSz="912813" eaLnBrk="1" hangingPunct="1">
              <a:buNone/>
            </a:pPr>
            <a:r>
              <a:rPr lang="ru-RU" dirty="0" smtClean="0"/>
              <a:t>2. Из 70 исследованных особей (87,2%) были отловлены в пруду - первые две более молодые группы. 15 особей (12,8%) были отловлены на суше, они были старше - из 3-й и 4-й возрастных групп.</a:t>
            </a:r>
          </a:p>
          <a:p>
            <a:pPr defTabSz="912813" eaLnBrk="1" hangingPunct="1">
              <a:buNone/>
            </a:pPr>
            <a:r>
              <a:rPr lang="ru-RU" dirty="0" smtClean="0"/>
              <a:t>3. В исследованной популяции нами были обнаружены два головастика с уродствами развития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437</TotalTime>
  <Words>440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    Изучение обыкновенной чесночницы  в окрестностях д. Байсары Киясовского района Удмуртии </vt:lpstr>
      <vt:lpstr>Презентация PowerPoint</vt:lpstr>
      <vt:lpstr>Презентация PowerPoint</vt:lpstr>
      <vt:lpstr>Презентация PowerPoint</vt:lpstr>
      <vt:lpstr>Методика и материалы </vt:lpstr>
      <vt:lpstr>Презентация PowerPoint</vt:lpstr>
      <vt:lpstr> </vt:lpstr>
      <vt:lpstr>Презентация PowerPoint</vt:lpstr>
      <vt:lpstr>Результаты исследования:</vt:lpstr>
      <vt:lpstr>ВЫВОДЫ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Республиканская эколого-краеведческая исследовательская экспедиция &lt;&lt;лето наших открытий&gt;&gt; Киясовский район Удмуртской Республики  Отчет Тема: Из жизни чесночниц</dc:title>
  <dc:creator>ШКОЛА</dc:creator>
  <cp:lastModifiedBy>Наталья</cp:lastModifiedBy>
  <cp:revision>28</cp:revision>
  <dcterms:created xsi:type="dcterms:W3CDTF">2015-11-28T06:37:56Z</dcterms:created>
  <dcterms:modified xsi:type="dcterms:W3CDTF">2016-04-11T11:46:55Z</dcterms:modified>
</cp:coreProperties>
</file>