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93" r:id="rId3"/>
    <p:sldId id="277" r:id="rId4"/>
    <p:sldId id="294" r:id="rId5"/>
    <p:sldId id="295" r:id="rId6"/>
    <p:sldId id="285" r:id="rId7"/>
    <p:sldId id="298" r:id="rId8"/>
    <p:sldId id="300" r:id="rId9"/>
    <p:sldId id="296" r:id="rId10"/>
    <p:sldId id="301" r:id="rId11"/>
    <p:sldId id="297" r:id="rId12"/>
    <p:sldId id="302" r:id="rId13"/>
    <p:sldId id="299" r:id="rId14"/>
    <p:sldId id="278" r:id="rId15"/>
    <p:sldId id="276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447EC4"/>
    <a:srgbClr val="2A684C"/>
    <a:srgbClr val="000000"/>
    <a:srgbClr val="CFDB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4" autoAdjust="0"/>
    <p:restoredTop sz="94660" autoAdjust="0"/>
  </p:normalViewPr>
  <p:slideViewPr>
    <p:cSldViewPr>
      <p:cViewPr>
        <p:scale>
          <a:sx n="111" d="100"/>
          <a:sy n="111" d="100"/>
        </p:scale>
        <p:origin x="-1518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 descr="a1"/>
          <p:cNvSpPr>
            <a:spLocks noChangeArrowheads="1"/>
          </p:cNvSpPr>
          <p:nvPr/>
        </p:nvSpPr>
        <p:spPr bwMode="gray">
          <a:xfrm>
            <a:off x="2286000" y="0"/>
            <a:ext cx="2286000" cy="3124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0" y="0"/>
            <a:ext cx="22098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gray">
          <a:xfrm>
            <a:off x="4648200" y="0"/>
            <a:ext cx="2209800" cy="3124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2" name="Rectangle 20" descr="a2"/>
          <p:cNvSpPr>
            <a:spLocks noChangeArrowheads="1"/>
          </p:cNvSpPr>
          <p:nvPr/>
        </p:nvSpPr>
        <p:spPr bwMode="gray">
          <a:xfrm>
            <a:off x="6934200" y="0"/>
            <a:ext cx="2209800" cy="31242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gray">
          <a:xfrm>
            <a:off x="2286000" y="3124200"/>
            <a:ext cx="6858000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gray">
          <a:xfrm>
            <a:off x="0" y="3124200"/>
            <a:ext cx="9144000" cy="1524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048000"/>
            <a:ext cx="6705600" cy="685800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286000" y="3886200"/>
            <a:ext cx="6719888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>
                <a:latin typeface="Verdana" pitchFamily="34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1613"/>
            <a:ext cx="2133600" cy="169862"/>
          </a:xfrm>
        </p:spPr>
        <p:txBody>
          <a:bodyPr/>
          <a:lstStyle>
            <a:lvl1pPr>
              <a:defRPr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553200"/>
            <a:ext cx="2895600" cy="168275"/>
          </a:xfrm>
        </p:spPr>
        <p:txBody>
          <a:bodyPr/>
          <a:lstStyle>
            <a:lvl1pPr algn="ctr">
              <a:defRPr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553200"/>
            <a:ext cx="2133600" cy="168275"/>
          </a:xfrm>
        </p:spPr>
        <p:txBody>
          <a:bodyPr/>
          <a:lstStyle>
            <a:lvl1pPr algn="r">
              <a:defRPr>
                <a:effectLst/>
                <a:latin typeface="+mn-lt"/>
              </a:defRPr>
            </a:lvl1pPr>
          </a:lstStyle>
          <a:p>
            <a:fld id="{E024178B-BBFB-47C9-AB4C-933393B4F76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44500" y="2514600"/>
            <a:ext cx="1765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 Black" pitchFamily="34" charset="0"/>
              </a:rPr>
              <a:t>L o g 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5696D-6BCF-405B-A3F0-2D71018AC7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07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731838"/>
            <a:ext cx="2057400" cy="5567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31838"/>
            <a:ext cx="6019800" cy="5567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0F8D9-73AC-4883-AE62-F451E7C811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699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425" y="731838"/>
            <a:ext cx="7800975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419225"/>
            <a:ext cx="8229600" cy="48799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6112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867400" y="64770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124200" y="64770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F249EF90-FE5F-458C-AEF5-73E2D27359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3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BDBFD9-52CF-4D97-B62E-6ED0F7726D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11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AAC617-1E1E-42AE-BDCB-E23596A045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61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19225"/>
            <a:ext cx="4038600" cy="4879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9225"/>
            <a:ext cx="4038600" cy="4879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8A8B9-8BCC-48A3-9885-A25FDAE243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8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6E621-32F9-4F99-9300-B7829DD516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146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14EB3D-FE5B-4DB5-B835-8BADF2A71C4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470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B8529-3249-46F7-9F60-CE8AF9583A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52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6C406-F9A4-4C22-B44D-20E825E4CE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915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7F90CA-1B70-43F5-92F8-28696F490A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998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Rectangle 23" descr="a1"/>
          <p:cNvSpPr>
            <a:spLocks noChangeArrowheads="1"/>
          </p:cNvSpPr>
          <p:nvPr/>
        </p:nvSpPr>
        <p:spPr bwMode="gray">
          <a:xfrm>
            <a:off x="592138" y="0"/>
            <a:ext cx="2066925" cy="838200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gray">
          <a:xfrm>
            <a:off x="2730500" y="0"/>
            <a:ext cx="2138363" cy="838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9" name="Rectangle 25" descr="a2"/>
          <p:cNvSpPr>
            <a:spLocks noChangeArrowheads="1"/>
          </p:cNvSpPr>
          <p:nvPr/>
        </p:nvSpPr>
        <p:spPr bwMode="gray">
          <a:xfrm>
            <a:off x="4938713" y="0"/>
            <a:ext cx="2066925" cy="838200"/>
          </a:xfrm>
          <a:prstGeom prst="rect">
            <a:avLst/>
          </a:prstGeom>
          <a:blipFill dpi="0"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gray">
          <a:xfrm>
            <a:off x="7077075" y="0"/>
            <a:ext cx="2066925" cy="838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457200" y="6477000"/>
            <a:ext cx="8686800" cy="381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51" name="Group 27"/>
          <p:cNvGrpSpPr>
            <a:grpSpLocks/>
          </p:cNvGrpSpPr>
          <p:nvPr/>
        </p:nvGrpSpPr>
        <p:grpSpPr bwMode="auto">
          <a:xfrm>
            <a:off x="0" y="685800"/>
            <a:ext cx="9144000" cy="609600"/>
            <a:chOff x="0" y="432"/>
            <a:chExt cx="5760" cy="384"/>
          </a:xfrm>
        </p:grpSpPr>
        <p:sp>
          <p:nvSpPr>
            <p:cNvPr id="1052" name="Rectangle 28"/>
            <p:cNvSpPr>
              <a:spLocks noChangeArrowheads="1"/>
            </p:cNvSpPr>
            <p:nvPr userDrawn="1"/>
          </p:nvSpPr>
          <p:spPr bwMode="gray">
            <a:xfrm>
              <a:off x="0" y="432"/>
              <a:ext cx="5760" cy="9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362" y="432"/>
              <a:ext cx="5398" cy="38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9225"/>
            <a:ext cx="8229600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6112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defRPr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67400" y="64770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24200" y="64770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defRPr>
            </a:lvl1pPr>
          </a:lstStyle>
          <a:p>
            <a:fld id="{354FB4EA-938A-41B7-B4C2-7D07F7D423E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733425" y="731838"/>
            <a:ext cx="7800975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55" name="Text Box 31"/>
          <p:cNvSpPr txBox="1">
            <a:spLocks noChangeArrowheads="1"/>
          </p:cNvSpPr>
          <p:nvPr/>
        </p:nvSpPr>
        <p:spPr bwMode="auto">
          <a:xfrm>
            <a:off x="7391400" y="76200"/>
            <a:ext cx="1765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 Black" pitchFamily="34" charset="0"/>
              </a:rPr>
              <a:t>L o g 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emf"/><Relationship Id="rId4" Type="http://schemas.openxmlformats.org/officeDocument/2006/relationships/oleObject" Target="../embeddings/Microsoft_Excel_97-2003_Worksheet2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83568" y="1196752"/>
            <a:ext cx="8280920" cy="5256584"/>
          </a:xfrm>
        </p:spPr>
        <p:txBody>
          <a:bodyPr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«Средняя общеобразовательная школа»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Кажым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Научно – исследовательская работа по теме: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Выявление ионов свинца в хвое сосны обыкновенной, произрастающей в окрестностях п.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Кажым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Работу выполнил ученик 7 класса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Харитонов Геннадий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Руководитель работы: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Чесноков Александр Владимирович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Учитель географии и биологии</a:t>
            </a:r>
          </a:p>
          <a:p>
            <a:pPr algn="ctr"/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Кажым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2016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6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271718"/>
            <a:ext cx="7448376" cy="558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29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143583"/>
              </p:ext>
            </p:extLst>
          </p:nvPr>
        </p:nvGraphicFramePr>
        <p:xfrm>
          <a:off x="467544" y="1340768"/>
          <a:ext cx="8136904" cy="4824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Диаграмма" r:id="rId4" imgW="6105523" imgH="2486088" progId="Excel.Sheet.8">
                  <p:embed/>
                </p:oleObj>
              </mc:Choice>
              <mc:Fallback>
                <p:oleObj name="Диаграмма" r:id="rId4" imgW="6105523" imgH="2486088" progId="Excel.Sheet.8">
                  <p:embed/>
                  <p:pic>
                    <p:nvPicPr>
                      <p:cNvPr id="0" name="Picture 1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340768"/>
                        <a:ext cx="8136904" cy="48245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2486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71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800975" cy="563562"/>
          </a:xfrm>
        </p:spPr>
        <p:txBody>
          <a:bodyPr/>
          <a:lstStyle/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Результат при добавлении сульфида натрия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033" y="908720"/>
            <a:ext cx="3103893" cy="2255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66" y="3839116"/>
            <a:ext cx="3103893" cy="23999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6" y="910185"/>
            <a:ext cx="2847413" cy="23969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472" y="3839116"/>
            <a:ext cx="2847413" cy="24539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87624" y="330709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Тотаур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83712" y="6293050"/>
            <a:ext cx="1447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Черёмушки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003817" y="338698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Свалка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876256" y="648866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Аэродром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452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00975" cy="563562"/>
          </a:xfrm>
        </p:spPr>
        <p:txBody>
          <a:bodyPr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104211"/>
              </p:ext>
            </p:extLst>
          </p:nvPr>
        </p:nvGraphicFramePr>
        <p:xfrm>
          <a:off x="755578" y="1916832"/>
          <a:ext cx="8064893" cy="3816423"/>
        </p:xfrm>
        <a:graphic>
          <a:graphicData uri="http://schemas.openxmlformats.org/drawingml/2006/table">
            <a:tbl>
              <a:tblPr firstRow="1" firstCol="1" bandRow="1"/>
              <a:tblGrid>
                <a:gridCol w="1612325"/>
                <a:gridCol w="1613142"/>
                <a:gridCol w="1613142"/>
                <a:gridCol w="1613142"/>
                <a:gridCol w="1613142"/>
              </a:tblGrid>
              <a:tr h="11451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Место взятия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проб</a:t>
                      </a:r>
                      <a:endParaRPr lang="ru-RU" sz="18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Реагенты  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Аэродром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Свалка ТБО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Черёмушки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Татоур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78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Сульфид натрия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Осадка нет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Осадок есть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Осадка нет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Осадок есть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33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Иодид калия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Осадка нет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Осадок есть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Осадка нет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Осадок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есть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AutoShape 1"/>
          <p:cNvSpPr>
            <a:spLocks noChangeShapeType="1"/>
          </p:cNvSpPr>
          <p:nvPr/>
        </p:nvSpPr>
        <p:spPr bwMode="auto">
          <a:xfrm>
            <a:off x="769938" y="1916832"/>
            <a:ext cx="1569814" cy="115212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7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595312" y="692696"/>
            <a:ext cx="7800975" cy="563562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9144" name="Group 56"/>
          <p:cNvGrpSpPr>
            <a:grpSpLocks/>
          </p:cNvGrpSpPr>
          <p:nvPr/>
        </p:nvGrpSpPr>
        <p:grpSpPr bwMode="auto">
          <a:xfrm>
            <a:off x="1828800" y="1556792"/>
            <a:ext cx="6703640" cy="4824536"/>
            <a:chOff x="1056" y="1102"/>
            <a:chExt cx="3696" cy="2754"/>
          </a:xfrm>
        </p:grpSpPr>
        <p:grpSp>
          <p:nvGrpSpPr>
            <p:cNvPr id="89123" name="Group 35"/>
            <p:cNvGrpSpPr>
              <a:grpSpLocks/>
            </p:cNvGrpSpPr>
            <p:nvPr/>
          </p:nvGrpSpPr>
          <p:grpSpPr bwMode="auto">
            <a:xfrm>
              <a:off x="1056" y="1102"/>
              <a:ext cx="3696" cy="820"/>
              <a:chOff x="912" y="1008"/>
              <a:chExt cx="3984" cy="912"/>
            </a:xfrm>
          </p:grpSpPr>
          <p:sp>
            <p:nvSpPr>
              <p:cNvPr id="89124" name="AutoShape 36"/>
              <p:cNvSpPr>
                <a:spLocks noChangeArrowheads="1"/>
              </p:cNvSpPr>
              <p:nvPr/>
            </p:nvSpPr>
            <p:spPr bwMode="gray">
              <a:xfrm>
                <a:off x="912" y="1008"/>
                <a:ext cx="3984" cy="912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6471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9125" name="Group 37"/>
              <p:cNvGrpSpPr>
                <a:grpSpLocks/>
              </p:cNvGrpSpPr>
              <p:nvPr/>
            </p:nvGrpSpPr>
            <p:grpSpPr bwMode="auto">
              <a:xfrm>
                <a:off x="999" y="1092"/>
                <a:ext cx="768" cy="746"/>
                <a:chOff x="999" y="1092"/>
                <a:chExt cx="768" cy="746"/>
              </a:xfrm>
            </p:grpSpPr>
            <p:sp>
              <p:nvSpPr>
                <p:cNvPr id="89126" name="AutoShape 38"/>
                <p:cNvSpPr>
                  <a:spLocks noChangeArrowheads="1"/>
                </p:cNvSpPr>
                <p:nvPr/>
              </p:nvSpPr>
              <p:spPr bwMode="gray">
                <a:xfrm>
                  <a:off x="999" y="1092"/>
                  <a:ext cx="768" cy="746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9127" name="Freeform 39"/>
                <p:cNvSpPr>
                  <a:spLocks/>
                </p:cNvSpPr>
                <p:nvPr/>
              </p:nvSpPr>
              <p:spPr bwMode="gray">
                <a:xfrm>
                  <a:off x="1047" y="1140"/>
                  <a:ext cx="383" cy="373"/>
                </a:xfrm>
                <a:custGeom>
                  <a:avLst/>
                  <a:gdLst>
                    <a:gd name="T0" fmla="*/ 118 w 596"/>
                    <a:gd name="T1" fmla="*/ 0 h 598"/>
                    <a:gd name="T2" fmla="*/ 0 w 596"/>
                    <a:gd name="T3" fmla="*/ 118 h 598"/>
                    <a:gd name="T4" fmla="*/ 0 w 596"/>
                    <a:gd name="T5" fmla="*/ 589 h 598"/>
                    <a:gd name="T6" fmla="*/ 161 w 596"/>
                    <a:gd name="T7" fmla="*/ 174 h 598"/>
                    <a:gd name="T8" fmla="*/ 589 w 596"/>
                    <a:gd name="T9" fmla="*/ 0 h 598"/>
                    <a:gd name="T10" fmla="*/ 118 w 596"/>
                    <a:gd name="T11" fmla="*/ 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gamma/>
                        <a:tint val="54510"/>
                        <a:invGamma/>
                      </a:schemeClr>
                    </a:gs>
                    <a:gs pos="5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54510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9128" name="Text Box 40"/>
                <p:cNvSpPr txBox="1">
                  <a:spLocks noChangeArrowheads="1"/>
                </p:cNvSpPr>
                <p:nvPr/>
              </p:nvSpPr>
              <p:spPr bwMode="gray">
                <a:xfrm>
                  <a:off x="1262" y="1295"/>
                  <a:ext cx="229" cy="33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592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ru-RU" sz="2800" dirty="0" smtClean="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</a:rPr>
                    <a:t>1</a:t>
                  </a:r>
                  <a:endParaRPr lang="en-US" sz="28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endParaRPr>
                </a:p>
              </p:txBody>
            </p:sp>
          </p:grpSp>
          <p:sp>
            <p:nvSpPr>
              <p:cNvPr id="89129" name="Text Box 41"/>
              <p:cNvSpPr txBox="1">
                <a:spLocks noChangeArrowheads="1"/>
              </p:cNvSpPr>
              <p:nvPr/>
            </p:nvSpPr>
            <p:spPr bwMode="gray">
              <a:xfrm>
                <a:off x="1872" y="1149"/>
                <a:ext cx="2928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endParaRPr lang="en-US" sz="16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9130" name="Group 42"/>
            <p:cNvGrpSpPr>
              <a:grpSpLocks/>
            </p:cNvGrpSpPr>
            <p:nvPr/>
          </p:nvGrpSpPr>
          <p:grpSpPr bwMode="auto">
            <a:xfrm>
              <a:off x="1056" y="2066"/>
              <a:ext cx="3696" cy="820"/>
              <a:chOff x="912" y="2016"/>
              <a:chExt cx="3984" cy="912"/>
            </a:xfrm>
          </p:grpSpPr>
          <p:sp>
            <p:nvSpPr>
              <p:cNvPr id="89131" name="AutoShape 43"/>
              <p:cNvSpPr>
                <a:spLocks noChangeArrowheads="1"/>
              </p:cNvSpPr>
              <p:nvPr/>
            </p:nvSpPr>
            <p:spPr bwMode="gray">
              <a:xfrm>
                <a:off x="912" y="2016"/>
                <a:ext cx="3984" cy="912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9216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9132" name="Group 44"/>
              <p:cNvGrpSpPr>
                <a:grpSpLocks/>
              </p:cNvGrpSpPr>
              <p:nvPr/>
            </p:nvGrpSpPr>
            <p:grpSpPr bwMode="auto">
              <a:xfrm>
                <a:off x="999" y="2100"/>
                <a:ext cx="768" cy="746"/>
                <a:chOff x="999" y="2100"/>
                <a:chExt cx="768" cy="746"/>
              </a:xfrm>
            </p:grpSpPr>
            <p:sp>
              <p:nvSpPr>
                <p:cNvPr id="89133" name="AutoShape 45"/>
                <p:cNvSpPr>
                  <a:spLocks noChangeArrowheads="1"/>
                </p:cNvSpPr>
                <p:nvPr/>
              </p:nvSpPr>
              <p:spPr bwMode="gray">
                <a:xfrm>
                  <a:off x="999" y="2100"/>
                  <a:ext cx="768" cy="746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tint val="72549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9134" name="Freeform 46"/>
                <p:cNvSpPr>
                  <a:spLocks/>
                </p:cNvSpPr>
                <p:nvPr/>
              </p:nvSpPr>
              <p:spPr bwMode="gray">
                <a:xfrm>
                  <a:off x="1047" y="2148"/>
                  <a:ext cx="383" cy="373"/>
                </a:xfrm>
                <a:custGeom>
                  <a:avLst/>
                  <a:gdLst>
                    <a:gd name="T0" fmla="*/ 118 w 596"/>
                    <a:gd name="T1" fmla="*/ 0 h 598"/>
                    <a:gd name="T2" fmla="*/ 0 w 596"/>
                    <a:gd name="T3" fmla="*/ 118 h 598"/>
                    <a:gd name="T4" fmla="*/ 0 w 596"/>
                    <a:gd name="T5" fmla="*/ 589 h 598"/>
                    <a:gd name="T6" fmla="*/ 161 w 596"/>
                    <a:gd name="T7" fmla="*/ 174 h 598"/>
                    <a:gd name="T8" fmla="*/ 589 w 596"/>
                    <a:gd name="T9" fmla="*/ 0 h 598"/>
                    <a:gd name="T10" fmla="*/ 118 w 596"/>
                    <a:gd name="T11" fmla="*/ 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42353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9135" name="Text Box 47"/>
                <p:cNvSpPr txBox="1">
                  <a:spLocks noChangeArrowheads="1"/>
                </p:cNvSpPr>
                <p:nvPr/>
              </p:nvSpPr>
              <p:spPr bwMode="gray">
                <a:xfrm>
                  <a:off x="1262" y="2304"/>
                  <a:ext cx="229" cy="33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592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ru-RU" sz="2800" dirty="0" smtClean="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</a:rPr>
                    <a:t>2</a:t>
                  </a:r>
                  <a:endParaRPr lang="en-US" sz="28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endParaRPr>
                </a:p>
              </p:txBody>
            </p:sp>
          </p:grpSp>
          <p:sp>
            <p:nvSpPr>
              <p:cNvPr id="89136" name="Text Box 48"/>
              <p:cNvSpPr txBox="1">
                <a:spLocks noChangeArrowheads="1"/>
              </p:cNvSpPr>
              <p:nvPr/>
            </p:nvSpPr>
            <p:spPr bwMode="gray">
              <a:xfrm>
                <a:off x="1872" y="2141"/>
                <a:ext cx="2928" cy="2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600" dirty="0" smtClean="0">
                    <a:solidFill>
                      <a:srgbClr val="000000"/>
                    </a:solidFill>
                  </a:rPr>
                  <a:t>.</a:t>
                </a:r>
                <a:endParaRPr lang="en-US" sz="16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9137" name="Group 49"/>
            <p:cNvGrpSpPr>
              <a:grpSpLocks/>
            </p:cNvGrpSpPr>
            <p:nvPr/>
          </p:nvGrpSpPr>
          <p:grpSpPr bwMode="auto">
            <a:xfrm>
              <a:off x="1056" y="3036"/>
              <a:ext cx="3696" cy="820"/>
              <a:chOff x="912" y="3036"/>
              <a:chExt cx="3984" cy="912"/>
            </a:xfrm>
          </p:grpSpPr>
          <p:sp>
            <p:nvSpPr>
              <p:cNvPr id="89138" name="AutoShape 50"/>
              <p:cNvSpPr>
                <a:spLocks noChangeArrowheads="1"/>
              </p:cNvSpPr>
              <p:nvPr/>
            </p:nvSpPr>
            <p:spPr bwMode="gray">
              <a:xfrm>
                <a:off x="912" y="3036"/>
                <a:ext cx="3984" cy="912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48627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9139" name="Group 51"/>
              <p:cNvGrpSpPr>
                <a:grpSpLocks/>
              </p:cNvGrpSpPr>
              <p:nvPr/>
            </p:nvGrpSpPr>
            <p:grpSpPr bwMode="auto">
              <a:xfrm>
                <a:off x="999" y="3120"/>
                <a:ext cx="768" cy="746"/>
                <a:chOff x="999" y="3120"/>
                <a:chExt cx="768" cy="746"/>
              </a:xfrm>
            </p:grpSpPr>
            <p:sp>
              <p:nvSpPr>
                <p:cNvPr id="89140" name="AutoShape 52"/>
                <p:cNvSpPr>
                  <a:spLocks noChangeArrowheads="1"/>
                </p:cNvSpPr>
                <p:nvPr/>
              </p:nvSpPr>
              <p:spPr bwMode="gray">
                <a:xfrm>
                  <a:off x="999" y="3120"/>
                  <a:ext cx="768" cy="746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tint val="63529"/>
                        <a:invGamma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9141" name="Freeform 53"/>
                <p:cNvSpPr>
                  <a:spLocks/>
                </p:cNvSpPr>
                <p:nvPr/>
              </p:nvSpPr>
              <p:spPr bwMode="gray">
                <a:xfrm>
                  <a:off x="1047" y="3168"/>
                  <a:ext cx="383" cy="373"/>
                </a:xfrm>
                <a:custGeom>
                  <a:avLst/>
                  <a:gdLst>
                    <a:gd name="T0" fmla="*/ 118 w 596"/>
                    <a:gd name="T1" fmla="*/ 0 h 598"/>
                    <a:gd name="T2" fmla="*/ 0 w 596"/>
                    <a:gd name="T3" fmla="*/ 118 h 598"/>
                    <a:gd name="T4" fmla="*/ 0 w 596"/>
                    <a:gd name="T5" fmla="*/ 589 h 598"/>
                    <a:gd name="T6" fmla="*/ 161 w 596"/>
                    <a:gd name="T7" fmla="*/ 174 h 598"/>
                    <a:gd name="T8" fmla="*/ 589 w 596"/>
                    <a:gd name="T9" fmla="*/ 0 h 598"/>
                    <a:gd name="T10" fmla="*/ 118 w 596"/>
                    <a:gd name="T11" fmla="*/ 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>
                        <a:gamma/>
                        <a:tint val="48627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9142" name="Text Box 54"/>
                <p:cNvSpPr txBox="1">
                  <a:spLocks noChangeArrowheads="1"/>
                </p:cNvSpPr>
                <p:nvPr/>
              </p:nvSpPr>
              <p:spPr bwMode="gray">
                <a:xfrm>
                  <a:off x="1262" y="3324"/>
                  <a:ext cx="229" cy="33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592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ru-RU" sz="2800" dirty="0" smtClean="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</a:rPr>
                    <a:t>3</a:t>
                  </a:r>
                  <a:endParaRPr lang="en-US" sz="28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endParaRPr>
                </a:p>
              </p:txBody>
            </p:sp>
          </p:grpSp>
          <p:sp>
            <p:nvSpPr>
              <p:cNvPr id="89143" name="Text Box 55"/>
              <p:cNvSpPr txBox="1">
                <a:spLocks noChangeArrowheads="1"/>
              </p:cNvSpPr>
              <p:nvPr/>
            </p:nvSpPr>
            <p:spPr bwMode="gray">
              <a:xfrm>
                <a:off x="1872" y="3161"/>
                <a:ext cx="2928" cy="2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600" dirty="0" smtClean="0">
                    <a:solidFill>
                      <a:srgbClr val="000000"/>
                    </a:solidFill>
                  </a:rPr>
                  <a:t>.</a:t>
                </a:r>
                <a:endParaRPr lang="en-US" sz="160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" name="Прямоугольник 1"/>
          <p:cNvSpPr/>
          <p:nvPr/>
        </p:nvSpPr>
        <p:spPr>
          <a:xfrm>
            <a:off x="3198640" y="167509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/>
                <a:ea typeface="Calibri"/>
              </a:rPr>
              <a:t>В пробах взятых с местечка </a:t>
            </a:r>
            <a:r>
              <a:rPr lang="ru-RU" dirty="0" err="1" smtClean="0">
                <a:latin typeface="Times New Roman"/>
                <a:ea typeface="Calibri"/>
              </a:rPr>
              <a:t>Татоур</a:t>
            </a: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и Свалка ТБО были обнаружены ионы свинца, о чём свидетельствует выпавший осадок при проведении исследования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13717" y="328613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/>
                <a:ea typeface="Calibri"/>
              </a:rPr>
              <a:t>Причина  нахождения в хвое сосны обыкновенной ионов свинца этих мест неизвестна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70673" y="4690187"/>
            <a:ext cx="51002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Необходимо комплексное исследование этих районов на наличие тяжёлых металлов (взять пробы почвы, листья лиственных пород, воды) для выявления причины их образования.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819400" y="4953000"/>
            <a:ext cx="5167313" cy="41433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dist">
              <a:lnSpc>
                <a:spcPct val="80000"/>
              </a:lnSpc>
            </a:pPr>
            <a:r>
              <a:rPr lang="en-US" sz="1800" b="1">
                <a:solidFill>
                  <a:schemeClr val="bg1"/>
                </a:solidFill>
                <a:latin typeface="Arial" charset="0"/>
              </a:rPr>
              <a:t>Click to edit company slogan .</a:t>
            </a: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/>
        </p:nvSpPr>
        <p:spPr bwMode="gray">
          <a:xfrm>
            <a:off x="2286000" y="4191000"/>
            <a:ext cx="5310336" cy="132623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Спасибо за внимание</a:t>
            </a:r>
            <a:r>
              <a:rPr lang="en-US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!</a:t>
            </a:r>
            <a:endParaRPr lang="ru-RU" sz="36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63500" dir="2212194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340769"/>
            <a:ext cx="7772400" cy="3312367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>
                <a:solidFill>
                  <a:srgbClr val="FF0000"/>
                </a:solidFill>
              </a:rPr>
              <a:t>Новизна</a:t>
            </a:r>
            <a:r>
              <a:rPr lang="ru-RU" dirty="0" smtClean="0"/>
              <a:t>: </a:t>
            </a:r>
            <a:r>
              <a:rPr lang="ru-RU" dirty="0"/>
              <a:t>На территории п. </a:t>
            </a:r>
            <a:r>
              <a:rPr lang="ru-RU" dirty="0" err="1"/>
              <a:t>Кажым</a:t>
            </a:r>
            <a:r>
              <a:rPr lang="ru-RU" dirty="0"/>
              <a:t> не проводились никакие  исследования по наличию тяжёлых металлов ( в частности ионов свинца) в различных компонентах природы.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Гипотеза: </a:t>
            </a:r>
            <a:r>
              <a:rPr lang="ru-RU" dirty="0"/>
              <a:t>хвоя сосны обыкновенной, расположенной в разных местах п. </a:t>
            </a:r>
            <a:r>
              <a:rPr lang="ru-RU" dirty="0" err="1"/>
              <a:t>Кажым</a:t>
            </a:r>
            <a:r>
              <a:rPr lang="ru-RU" dirty="0"/>
              <a:t>, может содержать ионы свинца.</a:t>
            </a:r>
          </a:p>
        </p:txBody>
      </p:sp>
    </p:spTree>
    <p:extLst>
      <p:ext uri="{BB962C8B-B14F-4D97-AF65-F5344CB8AC3E}">
        <p14:creationId xmlns:p14="http://schemas.microsoft.com/office/powerpoint/2010/main" val="262611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Цель работы</a:t>
            </a:r>
            <a:endParaRPr lang="en-US" dirty="0">
              <a:solidFill>
                <a:srgbClr val="FFC000"/>
              </a:solidFill>
            </a:endParaRPr>
          </a:p>
        </p:txBody>
      </p:sp>
      <p:grpSp>
        <p:nvGrpSpPr>
          <p:cNvPr id="88105" name="Group 41"/>
          <p:cNvGrpSpPr>
            <a:grpSpLocks/>
          </p:cNvGrpSpPr>
          <p:nvPr/>
        </p:nvGrpSpPr>
        <p:grpSpPr bwMode="auto">
          <a:xfrm>
            <a:off x="2411760" y="1959300"/>
            <a:ext cx="5184576" cy="2981868"/>
            <a:chOff x="1536" y="1899"/>
            <a:chExt cx="2812" cy="880"/>
          </a:xfrm>
        </p:grpSpPr>
        <p:sp>
          <p:nvSpPr>
            <p:cNvPr id="88106" name="AutoShape 42"/>
            <p:cNvSpPr>
              <a:spLocks noChangeArrowheads="1"/>
            </p:cNvSpPr>
            <p:nvPr/>
          </p:nvSpPr>
          <p:spPr bwMode="gray">
            <a:xfrm>
              <a:off x="1536" y="1899"/>
              <a:ext cx="2812" cy="880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08" name="Text Box 44"/>
            <p:cNvSpPr txBox="1">
              <a:spLocks noChangeArrowheads="1"/>
            </p:cNvSpPr>
            <p:nvPr/>
          </p:nvSpPr>
          <p:spPr bwMode="gray">
            <a:xfrm>
              <a:off x="1602" y="2099"/>
              <a:ext cx="2746" cy="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Выявить ионы свинца в хвое сосны обыкновенной, произрастающей в окрестностях п. </a:t>
              </a:r>
              <a:r>
                <a:rPr lang="ru-RU" sz="2400" b="1" dirty="0" err="1" smtClean="0">
                  <a:latin typeface="Times New Roman" pitchFamily="18" charset="0"/>
                  <a:cs typeface="Times New Roman" pitchFamily="18" charset="0"/>
                </a:rPr>
                <a:t>Кажым</a:t>
              </a:r>
              <a:endParaRPr lang="en-US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Задачи:</a:t>
            </a:r>
            <a:endParaRPr lang="en-US" dirty="0">
              <a:solidFill>
                <a:srgbClr val="FFC000"/>
              </a:solidFill>
            </a:endParaRPr>
          </a:p>
        </p:txBody>
      </p:sp>
      <p:grpSp>
        <p:nvGrpSpPr>
          <p:cNvPr id="88105" name="Group 41"/>
          <p:cNvGrpSpPr>
            <a:grpSpLocks/>
          </p:cNvGrpSpPr>
          <p:nvPr/>
        </p:nvGrpSpPr>
        <p:grpSpPr bwMode="auto">
          <a:xfrm>
            <a:off x="797868" y="1363471"/>
            <a:ext cx="7776864" cy="957264"/>
            <a:chOff x="1296" y="1824"/>
            <a:chExt cx="2976" cy="432"/>
          </a:xfrm>
        </p:grpSpPr>
        <p:sp>
          <p:nvSpPr>
            <p:cNvPr id="88106" name="AutoShape 4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07" name="AutoShape 4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08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endParaRPr lang="en-US" b="1" dirty="0"/>
            </a:p>
          </p:txBody>
        </p:sp>
        <p:sp>
          <p:nvSpPr>
            <p:cNvPr id="88109" name="Text Box 4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88110" name="Group 46"/>
          <p:cNvGrpSpPr>
            <a:grpSpLocks/>
          </p:cNvGrpSpPr>
          <p:nvPr/>
        </p:nvGrpSpPr>
        <p:grpSpPr bwMode="auto">
          <a:xfrm>
            <a:off x="735151" y="2352608"/>
            <a:ext cx="7776864" cy="1088942"/>
            <a:chOff x="1296" y="1824"/>
            <a:chExt cx="2976" cy="432"/>
          </a:xfrm>
        </p:grpSpPr>
        <p:sp>
          <p:nvSpPr>
            <p:cNvPr id="88111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1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12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13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endParaRPr lang="en-US" b="1" dirty="0"/>
            </a:p>
          </p:txBody>
        </p:sp>
        <p:sp>
          <p:nvSpPr>
            <p:cNvPr id="88114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88115" name="Group 51"/>
          <p:cNvGrpSpPr>
            <a:grpSpLocks/>
          </p:cNvGrpSpPr>
          <p:nvPr/>
        </p:nvGrpSpPr>
        <p:grpSpPr bwMode="auto">
          <a:xfrm>
            <a:off x="797868" y="3441550"/>
            <a:ext cx="7776864" cy="1045840"/>
            <a:chOff x="1296" y="1824"/>
            <a:chExt cx="2976" cy="432"/>
          </a:xfrm>
        </p:grpSpPr>
        <p:sp>
          <p:nvSpPr>
            <p:cNvPr id="88116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17" name="AutoShape 5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18" name="Text Box 5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endParaRPr lang="en-US" b="1" dirty="0"/>
            </a:p>
          </p:txBody>
        </p:sp>
        <p:sp>
          <p:nvSpPr>
            <p:cNvPr id="88119" name="Text Box 5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88120" name="Group 56"/>
          <p:cNvGrpSpPr>
            <a:grpSpLocks/>
          </p:cNvGrpSpPr>
          <p:nvPr/>
        </p:nvGrpSpPr>
        <p:grpSpPr bwMode="auto">
          <a:xfrm>
            <a:off x="819447" y="4514710"/>
            <a:ext cx="7776864" cy="1117848"/>
            <a:chOff x="1296" y="1824"/>
            <a:chExt cx="2976" cy="432"/>
          </a:xfrm>
        </p:grpSpPr>
        <p:sp>
          <p:nvSpPr>
            <p:cNvPr id="88121" name="AutoShape 5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folHlink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8122" name="AutoShape 5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23" name="Text Box 5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endParaRPr lang="en-US" b="1" dirty="0"/>
            </a:p>
          </p:txBody>
        </p:sp>
        <p:sp>
          <p:nvSpPr>
            <p:cNvPr id="88124" name="Text Box 6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400300" y="15399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/>
              <a:t>Определить участки для проведения исследования.</a:t>
            </a:r>
          </a:p>
        </p:txBody>
      </p:sp>
      <p:grpSp>
        <p:nvGrpSpPr>
          <p:cNvPr id="26" name="Group 56"/>
          <p:cNvGrpSpPr>
            <a:grpSpLocks/>
          </p:cNvGrpSpPr>
          <p:nvPr/>
        </p:nvGrpSpPr>
        <p:grpSpPr bwMode="auto">
          <a:xfrm>
            <a:off x="901985" y="5632558"/>
            <a:ext cx="7776864" cy="1117848"/>
            <a:chOff x="1296" y="1824"/>
            <a:chExt cx="2976" cy="432"/>
          </a:xfrm>
        </p:grpSpPr>
        <p:sp>
          <p:nvSpPr>
            <p:cNvPr id="27" name="AutoShape 5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folHlink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28" name="AutoShape 5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rgbClr val="FFC000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5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endParaRPr lang="en-US" b="1" dirty="0"/>
            </a:p>
          </p:txBody>
        </p:sp>
        <p:sp>
          <p:nvSpPr>
            <p:cNvPr id="30" name="Text Box 60"/>
            <p:cNvSpPr txBox="1">
              <a:spLocks noChangeArrowheads="1"/>
            </p:cNvSpPr>
            <p:nvPr/>
          </p:nvSpPr>
          <p:spPr bwMode="gray">
            <a:xfrm>
              <a:off x="1436" y="1886"/>
              <a:ext cx="136" cy="1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chemeClr val="bg1"/>
                  </a:solidFill>
                </a:rPr>
                <a:t>5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337583" y="251946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/>
              <a:t>Собрать материал для исследования в разных местах  посёлка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00300" y="3564060"/>
            <a:ext cx="59161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Подготовить оборудование  для проведения исследования  собранного материала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07374" y="4800043"/>
            <a:ext cx="4675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Измельчить хвою сосны разных участков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37583" y="580712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Поместить  измельчённую хвою в разные ёмкости  по 5 </a:t>
            </a:r>
            <a:r>
              <a:rPr lang="ru-RU" dirty="0" err="1"/>
              <a:t>гр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194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Задачи:</a:t>
            </a:r>
            <a:endParaRPr lang="en-US" dirty="0">
              <a:solidFill>
                <a:srgbClr val="FFC000"/>
              </a:solidFill>
            </a:endParaRPr>
          </a:p>
        </p:txBody>
      </p:sp>
      <p:grpSp>
        <p:nvGrpSpPr>
          <p:cNvPr id="88105" name="Group 41"/>
          <p:cNvGrpSpPr>
            <a:grpSpLocks/>
          </p:cNvGrpSpPr>
          <p:nvPr/>
        </p:nvGrpSpPr>
        <p:grpSpPr bwMode="auto">
          <a:xfrm>
            <a:off x="797868" y="1363471"/>
            <a:ext cx="7776864" cy="957264"/>
            <a:chOff x="1296" y="1824"/>
            <a:chExt cx="2976" cy="432"/>
          </a:xfrm>
        </p:grpSpPr>
        <p:sp>
          <p:nvSpPr>
            <p:cNvPr id="88106" name="AutoShape 4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07" name="AutoShape 4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08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endParaRPr lang="en-US" b="1" dirty="0"/>
            </a:p>
          </p:txBody>
        </p:sp>
        <p:sp>
          <p:nvSpPr>
            <p:cNvPr id="88109" name="Text Box 45"/>
            <p:cNvSpPr txBox="1">
              <a:spLocks noChangeArrowheads="1"/>
            </p:cNvSpPr>
            <p:nvPr/>
          </p:nvSpPr>
          <p:spPr bwMode="gray">
            <a:xfrm>
              <a:off x="1436" y="1886"/>
              <a:ext cx="136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chemeClr val="bg1"/>
                  </a:solidFill>
                </a:rPr>
                <a:t>6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110" name="Group 46"/>
          <p:cNvGrpSpPr>
            <a:grpSpLocks/>
          </p:cNvGrpSpPr>
          <p:nvPr/>
        </p:nvGrpSpPr>
        <p:grpSpPr bwMode="auto">
          <a:xfrm>
            <a:off x="735151" y="2352608"/>
            <a:ext cx="7776864" cy="1088942"/>
            <a:chOff x="1296" y="1824"/>
            <a:chExt cx="2976" cy="432"/>
          </a:xfrm>
        </p:grpSpPr>
        <p:sp>
          <p:nvSpPr>
            <p:cNvPr id="88111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1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12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13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endParaRPr lang="en-US" b="1" dirty="0"/>
            </a:p>
          </p:txBody>
        </p:sp>
        <p:sp>
          <p:nvSpPr>
            <p:cNvPr id="88114" name="Text Box 50"/>
            <p:cNvSpPr txBox="1">
              <a:spLocks noChangeArrowheads="1"/>
            </p:cNvSpPr>
            <p:nvPr/>
          </p:nvSpPr>
          <p:spPr bwMode="gray">
            <a:xfrm>
              <a:off x="1436" y="1886"/>
              <a:ext cx="136" cy="1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400" dirty="0">
                  <a:solidFill>
                    <a:schemeClr val="bg1"/>
                  </a:solidFill>
                </a:rPr>
                <a:t>7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115" name="Group 51"/>
          <p:cNvGrpSpPr>
            <a:grpSpLocks/>
          </p:cNvGrpSpPr>
          <p:nvPr/>
        </p:nvGrpSpPr>
        <p:grpSpPr bwMode="auto">
          <a:xfrm>
            <a:off x="797868" y="3441550"/>
            <a:ext cx="7776864" cy="1045840"/>
            <a:chOff x="1296" y="1824"/>
            <a:chExt cx="2976" cy="432"/>
          </a:xfrm>
        </p:grpSpPr>
        <p:sp>
          <p:nvSpPr>
            <p:cNvPr id="88116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17" name="AutoShape 5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18" name="Text Box 5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1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endParaRPr lang="en-US" b="1" dirty="0"/>
            </a:p>
          </p:txBody>
        </p:sp>
        <p:sp>
          <p:nvSpPr>
            <p:cNvPr id="88119" name="Text Box 55"/>
            <p:cNvSpPr txBox="1">
              <a:spLocks noChangeArrowheads="1"/>
            </p:cNvSpPr>
            <p:nvPr/>
          </p:nvSpPr>
          <p:spPr bwMode="gray">
            <a:xfrm>
              <a:off x="1436" y="1886"/>
              <a:ext cx="136" cy="1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chemeClr val="bg1"/>
                  </a:solidFill>
                </a:rPr>
                <a:t>8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120" name="Group 56"/>
          <p:cNvGrpSpPr>
            <a:grpSpLocks/>
          </p:cNvGrpSpPr>
          <p:nvPr/>
        </p:nvGrpSpPr>
        <p:grpSpPr bwMode="auto">
          <a:xfrm>
            <a:off x="819447" y="4514710"/>
            <a:ext cx="7776864" cy="1117848"/>
            <a:chOff x="1296" y="1824"/>
            <a:chExt cx="2976" cy="432"/>
          </a:xfrm>
        </p:grpSpPr>
        <p:sp>
          <p:nvSpPr>
            <p:cNvPr id="88121" name="AutoShape 5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folHlink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8122" name="AutoShape 5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123" name="Text Box 5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endParaRPr lang="en-US" b="1" dirty="0"/>
            </a:p>
          </p:txBody>
        </p:sp>
        <p:sp>
          <p:nvSpPr>
            <p:cNvPr id="88124" name="Text Box 60"/>
            <p:cNvSpPr txBox="1">
              <a:spLocks noChangeArrowheads="1"/>
            </p:cNvSpPr>
            <p:nvPr/>
          </p:nvSpPr>
          <p:spPr bwMode="gray">
            <a:xfrm>
              <a:off x="1436" y="1886"/>
              <a:ext cx="136" cy="1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chemeClr val="bg1"/>
                  </a:solidFill>
                </a:rPr>
                <a:t>9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400300" y="1539988"/>
            <a:ext cx="59161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/>
              <a:t>Добавить в каждую пробу раствор этилового спирта и воды в соотношении 1:2.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37583" y="251946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Полученную смесь каждой пробы поместить на  5 минут в водяную баню.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00300" y="3564060"/>
            <a:ext cx="59161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полученный экстракт добавить 1-2 капли сульфида натрия или </a:t>
            </a:r>
            <a:r>
              <a:rPr lang="ru-RU" dirty="0" err="1"/>
              <a:t>йодит</a:t>
            </a:r>
            <a:r>
              <a:rPr lang="ru-RU" dirty="0"/>
              <a:t> калия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00300" y="4800042"/>
            <a:ext cx="61117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Провести наблюдение за выпадением осадка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и сделать вывод.</a:t>
            </a:r>
          </a:p>
        </p:txBody>
      </p:sp>
    </p:spTree>
    <p:extLst>
      <p:ext uri="{BB962C8B-B14F-4D97-AF65-F5344CB8AC3E}">
        <p14:creationId xmlns:p14="http://schemas.microsoft.com/office/powerpoint/2010/main" val="420770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98" name="Group 18"/>
          <p:cNvGrpSpPr>
            <a:grpSpLocks/>
          </p:cNvGrpSpPr>
          <p:nvPr/>
        </p:nvGrpSpPr>
        <p:grpSpPr bwMode="auto">
          <a:xfrm>
            <a:off x="251520" y="1700808"/>
            <a:ext cx="8784976" cy="4968552"/>
            <a:chOff x="1177" y="1296"/>
            <a:chExt cx="3335" cy="2715"/>
          </a:xfrm>
        </p:grpSpPr>
        <p:sp>
          <p:nvSpPr>
            <p:cNvPr id="97299" name="Freeform 19"/>
            <p:cNvSpPr>
              <a:spLocks/>
            </p:cNvSpPr>
            <p:nvPr/>
          </p:nvSpPr>
          <p:spPr bwMode="gray">
            <a:xfrm rot="-794496">
              <a:off x="2989" y="1859"/>
              <a:ext cx="725" cy="2089"/>
            </a:xfrm>
            <a:custGeom>
              <a:avLst/>
              <a:gdLst>
                <a:gd name="T0" fmla="*/ 0 w 646"/>
                <a:gd name="T1" fmla="*/ 0 h 1861"/>
                <a:gd name="T2" fmla="*/ 48 w 646"/>
                <a:gd name="T3" fmla="*/ 14 h 1861"/>
                <a:gd name="T4" fmla="*/ 98 w 646"/>
                <a:gd name="T5" fmla="*/ 32 h 1861"/>
                <a:gd name="T6" fmla="*/ 147 w 646"/>
                <a:gd name="T7" fmla="*/ 54 h 1861"/>
                <a:gd name="T8" fmla="*/ 195 w 646"/>
                <a:gd name="T9" fmla="*/ 81 h 1861"/>
                <a:gd name="T10" fmla="*/ 242 w 646"/>
                <a:gd name="T11" fmla="*/ 111 h 1861"/>
                <a:gd name="T12" fmla="*/ 288 w 646"/>
                <a:gd name="T13" fmla="*/ 147 h 1861"/>
                <a:gd name="T14" fmla="*/ 333 w 646"/>
                <a:gd name="T15" fmla="*/ 185 h 1861"/>
                <a:gd name="T16" fmla="*/ 377 w 646"/>
                <a:gd name="T17" fmla="*/ 228 h 1861"/>
                <a:gd name="T18" fmla="*/ 418 w 646"/>
                <a:gd name="T19" fmla="*/ 275 h 1861"/>
                <a:gd name="T20" fmla="*/ 457 w 646"/>
                <a:gd name="T21" fmla="*/ 325 h 1861"/>
                <a:gd name="T22" fmla="*/ 493 w 646"/>
                <a:gd name="T23" fmla="*/ 379 h 1861"/>
                <a:gd name="T24" fmla="*/ 526 w 646"/>
                <a:gd name="T25" fmla="*/ 437 h 1861"/>
                <a:gd name="T26" fmla="*/ 555 w 646"/>
                <a:gd name="T27" fmla="*/ 497 h 1861"/>
                <a:gd name="T28" fmla="*/ 582 w 646"/>
                <a:gd name="T29" fmla="*/ 562 h 1861"/>
                <a:gd name="T30" fmla="*/ 604 w 646"/>
                <a:gd name="T31" fmla="*/ 630 h 1861"/>
                <a:gd name="T32" fmla="*/ 621 w 646"/>
                <a:gd name="T33" fmla="*/ 700 h 1861"/>
                <a:gd name="T34" fmla="*/ 634 w 646"/>
                <a:gd name="T35" fmla="*/ 774 h 1861"/>
                <a:gd name="T36" fmla="*/ 642 w 646"/>
                <a:gd name="T37" fmla="*/ 851 h 1861"/>
                <a:gd name="T38" fmla="*/ 646 w 646"/>
                <a:gd name="T39" fmla="*/ 930 h 1861"/>
                <a:gd name="T40" fmla="*/ 643 w 646"/>
                <a:gd name="T41" fmla="*/ 1011 h 1861"/>
                <a:gd name="T42" fmla="*/ 636 w 646"/>
                <a:gd name="T43" fmla="*/ 1086 h 1861"/>
                <a:gd name="T44" fmla="*/ 623 w 646"/>
                <a:gd name="T45" fmla="*/ 1160 h 1861"/>
                <a:gd name="T46" fmla="*/ 607 w 646"/>
                <a:gd name="T47" fmla="*/ 1230 h 1861"/>
                <a:gd name="T48" fmla="*/ 585 w 646"/>
                <a:gd name="T49" fmla="*/ 1297 h 1861"/>
                <a:gd name="T50" fmla="*/ 561 w 646"/>
                <a:gd name="T51" fmla="*/ 1361 h 1861"/>
                <a:gd name="T52" fmla="*/ 533 w 646"/>
                <a:gd name="T53" fmla="*/ 1421 h 1861"/>
                <a:gd name="T54" fmla="*/ 500 w 646"/>
                <a:gd name="T55" fmla="*/ 1478 h 1861"/>
                <a:gd name="T56" fmla="*/ 466 w 646"/>
                <a:gd name="T57" fmla="*/ 1532 h 1861"/>
                <a:gd name="T58" fmla="*/ 428 w 646"/>
                <a:gd name="T59" fmla="*/ 1582 h 1861"/>
                <a:gd name="T60" fmla="*/ 388 w 646"/>
                <a:gd name="T61" fmla="*/ 1627 h 1861"/>
                <a:gd name="T62" fmla="*/ 345 w 646"/>
                <a:gd name="T63" fmla="*/ 1670 h 1861"/>
                <a:gd name="T64" fmla="*/ 301 w 646"/>
                <a:gd name="T65" fmla="*/ 1709 h 1861"/>
                <a:gd name="T66" fmla="*/ 254 w 646"/>
                <a:gd name="T67" fmla="*/ 1744 h 1861"/>
                <a:gd name="T68" fmla="*/ 205 w 646"/>
                <a:gd name="T69" fmla="*/ 1776 h 1861"/>
                <a:gd name="T70" fmla="*/ 156 w 646"/>
                <a:gd name="T71" fmla="*/ 1803 h 1861"/>
                <a:gd name="T72" fmla="*/ 104 w 646"/>
                <a:gd name="T73" fmla="*/ 1826 h 1861"/>
                <a:gd name="T74" fmla="*/ 53 w 646"/>
                <a:gd name="T75" fmla="*/ 1846 h 1861"/>
                <a:gd name="T76" fmla="*/ 0 w 646"/>
                <a:gd name="T77" fmla="*/ 1861 h 1861"/>
                <a:gd name="T78" fmla="*/ 0 w 646"/>
                <a:gd name="T79" fmla="*/ 0 h 1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447EC4">
                    <a:gamma/>
                    <a:tint val="0"/>
                    <a:invGamma/>
                  </a:srgbClr>
                </a:gs>
                <a:gs pos="100000">
                  <a:srgbClr val="447EC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300" name="Freeform 20"/>
            <p:cNvSpPr>
              <a:spLocks/>
            </p:cNvSpPr>
            <p:nvPr/>
          </p:nvSpPr>
          <p:spPr bwMode="gray">
            <a:xfrm rot="5461794">
              <a:off x="1859" y="1577"/>
              <a:ext cx="725" cy="2089"/>
            </a:xfrm>
            <a:custGeom>
              <a:avLst/>
              <a:gdLst>
                <a:gd name="T0" fmla="*/ 0 w 646"/>
                <a:gd name="T1" fmla="*/ 0 h 1861"/>
                <a:gd name="T2" fmla="*/ 48 w 646"/>
                <a:gd name="T3" fmla="*/ 14 h 1861"/>
                <a:gd name="T4" fmla="*/ 98 w 646"/>
                <a:gd name="T5" fmla="*/ 32 h 1861"/>
                <a:gd name="T6" fmla="*/ 147 w 646"/>
                <a:gd name="T7" fmla="*/ 54 h 1861"/>
                <a:gd name="T8" fmla="*/ 195 w 646"/>
                <a:gd name="T9" fmla="*/ 81 h 1861"/>
                <a:gd name="T10" fmla="*/ 242 w 646"/>
                <a:gd name="T11" fmla="*/ 111 h 1861"/>
                <a:gd name="T12" fmla="*/ 288 w 646"/>
                <a:gd name="T13" fmla="*/ 147 h 1861"/>
                <a:gd name="T14" fmla="*/ 333 w 646"/>
                <a:gd name="T15" fmla="*/ 185 h 1861"/>
                <a:gd name="T16" fmla="*/ 377 w 646"/>
                <a:gd name="T17" fmla="*/ 228 h 1861"/>
                <a:gd name="T18" fmla="*/ 418 w 646"/>
                <a:gd name="T19" fmla="*/ 275 h 1861"/>
                <a:gd name="T20" fmla="*/ 457 w 646"/>
                <a:gd name="T21" fmla="*/ 325 h 1861"/>
                <a:gd name="T22" fmla="*/ 493 w 646"/>
                <a:gd name="T23" fmla="*/ 379 h 1861"/>
                <a:gd name="T24" fmla="*/ 526 w 646"/>
                <a:gd name="T25" fmla="*/ 437 h 1861"/>
                <a:gd name="T26" fmla="*/ 555 w 646"/>
                <a:gd name="T27" fmla="*/ 497 h 1861"/>
                <a:gd name="T28" fmla="*/ 582 w 646"/>
                <a:gd name="T29" fmla="*/ 562 h 1861"/>
                <a:gd name="T30" fmla="*/ 604 w 646"/>
                <a:gd name="T31" fmla="*/ 630 h 1861"/>
                <a:gd name="T32" fmla="*/ 621 w 646"/>
                <a:gd name="T33" fmla="*/ 700 h 1861"/>
                <a:gd name="T34" fmla="*/ 634 w 646"/>
                <a:gd name="T35" fmla="*/ 774 h 1861"/>
                <a:gd name="T36" fmla="*/ 642 w 646"/>
                <a:gd name="T37" fmla="*/ 851 h 1861"/>
                <a:gd name="T38" fmla="*/ 646 w 646"/>
                <a:gd name="T39" fmla="*/ 930 h 1861"/>
                <a:gd name="T40" fmla="*/ 643 w 646"/>
                <a:gd name="T41" fmla="*/ 1011 h 1861"/>
                <a:gd name="T42" fmla="*/ 636 w 646"/>
                <a:gd name="T43" fmla="*/ 1086 h 1861"/>
                <a:gd name="T44" fmla="*/ 623 w 646"/>
                <a:gd name="T45" fmla="*/ 1160 h 1861"/>
                <a:gd name="T46" fmla="*/ 607 w 646"/>
                <a:gd name="T47" fmla="*/ 1230 h 1861"/>
                <a:gd name="T48" fmla="*/ 585 w 646"/>
                <a:gd name="T49" fmla="*/ 1297 h 1861"/>
                <a:gd name="T50" fmla="*/ 561 w 646"/>
                <a:gd name="T51" fmla="*/ 1361 h 1861"/>
                <a:gd name="T52" fmla="*/ 533 w 646"/>
                <a:gd name="T53" fmla="*/ 1421 h 1861"/>
                <a:gd name="T54" fmla="*/ 500 w 646"/>
                <a:gd name="T55" fmla="*/ 1478 h 1861"/>
                <a:gd name="T56" fmla="*/ 466 w 646"/>
                <a:gd name="T57" fmla="*/ 1532 h 1861"/>
                <a:gd name="T58" fmla="*/ 428 w 646"/>
                <a:gd name="T59" fmla="*/ 1582 h 1861"/>
                <a:gd name="T60" fmla="*/ 388 w 646"/>
                <a:gd name="T61" fmla="*/ 1627 h 1861"/>
                <a:gd name="T62" fmla="*/ 345 w 646"/>
                <a:gd name="T63" fmla="*/ 1670 h 1861"/>
                <a:gd name="T64" fmla="*/ 301 w 646"/>
                <a:gd name="T65" fmla="*/ 1709 h 1861"/>
                <a:gd name="T66" fmla="*/ 254 w 646"/>
                <a:gd name="T67" fmla="*/ 1744 h 1861"/>
                <a:gd name="T68" fmla="*/ 205 w 646"/>
                <a:gd name="T69" fmla="*/ 1776 h 1861"/>
                <a:gd name="T70" fmla="*/ 156 w 646"/>
                <a:gd name="T71" fmla="*/ 1803 h 1861"/>
                <a:gd name="T72" fmla="*/ 104 w 646"/>
                <a:gd name="T73" fmla="*/ 1826 h 1861"/>
                <a:gd name="T74" fmla="*/ 53 w 646"/>
                <a:gd name="T75" fmla="*/ 1846 h 1861"/>
                <a:gd name="T76" fmla="*/ 0 w 646"/>
                <a:gd name="T77" fmla="*/ 1861 h 1861"/>
                <a:gd name="T78" fmla="*/ 0 w 646"/>
                <a:gd name="T79" fmla="*/ 0 h 1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2A684C">
                    <a:gamma/>
                    <a:tint val="0"/>
                    <a:invGamma/>
                  </a:srgbClr>
                </a:gs>
                <a:gs pos="100000">
                  <a:srgbClr val="2A684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301" name="Freeform 21"/>
            <p:cNvSpPr>
              <a:spLocks/>
            </p:cNvSpPr>
            <p:nvPr/>
          </p:nvSpPr>
          <p:spPr bwMode="gray">
            <a:xfrm rot="-7471624">
              <a:off x="3024" y="614"/>
              <a:ext cx="725" cy="2090"/>
            </a:xfrm>
            <a:custGeom>
              <a:avLst/>
              <a:gdLst>
                <a:gd name="T0" fmla="*/ 0 w 646"/>
                <a:gd name="T1" fmla="*/ 0 h 1861"/>
                <a:gd name="T2" fmla="*/ 48 w 646"/>
                <a:gd name="T3" fmla="*/ 14 h 1861"/>
                <a:gd name="T4" fmla="*/ 98 w 646"/>
                <a:gd name="T5" fmla="*/ 32 h 1861"/>
                <a:gd name="T6" fmla="*/ 147 w 646"/>
                <a:gd name="T7" fmla="*/ 54 h 1861"/>
                <a:gd name="T8" fmla="*/ 195 w 646"/>
                <a:gd name="T9" fmla="*/ 81 h 1861"/>
                <a:gd name="T10" fmla="*/ 242 w 646"/>
                <a:gd name="T11" fmla="*/ 111 h 1861"/>
                <a:gd name="T12" fmla="*/ 288 w 646"/>
                <a:gd name="T13" fmla="*/ 147 h 1861"/>
                <a:gd name="T14" fmla="*/ 333 w 646"/>
                <a:gd name="T15" fmla="*/ 185 h 1861"/>
                <a:gd name="T16" fmla="*/ 377 w 646"/>
                <a:gd name="T17" fmla="*/ 228 h 1861"/>
                <a:gd name="T18" fmla="*/ 418 w 646"/>
                <a:gd name="T19" fmla="*/ 275 h 1861"/>
                <a:gd name="T20" fmla="*/ 457 w 646"/>
                <a:gd name="T21" fmla="*/ 325 h 1861"/>
                <a:gd name="T22" fmla="*/ 493 w 646"/>
                <a:gd name="T23" fmla="*/ 379 h 1861"/>
                <a:gd name="T24" fmla="*/ 526 w 646"/>
                <a:gd name="T25" fmla="*/ 437 h 1861"/>
                <a:gd name="T26" fmla="*/ 555 w 646"/>
                <a:gd name="T27" fmla="*/ 497 h 1861"/>
                <a:gd name="T28" fmla="*/ 582 w 646"/>
                <a:gd name="T29" fmla="*/ 562 h 1861"/>
                <a:gd name="T30" fmla="*/ 604 w 646"/>
                <a:gd name="T31" fmla="*/ 630 h 1861"/>
                <a:gd name="T32" fmla="*/ 621 w 646"/>
                <a:gd name="T33" fmla="*/ 700 h 1861"/>
                <a:gd name="T34" fmla="*/ 634 w 646"/>
                <a:gd name="T35" fmla="*/ 774 h 1861"/>
                <a:gd name="T36" fmla="*/ 642 w 646"/>
                <a:gd name="T37" fmla="*/ 851 h 1861"/>
                <a:gd name="T38" fmla="*/ 646 w 646"/>
                <a:gd name="T39" fmla="*/ 930 h 1861"/>
                <a:gd name="T40" fmla="*/ 643 w 646"/>
                <a:gd name="T41" fmla="*/ 1011 h 1861"/>
                <a:gd name="T42" fmla="*/ 636 w 646"/>
                <a:gd name="T43" fmla="*/ 1086 h 1861"/>
                <a:gd name="T44" fmla="*/ 623 w 646"/>
                <a:gd name="T45" fmla="*/ 1160 h 1861"/>
                <a:gd name="T46" fmla="*/ 607 w 646"/>
                <a:gd name="T47" fmla="*/ 1230 h 1861"/>
                <a:gd name="T48" fmla="*/ 585 w 646"/>
                <a:gd name="T49" fmla="*/ 1297 h 1861"/>
                <a:gd name="T50" fmla="*/ 561 w 646"/>
                <a:gd name="T51" fmla="*/ 1361 h 1861"/>
                <a:gd name="T52" fmla="*/ 533 w 646"/>
                <a:gd name="T53" fmla="*/ 1421 h 1861"/>
                <a:gd name="T54" fmla="*/ 500 w 646"/>
                <a:gd name="T55" fmla="*/ 1478 h 1861"/>
                <a:gd name="T56" fmla="*/ 466 w 646"/>
                <a:gd name="T57" fmla="*/ 1532 h 1861"/>
                <a:gd name="T58" fmla="*/ 428 w 646"/>
                <a:gd name="T59" fmla="*/ 1582 h 1861"/>
                <a:gd name="T60" fmla="*/ 388 w 646"/>
                <a:gd name="T61" fmla="*/ 1627 h 1861"/>
                <a:gd name="T62" fmla="*/ 345 w 646"/>
                <a:gd name="T63" fmla="*/ 1670 h 1861"/>
                <a:gd name="T64" fmla="*/ 301 w 646"/>
                <a:gd name="T65" fmla="*/ 1709 h 1861"/>
                <a:gd name="T66" fmla="*/ 254 w 646"/>
                <a:gd name="T67" fmla="*/ 1744 h 1861"/>
                <a:gd name="T68" fmla="*/ 205 w 646"/>
                <a:gd name="T69" fmla="*/ 1776 h 1861"/>
                <a:gd name="T70" fmla="*/ 156 w 646"/>
                <a:gd name="T71" fmla="*/ 1803 h 1861"/>
                <a:gd name="T72" fmla="*/ 104 w 646"/>
                <a:gd name="T73" fmla="*/ 1826 h 1861"/>
                <a:gd name="T74" fmla="*/ 53 w 646"/>
                <a:gd name="T75" fmla="*/ 1846 h 1861"/>
                <a:gd name="T76" fmla="*/ 0 w 646"/>
                <a:gd name="T77" fmla="*/ 1861 h 1861"/>
                <a:gd name="T78" fmla="*/ 0 w 646"/>
                <a:gd name="T79" fmla="*/ 0 h 1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7302" name="Group 22"/>
            <p:cNvGrpSpPr>
              <a:grpSpLocks/>
            </p:cNvGrpSpPr>
            <p:nvPr/>
          </p:nvGrpSpPr>
          <p:grpSpPr bwMode="auto">
            <a:xfrm>
              <a:off x="1177" y="1440"/>
              <a:ext cx="3335" cy="2571"/>
              <a:chOff x="768" y="1104"/>
              <a:chExt cx="3984" cy="3072"/>
            </a:xfrm>
          </p:grpSpPr>
          <p:sp>
            <p:nvSpPr>
              <p:cNvPr id="97303" name="Freeform 23"/>
              <p:cNvSpPr>
                <a:spLocks/>
              </p:cNvSpPr>
              <p:nvPr/>
            </p:nvSpPr>
            <p:spPr bwMode="gray">
              <a:xfrm>
                <a:off x="2784" y="1680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48 w 646"/>
                  <a:gd name="T3" fmla="*/ 14 h 1861"/>
                  <a:gd name="T4" fmla="*/ 98 w 646"/>
                  <a:gd name="T5" fmla="*/ 32 h 1861"/>
                  <a:gd name="T6" fmla="*/ 147 w 646"/>
                  <a:gd name="T7" fmla="*/ 54 h 1861"/>
                  <a:gd name="T8" fmla="*/ 195 w 646"/>
                  <a:gd name="T9" fmla="*/ 81 h 1861"/>
                  <a:gd name="T10" fmla="*/ 242 w 646"/>
                  <a:gd name="T11" fmla="*/ 111 h 1861"/>
                  <a:gd name="T12" fmla="*/ 288 w 646"/>
                  <a:gd name="T13" fmla="*/ 147 h 1861"/>
                  <a:gd name="T14" fmla="*/ 333 w 646"/>
                  <a:gd name="T15" fmla="*/ 185 h 1861"/>
                  <a:gd name="T16" fmla="*/ 377 w 646"/>
                  <a:gd name="T17" fmla="*/ 228 h 1861"/>
                  <a:gd name="T18" fmla="*/ 418 w 646"/>
                  <a:gd name="T19" fmla="*/ 275 h 1861"/>
                  <a:gd name="T20" fmla="*/ 457 w 646"/>
                  <a:gd name="T21" fmla="*/ 325 h 1861"/>
                  <a:gd name="T22" fmla="*/ 493 w 646"/>
                  <a:gd name="T23" fmla="*/ 379 h 1861"/>
                  <a:gd name="T24" fmla="*/ 526 w 646"/>
                  <a:gd name="T25" fmla="*/ 437 h 1861"/>
                  <a:gd name="T26" fmla="*/ 555 w 646"/>
                  <a:gd name="T27" fmla="*/ 497 h 1861"/>
                  <a:gd name="T28" fmla="*/ 582 w 646"/>
                  <a:gd name="T29" fmla="*/ 562 h 1861"/>
                  <a:gd name="T30" fmla="*/ 604 w 646"/>
                  <a:gd name="T31" fmla="*/ 630 h 1861"/>
                  <a:gd name="T32" fmla="*/ 621 w 646"/>
                  <a:gd name="T33" fmla="*/ 700 h 1861"/>
                  <a:gd name="T34" fmla="*/ 634 w 646"/>
                  <a:gd name="T35" fmla="*/ 774 h 1861"/>
                  <a:gd name="T36" fmla="*/ 642 w 646"/>
                  <a:gd name="T37" fmla="*/ 851 h 1861"/>
                  <a:gd name="T38" fmla="*/ 646 w 646"/>
                  <a:gd name="T39" fmla="*/ 930 h 1861"/>
                  <a:gd name="T40" fmla="*/ 643 w 646"/>
                  <a:gd name="T41" fmla="*/ 1011 h 1861"/>
                  <a:gd name="T42" fmla="*/ 636 w 646"/>
                  <a:gd name="T43" fmla="*/ 1086 h 1861"/>
                  <a:gd name="T44" fmla="*/ 623 w 646"/>
                  <a:gd name="T45" fmla="*/ 1160 h 1861"/>
                  <a:gd name="T46" fmla="*/ 607 w 646"/>
                  <a:gd name="T47" fmla="*/ 1230 h 1861"/>
                  <a:gd name="T48" fmla="*/ 585 w 646"/>
                  <a:gd name="T49" fmla="*/ 1297 h 1861"/>
                  <a:gd name="T50" fmla="*/ 561 w 646"/>
                  <a:gd name="T51" fmla="*/ 1361 h 1861"/>
                  <a:gd name="T52" fmla="*/ 533 w 646"/>
                  <a:gd name="T53" fmla="*/ 1421 h 1861"/>
                  <a:gd name="T54" fmla="*/ 500 w 646"/>
                  <a:gd name="T55" fmla="*/ 1478 h 1861"/>
                  <a:gd name="T56" fmla="*/ 466 w 646"/>
                  <a:gd name="T57" fmla="*/ 1532 h 1861"/>
                  <a:gd name="T58" fmla="*/ 428 w 646"/>
                  <a:gd name="T59" fmla="*/ 1582 h 1861"/>
                  <a:gd name="T60" fmla="*/ 388 w 646"/>
                  <a:gd name="T61" fmla="*/ 1627 h 1861"/>
                  <a:gd name="T62" fmla="*/ 345 w 646"/>
                  <a:gd name="T63" fmla="*/ 1670 h 1861"/>
                  <a:gd name="T64" fmla="*/ 301 w 646"/>
                  <a:gd name="T65" fmla="*/ 1709 h 1861"/>
                  <a:gd name="T66" fmla="*/ 254 w 646"/>
                  <a:gd name="T67" fmla="*/ 1744 h 1861"/>
                  <a:gd name="T68" fmla="*/ 205 w 646"/>
                  <a:gd name="T69" fmla="*/ 1776 h 1861"/>
                  <a:gd name="T70" fmla="*/ 156 w 646"/>
                  <a:gd name="T71" fmla="*/ 1803 h 1861"/>
                  <a:gd name="T72" fmla="*/ 104 w 646"/>
                  <a:gd name="T73" fmla="*/ 1826 h 1861"/>
                  <a:gd name="T74" fmla="*/ 53 w 646"/>
                  <a:gd name="T75" fmla="*/ 1846 h 1861"/>
                  <a:gd name="T76" fmla="*/ 0 w 646"/>
                  <a:gd name="T77" fmla="*/ 1861 h 1861"/>
                  <a:gd name="T78" fmla="*/ 0 w 646"/>
                  <a:gd name="T79" fmla="*/ 0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FDBD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4" name="Freeform 24"/>
              <p:cNvSpPr>
                <a:spLocks/>
              </p:cNvSpPr>
              <p:nvPr/>
            </p:nvSpPr>
            <p:spPr bwMode="gray">
              <a:xfrm rot="6256290">
                <a:off x="1583" y="1153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48 w 646"/>
                  <a:gd name="T3" fmla="*/ 14 h 1861"/>
                  <a:gd name="T4" fmla="*/ 98 w 646"/>
                  <a:gd name="T5" fmla="*/ 32 h 1861"/>
                  <a:gd name="T6" fmla="*/ 147 w 646"/>
                  <a:gd name="T7" fmla="*/ 54 h 1861"/>
                  <a:gd name="T8" fmla="*/ 195 w 646"/>
                  <a:gd name="T9" fmla="*/ 81 h 1861"/>
                  <a:gd name="T10" fmla="*/ 242 w 646"/>
                  <a:gd name="T11" fmla="*/ 111 h 1861"/>
                  <a:gd name="T12" fmla="*/ 288 w 646"/>
                  <a:gd name="T13" fmla="*/ 147 h 1861"/>
                  <a:gd name="T14" fmla="*/ 333 w 646"/>
                  <a:gd name="T15" fmla="*/ 185 h 1861"/>
                  <a:gd name="T16" fmla="*/ 377 w 646"/>
                  <a:gd name="T17" fmla="*/ 228 h 1861"/>
                  <a:gd name="T18" fmla="*/ 418 w 646"/>
                  <a:gd name="T19" fmla="*/ 275 h 1861"/>
                  <a:gd name="T20" fmla="*/ 457 w 646"/>
                  <a:gd name="T21" fmla="*/ 325 h 1861"/>
                  <a:gd name="T22" fmla="*/ 493 w 646"/>
                  <a:gd name="T23" fmla="*/ 379 h 1861"/>
                  <a:gd name="T24" fmla="*/ 526 w 646"/>
                  <a:gd name="T25" fmla="*/ 437 h 1861"/>
                  <a:gd name="T26" fmla="*/ 555 w 646"/>
                  <a:gd name="T27" fmla="*/ 497 h 1861"/>
                  <a:gd name="T28" fmla="*/ 582 w 646"/>
                  <a:gd name="T29" fmla="*/ 562 h 1861"/>
                  <a:gd name="T30" fmla="*/ 604 w 646"/>
                  <a:gd name="T31" fmla="*/ 630 h 1861"/>
                  <a:gd name="T32" fmla="*/ 621 w 646"/>
                  <a:gd name="T33" fmla="*/ 700 h 1861"/>
                  <a:gd name="T34" fmla="*/ 634 w 646"/>
                  <a:gd name="T35" fmla="*/ 774 h 1861"/>
                  <a:gd name="T36" fmla="*/ 642 w 646"/>
                  <a:gd name="T37" fmla="*/ 851 h 1861"/>
                  <a:gd name="T38" fmla="*/ 646 w 646"/>
                  <a:gd name="T39" fmla="*/ 930 h 1861"/>
                  <a:gd name="T40" fmla="*/ 643 w 646"/>
                  <a:gd name="T41" fmla="*/ 1011 h 1861"/>
                  <a:gd name="T42" fmla="*/ 636 w 646"/>
                  <a:gd name="T43" fmla="*/ 1086 h 1861"/>
                  <a:gd name="T44" fmla="*/ 623 w 646"/>
                  <a:gd name="T45" fmla="*/ 1160 h 1861"/>
                  <a:gd name="T46" fmla="*/ 607 w 646"/>
                  <a:gd name="T47" fmla="*/ 1230 h 1861"/>
                  <a:gd name="T48" fmla="*/ 585 w 646"/>
                  <a:gd name="T49" fmla="*/ 1297 h 1861"/>
                  <a:gd name="T50" fmla="*/ 561 w 646"/>
                  <a:gd name="T51" fmla="*/ 1361 h 1861"/>
                  <a:gd name="T52" fmla="*/ 533 w 646"/>
                  <a:gd name="T53" fmla="*/ 1421 h 1861"/>
                  <a:gd name="T54" fmla="*/ 500 w 646"/>
                  <a:gd name="T55" fmla="*/ 1478 h 1861"/>
                  <a:gd name="T56" fmla="*/ 466 w 646"/>
                  <a:gd name="T57" fmla="*/ 1532 h 1861"/>
                  <a:gd name="T58" fmla="*/ 428 w 646"/>
                  <a:gd name="T59" fmla="*/ 1582 h 1861"/>
                  <a:gd name="T60" fmla="*/ 388 w 646"/>
                  <a:gd name="T61" fmla="*/ 1627 h 1861"/>
                  <a:gd name="T62" fmla="*/ 345 w 646"/>
                  <a:gd name="T63" fmla="*/ 1670 h 1861"/>
                  <a:gd name="T64" fmla="*/ 301 w 646"/>
                  <a:gd name="T65" fmla="*/ 1709 h 1861"/>
                  <a:gd name="T66" fmla="*/ 254 w 646"/>
                  <a:gd name="T67" fmla="*/ 1744 h 1861"/>
                  <a:gd name="T68" fmla="*/ 205 w 646"/>
                  <a:gd name="T69" fmla="*/ 1776 h 1861"/>
                  <a:gd name="T70" fmla="*/ 156 w 646"/>
                  <a:gd name="T71" fmla="*/ 1803 h 1861"/>
                  <a:gd name="T72" fmla="*/ 104 w 646"/>
                  <a:gd name="T73" fmla="*/ 1826 h 1861"/>
                  <a:gd name="T74" fmla="*/ 53 w 646"/>
                  <a:gd name="T75" fmla="*/ 1846 h 1861"/>
                  <a:gd name="T76" fmla="*/ 0 w 646"/>
                  <a:gd name="T77" fmla="*/ 1861 h 1861"/>
                  <a:gd name="T78" fmla="*/ 0 w 646"/>
                  <a:gd name="T79" fmla="*/ 0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FDBD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05" name="Freeform 25"/>
              <p:cNvSpPr>
                <a:spLocks/>
              </p:cNvSpPr>
              <p:nvPr/>
            </p:nvSpPr>
            <p:spPr bwMode="gray">
              <a:xfrm rot="-6677128">
                <a:off x="3071" y="289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48 w 646"/>
                  <a:gd name="T3" fmla="*/ 14 h 1861"/>
                  <a:gd name="T4" fmla="*/ 98 w 646"/>
                  <a:gd name="T5" fmla="*/ 32 h 1861"/>
                  <a:gd name="T6" fmla="*/ 147 w 646"/>
                  <a:gd name="T7" fmla="*/ 54 h 1861"/>
                  <a:gd name="T8" fmla="*/ 195 w 646"/>
                  <a:gd name="T9" fmla="*/ 81 h 1861"/>
                  <a:gd name="T10" fmla="*/ 242 w 646"/>
                  <a:gd name="T11" fmla="*/ 111 h 1861"/>
                  <a:gd name="T12" fmla="*/ 288 w 646"/>
                  <a:gd name="T13" fmla="*/ 147 h 1861"/>
                  <a:gd name="T14" fmla="*/ 333 w 646"/>
                  <a:gd name="T15" fmla="*/ 185 h 1861"/>
                  <a:gd name="T16" fmla="*/ 377 w 646"/>
                  <a:gd name="T17" fmla="*/ 228 h 1861"/>
                  <a:gd name="T18" fmla="*/ 418 w 646"/>
                  <a:gd name="T19" fmla="*/ 275 h 1861"/>
                  <a:gd name="T20" fmla="*/ 457 w 646"/>
                  <a:gd name="T21" fmla="*/ 325 h 1861"/>
                  <a:gd name="T22" fmla="*/ 493 w 646"/>
                  <a:gd name="T23" fmla="*/ 379 h 1861"/>
                  <a:gd name="T24" fmla="*/ 526 w 646"/>
                  <a:gd name="T25" fmla="*/ 437 h 1861"/>
                  <a:gd name="T26" fmla="*/ 555 w 646"/>
                  <a:gd name="T27" fmla="*/ 497 h 1861"/>
                  <a:gd name="T28" fmla="*/ 582 w 646"/>
                  <a:gd name="T29" fmla="*/ 562 h 1861"/>
                  <a:gd name="T30" fmla="*/ 604 w 646"/>
                  <a:gd name="T31" fmla="*/ 630 h 1861"/>
                  <a:gd name="T32" fmla="*/ 621 w 646"/>
                  <a:gd name="T33" fmla="*/ 700 h 1861"/>
                  <a:gd name="T34" fmla="*/ 634 w 646"/>
                  <a:gd name="T35" fmla="*/ 774 h 1861"/>
                  <a:gd name="T36" fmla="*/ 642 w 646"/>
                  <a:gd name="T37" fmla="*/ 851 h 1861"/>
                  <a:gd name="T38" fmla="*/ 646 w 646"/>
                  <a:gd name="T39" fmla="*/ 930 h 1861"/>
                  <a:gd name="T40" fmla="*/ 643 w 646"/>
                  <a:gd name="T41" fmla="*/ 1011 h 1861"/>
                  <a:gd name="T42" fmla="*/ 636 w 646"/>
                  <a:gd name="T43" fmla="*/ 1086 h 1861"/>
                  <a:gd name="T44" fmla="*/ 623 w 646"/>
                  <a:gd name="T45" fmla="*/ 1160 h 1861"/>
                  <a:gd name="T46" fmla="*/ 607 w 646"/>
                  <a:gd name="T47" fmla="*/ 1230 h 1861"/>
                  <a:gd name="T48" fmla="*/ 585 w 646"/>
                  <a:gd name="T49" fmla="*/ 1297 h 1861"/>
                  <a:gd name="T50" fmla="*/ 561 w 646"/>
                  <a:gd name="T51" fmla="*/ 1361 h 1861"/>
                  <a:gd name="T52" fmla="*/ 533 w 646"/>
                  <a:gd name="T53" fmla="*/ 1421 h 1861"/>
                  <a:gd name="T54" fmla="*/ 500 w 646"/>
                  <a:gd name="T55" fmla="*/ 1478 h 1861"/>
                  <a:gd name="T56" fmla="*/ 466 w 646"/>
                  <a:gd name="T57" fmla="*/ 1532 h 1861"/>
                  <a:gd name="T58" fmla="*/ 428 w 646"/>
                  <a:gd name="T59" fmla="*/ 1582 h 1861"/>
                  <a:gd name="T60" fmla="*/ 388 w 646"/>
                  <a:gd name="T61" fmla="*/ 1627 h 1861"/>
                  <a:gd name="T62" fmla="*/ 345 w 646"/>
                  <a:gd name="T63" fmla="*/ 1670 h 1861"/>
                  <a:gd name="T64" fmla="*/ 301 w 646"/>
                  <a:gd name="T65" fmla="*/ 1709 h 1861"/>
                  <a:gd name="T66" fmla="*/ 254 w 646"/>
                  <a:gd name="T67" fmla="*/ 1744 h 1861"/>
                  <a:gd name="T68" fmla="*/ 205 w 646"/>
                  <a:gd name="T69" fmla="*/ 1776 h 1861"/>
                  <a:gd name="T70" fmla="*/ 156 w 646"/>
                  <a:gd name="T71" fmla="*/ 1803 h 1861"/>
                  <a:gd name="T72" fmla="*/ 104 w 646"/>
                  <a:gd name="T73" fmla="*/ 1826 h 1861"/>
                  <a:gd name="T74" fmla="*/ 53 w 646"/>
                  <a:gd name="T75" fmla="*/ 1846 h 1861"/>
                  <a:gd name="T76" fmla="*/ 0 w 646"/>
                  <a:gd name="T77" fmla="*/ 1861 h 1861"/>
                  <a:gd name="T78" fmla="*/ 0 w 646"/>
                  <a:gd name="T79" fmla="*/ 0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FDBD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7306" name="Group 26"/>
            <p:cNvGrpSpPr>
              <a:grpSpLocks/>
            </p:cNvGrpSpPr>
            <p:nvPr/>
          </p:nvGrpSpPr>
          <p:grpSpPr bwMode="auto">
            <a:xfrm>
              <a:off x="2473" y="1889"/>
              <a:ext cx="1046" cy="1005"/>
              <a:chOff x="1876" y="1901"/>
              <a:chExt cx="2083" cy="2002"/>
            </a:xfrm>
          </p:grpSpPr>
          <p:sp>
            <p:nvSpPr>
              <p:cNvPr id="97307" name="Oval 27"/>
              <p:cNvSpPr>
                <a:spLocks noChangeArrowheads="1"/>
              </p:cNvSpPr>
              <p:nvPr/>
            </p:nvSpPr>
            <p:spPr bwMode="gray">
              <a:xfrm>
                <a:off x="1876" y="1901"/>
                <a:ext cx="2083" cy="2002"/>
              </a:xfrm>
              <a:prstGeom prst="ellipse">
                <a:avLst/>
              </a:prstGeom>
              <a:gradFill rotWithShape="1">
                <a:gsLst>
                  <a:gs pos="0">
                    <a:srgbClr val="F14343"/>
                  </a:gs>
                  <a:gs pos="100000">
                    <a:srgbClr val="F14343">
                      <a:gamma/>
                      <a:shade val="60784"/>
                      <a:invGamma/>
                    </a:srgbClr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308" name="Freeform 28"/>
              <p:cNvSpPr>
                <a:spLocks/>
              </p:cNvSpPr>
              <p:nvPr/>
            </p:nvSpPr>
            <p:spPr bwMode="gray">
              <a:xfrm>
                <a:off x="2096" y="1920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7309" name="Text Box 29"/>
            <p:cNvSpPr txBox="1">
              <a:spLocks noChangeArrowheads="1"/>
            </p:cNvSpPr>
            <p:nvPr/>
          </p:nvSpPr>
          <p:spPr bwMode="gray">
            <a:xfrm>
              <a:off x="2436" y="2208"/>
              <a:ext cx="105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Методы</a:t>
              </a:r>
              <a:endPara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7310" name="Text Box 30"/>
            <p:cNvSpPr txBox="1">
              <a:spLocks noChangeArrowheads="1"/>
            </p:cNvSpPr>
            <p:nvPr/>
          </p:nvSpPr>
          <p:spPr bwMode="auto">
            <a:xfrm>
              <a:off x="1517" y="2019"/>
              <a:ext cx="95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ru-RU" sz="2000" dirty="0" smtClean="0">
                  <a:solidFill>
                    <a:srgbClr val="000000"/>
                  </a:solidFill>
                </a:rPr>
                <a:t>Измерение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sp>
          <p:nvSpPr>
            <p:cNvPr id="97311" name="Text Box 31"/>
            <p:cNvSpPr txBox="1">
              <a:spLocks noChangeArrowheads="1"/>
            </p:cNvSpPr>
            <p:nvPr/>
          </p:nvSpPr>
          <p:spPr bwMode="auto">
            <a:xfrm>
              <a:off x="3347" y="1497"/>
              <a:ext cx="647" cy="5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2000" dirty="0" smtClean="0">
                  <a:solidFill>
                    <a:srgbClr val="000000"/>
                  </a:solidFill>
                </a:rPr>
                <a:t>Наблюдение</a:t>
              </a:r>
            </a:p>
            <a:p>
              <a:pPr eaLnBrk="0" hangingPunct="0"/>
              <a:endParaRPr lang="ru-RU" sz="2000" dirty="0">
                <a:solidFill>
                  <a:srgbClr val="000000"/>
                </a:solidFill>
              </a:endParaRPr>
            </a:p>
            <a:p>
              <a:pPr eaLnBrk="0" hangingPunct="0"/>
              <a:endParaRPr lang="en-US" sz="2000" dirty="0">
                <a:solidFill>
                  <a:srgbClr val="000000"/>
                </a:solidFill>
              </a:endParaRPr>
            </a:p>
          </p:txBody>
        </p:sp>
        <p:sp>
          <p:nvSpPr>
            <p:cNvPr id="97312" name="Text Box 32"/>
            <p:cNvSpPr txBox="1">
              <a:spLocks noChangeArrowheads="1"/>
            </p:cNvSpPr>
            <p:nvPr/>
          </p:nvSpPr>
          <p:spPr bwMode="auto">
            <a:xfrm>
              <a:off x="2329" y="3104"/>
              <a:ext cx="110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ru-RU" sz="2000" dirty="0" smtClean="0">
                  <a:solidFill>
                    <a:srgbClr val="000000"/>
                  </a:solidFill>
                </a:rPr>
                <a:t>Эксперимент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9472" y="3434262"/>
            <a:ext cx="1614981" cy="120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Пользователь\Desktop\фото свинец\DSC0013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4354" y="5389078"/>
            <a:ext cx="1647377" cy="123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00975" cy="5635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Места взятия проб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3" name="Рисунок 2" descr="205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2031841" y="496552"/>
            <a:ext cx="5343246" cy="71756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23728" y="501317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Татоур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27784" y="62373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Аэродром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660232" y="450912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Свалка ТБО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88224" y="21328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Черёмушки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6957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00975" cy="5635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Проведение эксперимента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728700"/>
            <a:ext cx="7664400" cy="57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3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8393342"/>
              </p:ext>
            </p:extLst>
          </p:nvPr>
        </p:nvGraphicFramePr>
        <p:xfrm>
          <a:off x="683568" y="1412776"/>
          <a:ext cx="7992888" cy="4752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Диаграмма" r:id="rId4" imgW="5886331" imgH="2743335" progId="Excel.Sheet.8">
                  <p:embed/>
                </p:oleObj>
              </mc:Choice>
              <mc:Fallback>
                <p:oleObj name="Диаграмма" r:id="rId4" imgW="5886331" imgH="2743335" progId="Excel.Sheet.8">
                  <p:embed/>
                  <p:pic>
                    <p:nvPicPr>
                      <p:cNvPr id="0" name="Picture 1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412776"/>
                        <a:ext cx="7992888" cy="47525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12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c002l">
  <a:themeElements>
    <a:clrScheme name="sample 3">
      <a:dk1>
        <a:srgbClr val="17347D"/>
      </a:dk1>
      <a:lt1>
        <a:srgbClr val="FFFFFF"/>
      </a:lt1>
      <a:dk2>
        <a:srgbClr val="3366CC"/>
      </a:dk2>
      <a:lt2>
        <a:srgbClr val="DDDDDD"/>
      </a:lt2>
      <a:accent1>
        <a:srgbClr val="77B7E7"/>
      </a:accent1>
      <a:accent2>
        <a:srgbClr val="45AB7D"/>
      </a:accent2>
      <a:accent3>
        <a:srgbClr val="FFFFFF"/>
      </a:accent3>
      <a:accent4>
        <a:srgbClr val="122B6A"/>
      </a:accent4>
      <a:accent5>
        <a:srgbClr val="BDD8F1"/>
      </a:accent5>
      <a:accent6>
        <a:srgbClr val="3E9B71"/>
      </a:accent6>
      <a:hlink>
        <a:srgbClr val="9999FF"/>
      </a:hlink>
      <a:folHlink>
        <a:srgbClr val="969696"/>
      </a:folHlink>
    </a:clrScheme>
    <a:fontScheme name="sample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B525F"/>
        </a:dk1>
        <a:lt1>
          <a:srgbClr val="FFFFFF"/>
        </a:lt1>
        <a:dk2>
          <a:srgbClr val="339966"/>
        </a:dk2>
        <a:lt2>
          <a:srgbClr val="DDDDDD"/>
        </a:lt2>
        <a:accent1>
          <a:srgbClr val="C5BA6B"/>
        </a:accent1>
        <a:accent2>
          <a:srgbClr val="669900"/>
        </a:accent2>
        <a:accent3>
          <a:srgbClr val="FFFFFF"/>
        </a:accent3>
        <a:accent4>
          <a:srgbClr val="154550"/>
        </a:accent4>
        <a:accent5>
          <a:srgbClr val="DFD9BA"/>
        </a:accent5>
        <a:accent6>
          <a:srgbClr val="5C8A00"/>
        </a:accent6>
        <a:hlink>
          <a:srgbClr val="E57C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91961"/>
        </a:dk1>
        <a:lt1>
          <a:srgbClr val="FFFFFF"/>
        </a:lt1>
        <a:dk2>
          <a:srgbClr val="5D4CDC"/>
        </a:dk2>
        <a:lt2>
          <a:srgbClr val="DDDDDD"/>
        </a:lt2>
        <a:accent1>
          <a:srgbClr val="31B36C"/>
        </a:accent1>
        <a:accent2>
          <a:srgbClr val="0099FF"/>
        </a:accent2>
        <a:accent3>
          <a:srgbClr val="FFFFFF"/>
        </a:accent3>
        <a:accent4>
          <a:srgbClr val="141452"/>
        </a:accent4>
        <a:accent5>
          <a:srgbClr val="ADD6BA"/>
        </a:accent5>
        <a:accent6>
          <a:srgbClr val="008AE7"/>
        </a:accent6>
        <a:hlink>
          <a:srgbClr val="A0963C"/>
        </a:hlink>
        <a:folHlink>
          <a:srgbClr val="A096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7347D"/>
        </a:dk1>
        <a:lt1>
          <a:srgbClr val="FFFFFF"/>
        </a:lt1>
        <a:dk2>
          <a:srgbClr val="3366CC"/>
        </a:dk2>
        <a:lt2>
          <a:srgbClr val="DDDDDD"/>
        </a:lt2>
        <a:accent1>
          <a:srgbClr val="77B7E7"/>
        </a:accent1>
        <a:accent2>
          <a:srgbClr val="45AB7D"/>
        </a:accent2>
        <a:accent3>
          <a:srgbClr val="FFFFFF"/>
        </a:accent3>
        <a:accent4>
          <a:srgbClr val="122B6A"/>
        </a:accent4>
        <a:accent5>
          <a:srgbClr val="BDD8F1"/>
        </a:accent5>
        <a:accent6>
          <a:srgbClr val="3E9B71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cdb2004c002l</Template>
  <TotalTime>110</TotalTime>
  <Words>341</Words>
  <Application>Microsoft Office PowerPoint</Application>
  <PresentationFormat>Экран (4:3)</PresentationFormat>
  <Paragraphs>95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cdb2004c002l</vt:lpstr>
      <vt:lpstr>Диаграмма</vt:lpstr>
      <vt:lpstr>Презентация PowerPoint</vt:lpstr>
      <vt:lpstr>Презентация PowerPoint</vt:lpstr>
      <vt:lpstr>Цель работы</vt:lpstr>
      <vt:lpstr>Задачи:</vt:lpstr>
      <vt:lpstr>Задачи:</vt:lpstr>
      <vt:lpstr>Презентация PowerPoint</vt:lpstr>
      <vt:lpstr>Места взятия проб</vt:lpstr>
      <vt:lpstr>Проведение эксперимента</vt:lpstr>
      <vt:lpstr>Презентация PowerPoint</vt:lpstr>
      <vt:lpstr>Презентация PowerPoint</vt:lpstr>
      <vt:lpstr>Презентация PowerPoint</vt:lpstr>
      <vt:lpstr>Результат при добавлении сульфида натрия</vt:lpstr>
      <vt:lpstr>Презентация PowerPoint</vt:lpstr>
      <vt:lpstr>Выводы: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Наталья</cp:lastModifiedBy>
  <cp:revision>18</cp:revision>
  <dcterms:created xsi:type="dcterms:W3CDTF">2016-02-18T15:51:56Z</dcterms:created>
  <dcterms:modified xsi:type="dcterms:W3CDTF">2016-04-11T12:33:26Z</dcterms:modified>
</cp:coreProperties>
</file>