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63" r:id="rId3"/>
    <p:sldId id="270" r:id="rId4"/>
    <p:sldId id="268" r:id="rId5"/>
    <p:sldId id="267" r:id="rId6"/>
    <p:sldId id="282" r:id="rId7"/>
    <p:sldId id="271" r:id="rId8"/>
    <p:sldId id="274" r:id="rId9"/>
    <p:sldId id="276" r:id="rId10"/>
    <p:sldId id="273" r:id="rId11"/>
    <p:sldId id="272" r:id="rId12"/>
    <p:sldId id="275" r:id="rId13"/>
    <p:sldId id="261" r:id="rId14"/>
    <p:sldId id="289" r:id="rId15"/>
    <p:sldId id="260" r:id="rId16"/>
    <p:sldId id="266" r:id="rId17"/>
    <p:sldId id="286" r:id="rId18"/>
    <p:sldId id="29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074" autoAdjust="0"/>
    <p:restoredTop sz="94660"/>
  </p:normalViewPr>
  <p:slideViewPr>
    <p:cSldViewPr>
      <p:cViewPr>
        <p:scale>
          <a:sx n="111" d="100"/>
          <a:sy n="111" d="100"/>
        </p:scale>
        <p:origin x="-15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moskva.slanko.ru/tag/%D0%B6%D0%B8%D0%B7%D0%BD%D1%8C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nimalkingdom.su/" TargetMode="External"/><Relationship Id="rId4" Type="http://schemas.openxmlformats.org/officeDocument/2006/relationships/hyperlink" Target="http://www.zoodrug.ru/topic1201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k.gen.t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otdelka.br-r.ru/" TargetMode="External"/><Relationship Id="rId4" Type="http://schemas.openxmlformats.org/officeDocument/2006/relationships/hyperlink" Target="http://tersdoubrados.xpg.uol.com.br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template_main3-580x4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1521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Первые шаги в науку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b="1" dirty="0" smtClean="0"/>
              <a:t>Рождение ящерицы</a:t>
            </a:r>
            <a:r>
              <a:rPr lang="ru-RU" sz="5300" b="1" dirty="0" smtClean="0"/>
              <a:t/>
            </a:r>
            <a:br>
              <a:rPr lang="ru-RU" sz="5300" b="1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выполнила </a:t>
            </a:r>
            <a:br>
              <a:rPr lang="ru-RU" sz="2200" dirty="0" smtClean="0"/>
            </a:br>
            <a:r>
              <a:rPr lang="ru-RU" sz="2200" dirty="0" smtClean="0"/>
              <a:t>Баранова Екатерина Владимировна, учитель начальных классов </a:t>
            </a:r>
            <a:br>
              <a:rPr lang="ru-RU" sz="2200" dirty="0" smtClean="0"/>
            </a:br>
            <a:r>
              <a:rPr lang="ru-RU" sz="2200" dirty="0" smtClean="0"/>
              <a:t>МБОУ «</a:t>
            </a:r>
            <a:r>
              <a:rPr lang="ru-RU" sz="2200" dirty="0" err="1" smtClean="0"/>
              <a:t>Урдомская</a:t>
            </a:r>
            <a:r>
              <a:rPr lang="ru-RU" sz="2200" dirty="0" smtClean="0"/>
              <a:t> СШ»</a:t>
            </a:r>
            <a:br>
              <a:rPr lang="ru-RU" sz="2200" dirty="0" smtClean="0"/>
            </a:br>
            <a:r>
              <a:rPr lang="ru-RU" sz="2200" dirty="0" smtClean="0"/>
              <a:t>п. Урдома</a:t>
            </a:r>
            <a:br>
              <a:rPr lang="ru-RU" sz="2200" dirty="0" smtClean="0"/>
            </a:br>
            <a:r>
              <a:rPr lang="ru-RU" sz="2200" dirty="0" smtClean="0"/>
              <a:t>2016 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дли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428992" y="3071810"/>
            <a:ext cx="2000264" cy="1100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357298"/>
            <a:ext cx="9001156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После того, как ящерица сделала кладку, она никакой заботливости о детёнышах не проявляла. Это связано с тем, что молодые ящерки родились  приспособленные к самостоятельной жизни. Запаса питательных веществ им хватает на первые дни, пока они не научатся добывать себе пищу.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CAM01372.jpg"/>
          <p:cNvPicPr>
            <a:picLocks noChangeAspect="1"/>
          </p:cNvPicPr>
          <p:nvPr/>
        </p:nvPicPr>
        <p:blipFill>
          <a:blip r:embed="rId3" cstate="email">
            <a:lum bright="10000" contrast="10000"/>
          </a:blip>
          <a:srcRect/>
          <a:stretch>
            <a:fillRect/>
          </a:stretch>
        </p:blipFill>
        <p:spPr>
          <a:xfrm rot="16200000">
            <a:off x="2365206" y="910403"/>
            <a:ext cx="4582491" cy="7312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dirty="0" smtClean="0"/>
              <a:t>В литературе мы узнали о том, что ящериц нужно беречь. Ведь они приносят большую пользу, съедая  насекомых - лесных вредителей  и переносчиков болезней. Поэтому и решили  выпустить наших новых знакомых ящерок на волю.</a:t>
            </a:r>
            <a:endParaRPr lang="ru-RU" dirty="0"/>
          </a:p>
        </p:txBody>
      </p:sp>
      <p:pic>
        <p:nvPicPr>
          <p:cNvPr id="6" name="Рисунок 5" descr="D:\фото с телефона 1\Ещё фото\CAM01396.jpg"/>
          <p:cNvPicPr/>
          <p:nvPr/>
        </p:nvPicPr>
        <p:blipFill>
          <a:blip r:embed="rId3" cstate="email">
            <a:lum bright="-16000" contrast="26000"/>
          </a:blip>
          <a:srcRect/>
          <a:stretch>
            <a:fillRect/>
          </a:stretch>
        </p:blipFill>
        <p:spPr bwMode="auto">
          <a:xfrm>
            <a:off x="2000232" y="3000372"/>
            <a:ext cx="5286412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Нам стало очень интересно, почему ящерица рождает живых детёнышей,  а не откладывает яйца, как другие виды ящериц. В научной литературе мы исследовали этот вопрос.</a:t>
            </a:r>
            <a:endParaRPr lang="ru-RU" sz="3600" dirty="0"/>
          </a:p>
        </p:txBody>
      </p:sp>
      <p:pic>
        <p:nvPicPr>
          <p:cNvPr id="4" name="Рисунок 3" descr="D:\фото с телефона 1\Ещё фото\CAM01385.jpg"/>
          <p:cNvPicPr/>
          <p:nvPr/>
        </p:nvPicPr>
        <p:blipFill>
          <a:blip r:embed="rId3" cstate="email">
            <a:lum bright="20000" contrast="20000"/>
          </a:blip>
          <a:srcRect/>
          <a:stretch>
            <a:fillRect/>
          </a:stretch>
        </p:blipFill>
        <p:spPr bwMode="auto">
          <a:xfrm>
            <a:off x="2714612" y="3643314"/>
            <a:ext cx="3672766" cy="245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388" y="3000372"/>
            <a:ext cx="1857388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19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572528" cy="257176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Оказывается, живорождение </a:t>
            </a:r>
            <a:br>
              <a:rPr lang="ru-RU" sz="2700" dirty="0" smtClean="0"/>
            </a:br>
            <a:r>
              <a:rPr lang="ru-RU" sz="2700" dirty="0" smtClean="0"/>
              <a:t>развилось у наших северных ящериц под воздействием холодного  </a:t>
            </a:r>
            <a:br>
              <a:rPr lang="ru-RU" sz="2700" dirty="0" smtClean="0"/>
            </a:br>
            <a:r>
              <a:rPr lang="ru-RU" sz="2700" dirty="0" smtClean="0"/>
              <a:t>климата. Ящерицы, обитающие в более тёплом климате, являются яйцекладущими, как и большинство пресмыкающихся. Если нашу «северную»  ящерицу отвезти в южные края, то она бы стала откладывать яйца!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Рисунок 3" descr="http://i.ytimg.com/vi/CoLKFVGMo8w/hqdefault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143248"/>
            <a:ext cx="478634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858280" cy="3143240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На карте мы видим, что чем ближе к северу находится территория, тем численность живородящих ящериц увеличивается. Заметим, что в районе Архангельской области  процент живорождения равен 100 (чёрный цвет).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6" name="Рисунок 5" descr="http://www.zoofirma.ru/images/knigi/0998/1-162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500306"/>
            <a:ext cx="750095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700" dirty="0" smtClean="0"/>
              <a:t>На карте мы видим, что чем ближе к северу находится территория, тем численность живородящих ящериц увеличивается.  Заметим, что в районе Архангельской области  процент живорождения равен 100 (чёрный цвет).</a:t>
            </a:r>
            <a:endParaRPr lang="ru-RU" sz="2200" dirty="0"/>
          </a:p>
        </p:txBody>
      </p:sp>
      <p:pic>
        <p:nvPicPr>
          <p:cNvPr id="4" name="Рисунок 3" descr="http://www.zoofirma.ru/images/knigi/0998/1-162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8501121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357422" y="2857496"/>
            <a:ext cx="500066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User\Desktop\template_main3-580x4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-588579"/>
            <a:ext cx="9144000" cy="7598979"/>
          </a:xfrm>
          <a:prstGeom prst="rect">
            <a:avLst/>
          </a:prstGeom>
          <a:noFill/>
        </p:spPr>
      </p:pic>
      <p:pic>
        <p:nvPicPr>
          <p:cNvPr id="7" name="Picture 2" descr="http://eldi.it/files/2009/12/eart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000372"/>
            <a:ext cx="3071834" cy="3071834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28596" y="78579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Таким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образом,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появление потомства у живородящей ящерицы совершается в более короткий срок из-за холодных условий, и она может жить даже за Полярным кругом!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002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8572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4800" dirty="0" smtClean="0">
                <a:latin typeface="+mj-lt"/>
                <a:ea typeface="+mj-ea"/>
                <a:cs typeface="+mj-cs"/>
              </a:rPr>
              <a:t>Спасибо за внимание!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впвпвапвап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715272" y="4857760"/>
            <a:ext cx="5429288" cy="142876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7215206" y="5929330"/>
            <a:ext cx="714380" cy="428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6314" y="5929330"/>
            <a:ext cx="714380" cy="428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572132" y="5929330"/>
            <a:ext cx="714380" cy="428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429388" y="5929330"/>
            <a:ext cx="714380" cy="428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15 -0.02778 C 0.0769 -0.02708 0.05539 -0.02454 0.04653 -0.02407 C 0.0323 -0.02292 0.02292 -0.02407 0.00799 -0.02292 C -0.02414 -0.01806 -0.02656 -0.01667 -0.06337 -0.01319 C -0.08577 -0.01181 -0.07587 -0.01204 -0.09237 -0.01181 C -0.1073 -0.00995 -0.12292 -0.0081 -0.13733 -0.00486 C -0.14202 -0.0044 -0.14254 -0.0037 -0.14757 -0.00278 C -0.15053 -0.00231 -0.15365 -0.00185 -0.15573 -0.00093 C -0.16459 0.00162 -0.17396 0.0037 -0.18629 0.00625 C -0.18629 0.00694 -0.18629 0.00833 -0.18872 0.0081 C -0.21337 0.01181 -0.23837 0.01366 -0.25695 0.01435 C -0.26146 0.01319 -0.26858 0.01273 -0.28004 0.01273 C -0.3323 0.0206 -0.34705 0.02199 -0.38664 0.03079 C -0.39549 0.03264 -0.404 0.03449 -0.41441 0.03727 C -0.42084 0.03843 -0.43542 0.04005 -0.43507 0.04028 C -0.44601 0.04144 -0.45139 0.0419 -0.4606 0.04144 C -0.4625 0.04144 -0.46389 0.04074 -0.46737 0.0412 C -0.47292 0.04167 -0.47952 0.0419 -0.48698 0.04282 C -0.49289 0.04306 -0.49879 0.04352 -0.50504 0.04398 C -0.50921 0.04444 -0.51494 0.04468 -0.51511 0.04468 C -0.54323 0.04884 -0.56389 0.05185 -0.59011 0.05694 C -0.59757 0.05741 -0.60139 0.05903 -0.60886 0.06019 C -0.61615 0.06273 -0.6283 0.06481 -0.62761 0.06551 C -0.63577 0.06574 -0.65 0.06713 -0.65816 0.06782 C -0.66164 0.06782 -0.6625 0.06759 -0.66667 0.06736 C -0.68282 0.06875 -0.70261 0.07083 -0.71875 0.07245 C -0.7823 0.08032 -0.82605 0.08542 -0.88143 0.09421 C -0.90139 0.09792 -0.91685 0.10162 -0.93785 0.10532 C -0.94445 0.10671 -0.95747 0.10949 -0.9573 0.10926 C -0.9783 0.11134 -0.99827 0.11389 -1.0198 0.1162 C -1.06407 0.12199 -1.10886 0.12755 -1.154 0.13241 C -1.16893 0.13426 -1.179 0.13565 -1.19323 0.13611 C -1.19619 0.13657 -1.20278 0.13681 -1.20209 0.13681 C -1.22657 0.14028 -1.25209 0.14375 -1.27761 0.14676 C -1.29254 0.14884 -1.32257 0.15324 -1.3224 0.15347 C -1.36459 0.16111 -1.38889 0.16273 -1.44497 0.17037 C -1.47466 0.17338 -1.46719 0.17222 -1.48959 0.17431 C -1.4941 0.17384 -1.49792 0.17477 -1.50278 0.175 C -1.5099 0.17546 -1.52275 0.17639 -1.5231 0.17639 C -1.57674 0.1838 -1.58716 0.18565 -1.63264 0.19306 C -1.6599 0.19722 -1.66806 0.19792 -1.70191 0.20116 C -1.70921 0.20185 -1.7158 0.20278 -1.72223 0.20278 C -1.7257 0.20324 -1.7323 0.2037 -1.73212 0.20394 C -1.73542 0.20324 -1.73733 0.20231 -1.7415 0.20185 C -1.74757 0.20162 -1.76337 0.20208 -1.77084 0.20278 C -1.77622 0.20255 -1.78924 0.20394 -1.78976 0.2037 C -1.81303 0.20671 -1.83455 0.20903 -1.85469 0.21366 C -1.89827 0.2206 -1.83247 0.20949 -1.87396 0.2169 C -1.90799 0.22014 -1.89914 0.21944 -1.92257 0.22083 C -1.9283 0.22106 -1.94271 0.22245 -1.94323 0.22315 C -1.95035 0.22431 -1.96511 0.22523 -1.97396 0.22708 C -1.99653 0.23148 -1.96823 0.22685 -1.99688 0.23287 C -2.00382 0.23287 -2.01598 0.23542 -2.01632 0.23588 C -2.01945 0.23588 -2.02396 0.23634 -2.02466 0.23634 C -2.02882 0.23611 -2.02813 0.23542 -2.02848 0.23449 C -2.03316 0.23241 -2.0349 0.23056 -2.03924 0.22847 C -2.03455 0.22315 -2.04306 0.225 -2.01337 0.2213 C -2.00539 0.21829 -1.97865 0.21273 -1.96841 0.21065 C -1.9632 0.20949 -1.9507 0.20694 -1.95053 0.20694 C -1.9231 0.20417 -1.90226 0.20162 -1.87848 0.19954 C -1.86251 0.19722 -1.84532 0.19537 -1.83056 0.19282 C -1.82379 0.19213 -1.82553 0.19051 -1.82327 0.18981 C -1.81945 0.18657 -1.81441 0.18449 -1.80816 0.18148 C -1.79775 0.17731 -1.78126 0.16898 -1.76372 0.16597 C -1.75435 0.16296 -1.74219 0.16134 -1.73212 0.15949 C -1.70799 0.15648 -1.68646 0.1544 -1.66355 0.15231 C -1.64306 0.15162 -1.61615 0.14838 -1.59046 0.1456 C -1.57205 0.14375 -1.55539 0.14213 -1.53872 0.14051 C -1.529 0.13935 -1.51789 0.13843 -1.50869 0.13843 C -1.50573 0.13796 -1.49931 0.1375 -1.49966 0.13773 C -1.48091 0.13472 -1.44358 0.13056 -1.42119 0.12616 C -1.39844 0.12199 -1.38455 0.11713 -1.35643 0.11273 C -1.33664 0.10949 -1.31632 0.10602 -1.29636 0.10255 C -1.28959 0.10185 -1.27674 0.09931 -1.27674 0.09954 C -1.27257 0.09861 -1.22987 0.09421 -1.2224 0.09329 C -1.21007 0.09236 -1.19896 0.09167 -1.18646 0.0912 C -1.15226 0.08796 -1.20001 0.09167 -1.15382 0.08889 C -1.15035 0.08819 -1.1441 0.08773 -1.1441 0.08819 C -1.10591 0.08218 -1.08455 0.07894 -1.04167 0.07315 C -1.02257 0.06944 -1.01355 0.06574 -0.99323 0.06181 C -0.95 0.0581 -0.92917 0.0544 -0.89375 0.05255 C -0.86997 0.04861 -0.84497 0.04583 -0.82171 0.04213 C -0.81198 0.04097 -0.80591 0.03634 -0.80625 0.03704 C -0.80313 0.03009 -0.79688 0.02361 -0.78803 0.01667 C -0.78369 0.01366 -0.77483 0.00972 -0.77518 0.00764 " pathEditMode="relative" rAng="-321896" ptsTypes="ffffffffffffffffffffffffffffffffff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" y="1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21468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Список литературы </a:t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Акимушкин, И. И.  Жизнь животных. – М.: Мысль, 1995 г.</a:t>
            </a:r>
            <a:br>
              <a:rPr lang="ru-RU" sz="2000" dirty="0" smtClean="0"/>
            </a:br>
            <a:r>
              <a:rPr lang="ru-RU" sz="2000" dirty="0" smtClean="0"/>
              <a:t>Большая советская энциклопедия.­  М.: Советская энциклопедия, 1978 г.</a:t>
            </a:r>
            <a:br>
              <a:rPr lang="ru-RU" sz="2000" dirty="0" smtClean="0"/>
            </a:br>
            <a:r>
              <a:rPr lang="ru-RU" sz="2000" dirty="0" smtClean="0"/>
              <a:t>Большой словарь иностранных слов. – М.: ИДДК, 2007 г.</a:t>
            </a:r>
            <a:br>
              <a:rPr lang="ru-RU" sz="2000" dirty="0" smtClean="0"/>
            </a:br>
            <a:r>
              <a:rPr lang="ru-RU" sz="2000" dirty="0" smtClean="0"/>
              <a:t>Большой толковый словарь русского языка.  – СПб: </a:t>
            </a:r>
            <a:r>
              <a:rPr lang="ru-RU" sz="2000" dirty="0" err="1" smtClean="0"/>
              <a:t>Норинт</a:t>
            </a:r>
            <a:r>
              <a:rPr lang="ru-RU" sz="2000" dirty="0" smtClean="0"/>
              <a:t>, 1998 г.</a:t>
            </a:r>
            <a:br>
              <a:rPr lang="ru-RU" sz="2000" dirty="0" smtClean="0"/>
            </a:br>
            <a:r>
              <a:rPr lang="ru-RU" sz="2000" dirty="0" smtClean="0"/>
              <a:t>Брем, А. </a:t>
            </a:r>
            <a:r>
              <a:rPr lang="ru-RU" sz="2000" dirty="0" smtClean="0">
                <a:hlinkClick r:id="rId3" tooltip="жизнь"/>
              </a:rPr>
              <a:t>Жизнь</a:t>
            </a:r>
            <a:r>
              <a:rPr lang="ru-RU" sz="2000" dirty="0" smtClean="0"/>
              <a:t> животных. Пресмыкающиеся. – М.: </a:t>
            </a:r>
            <a:r>
              <a:rPr lang="ru-RU" sz="2000" dirty="0" err="1" smtClean="0"/>
              <a:t>Эксмо</a:t>
            </a:r>
            <a:r>
              <a:rPr lang="ru-RU" sz="2000" dirty="0" smtClean="0"/>
              <a:t>, 1992 г.</a:t>
            </a:r>
            <a:br>
              <a:rPr lang="ru-RU" sz="2000" dirty="0" smtClean="0"/>
            </a:br>
            <a:r>
              <a:rPr lang="ru-RU" sz="2000" dirty="0" smtClean="0"/>
              <a:t>Вопросы герпетологии. \\ Под ред. А. М. Никольского. – М.: Просвещение, 1988 г.</a:t>
            </a:r>
            <a:br>
              <a:rPr lang="ru-RU" sz="2000" dirty="0" smtClean="0"/>
            </a:br>
            <a:r>
              <a:rPr lang="ru-RU" sz="2000" dirty="0" smtClean="0"/>
              <a:t>Жизнь животных. Том 1. Беспозвоночные' \\Под редакцией члена-корреспондента АН СССР профессора Л. А. Зенкевича – Москва: Просвещение, 1968 г.</a:t>
            </a:r>
            <a:br>
              <a:rPr lang="ru-RU" sz="2000" dirty="0" smtClean="0"/>
            </a:br>
            <a:r>
              <a:rPr lang="ru-RU" sz="2000" dirty="0" smtClean="0"/>
              <a:t>Энциклопедия животных. - М.: </a:t>
            </a:r>
            <a:r>
              <a:rPr lang="ru-RU" sz="2000" dirty="0" err="1" smtClean="0"/>
              <a:t>Эксмо</a:t>
            </a:r>
            <a:r>
              <a:rPr lang="ru-RU" sz="2000" dirty="0" smtClean="0"/>
              <a:t>, 2007 г. </a:t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Интернет - ресурсы:</a:t>
            </a:r>
            <a:br>
              <a:rPr lang="ru-RU" sz="2000" dirty="0" smtClean="0"/>
            </a:br>
            <a:r>
              <a:rPr lang="ru-RU" sz="2000" dirty="0" err="1" smtClean="0"/>
              <a:t>Пинежский</a:t>
            </a:r>
            <a:r>
              <a:rPr lang="ru-RU" sz="2000" dirty="0" smtClean="0"/>
              <a:t> заповедник. Флора и фауна. </a:t>
            </a:r>
            <a:r>
              <a:rPr lang="ru-RU" sz="2000" dirty="0" err="1" smtClean="0"/>
              <a:t>nordspeleo.ru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Ящерица живородящая.  </a:t>
            </a:r>
            <a:r>
              <a:rPr lang="ru-RU" sz="2000" u="sng" dirty="0" err="1" smtClean="0">
                <a:hlinkClick r:id="rId4"/>
              </a:rPr>
              <a:t>zoodrug.ru</a:t>
            </a:r>
            <a:r>
              <a:rPr lang="ru-RU" sz="2000" u="sng" dirty="0" smtClean="0">
                <a:hlinkClick r:id="rId4"/>
              </a:rPr>
              <a:t>/topic1201.html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Пресмыкающиеся и их образ жизни. </a:t>
            </a:r>
            <a:r>
              <a:rPr lang="ru-RU" sz="2000" u="sng" dirty="0" err="1" smtClean="0">
                <a:hlinkClick r:id="rId5"/>
              </a:rPr>
              <a:t>animalkingdom.su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Пресмыкающиеся и рептилии. </a:t>
            </a:r>
            <a:r>
              <a:rPr lang="ru-RU" sz="2000" dirty="0" err="1" smtClean="0"/>
              <a:t>zoofirma.ru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15716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21468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15716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457200" y="1600200"/>
            <a:ext cx="5602368" cy="181588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www.plak.gen.tr</a:t>
            </a:r>
            <a:r>
              <a:rPr kumimoji="0" lang="ru-RU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(фото, слайд №  13)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www.plak.gen.tr</a:t>
            </a:r>
            <a:r>
              <a:rPr kumimoji="0" lang="ru-RU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(рисунок, слайд № 14)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http://tersdoubrados.xpg.uol.com.br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(рисунок, слайд № 15)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hlinkClick r:id="rId5"/>
              </a:rPr>
              <a:t>http://otdelka.br-r.ru</a:t>
            </a:r>
            <a:r>
              <a:rPr lang="en-US" sz="1600" dirty="0" smtClean="0"/>
              <a:t> (</a:t>
            </a:r>
            <a:r>
              <a:rPr lang="ru-RU" sz="1600" dirty="0" smtClean="0"/>
              <a:t>фоновый рисунок)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AM01487.jpg"/>
          <p:cNvPicPr>
            <a:picLocks noChangeAspect="1"/>
          </p:cNvPicPr>
          <p:nvPr/>
        </p:nvPicPr>
        <p:blipFill>
          <a:blip r:embed="rId2" cstate="print">
            <a:lum bright="30000" contrast="40000"/>
          </a:blip>
          <a:srcRect/>
          <a:stretch>
            <a:fillRect/>
          </a:stretch>
        </p:blipFill>
        <p:spPr>
          <a:xfrm rot="10800000">
            <a:off x="0" y="0"/>
            <a:ext cx="9144000" cy="103144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Прошлым летом мы узнали любопытный факт из жизни ящериц и решили провести исследование. Однажды, когда мы собирали ягоды в лесу, в ведёрко залезла ящерица! 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Изучив литературу, мы узнали, что это </a:t>
            </a:r>
            <a:r>
              <a:rPr lang="ru-RU" sz="2800" b="1" i="1" dirty="0" smtClean="0"/>
              <a:t>живородящая ящерица</a:t>
            </a:r>
            <a:r>
              <a:rPr lang="ru-RU" sz="2800" dirty="0" smtClean="0"/>
              <a:t>.  Определили вид ящерицы по рисунку на спине, измерили  длину тела (около 12 см)</a:t>
            </a:r>
            <a:endParaRPr lang="ru-RU" sz="2800" dirty="0"/>
          </a:p>
        </p:txBody>
      </p:sp>
      <p:pic>
        <p:nvPicPr>
          <p:cNvPr id="4" name="Рисунок 3" descr="D:\фото с телефона 1\Ещё фото\CAM01486.jpg"/>
          <p:cNvPicPr/>
          <p:nvPr/>
        </p:nvPicPr>
        <p:blipFill>
          <a:blip r:embed="rId3" cstate="print">
            <a:lum bright="40000" contrast="40000"/>
          </a:blip>
          <a:srcRect/>
          <a:stretch>
            <a:fillRect/>
          </a:stretch>
        </p:blipFill>
        <p:spPr bwMode="auto">
          <a:xfrm rot="16200000">
            <a:off x="1964541" y="321451"/>
            <a:ext cx="4572008" cy="8501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429684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 </a:t>
            </a:r>
            <a:r>
              <a:rPr lang="ru-RU" sz="2700" dirty="0" smtClean="0"/>
              <a:t>Мы сразу заметили, что наша ящерица   выглядела на редкость упитанной или она была беременная. Мы пересадили ящерку в банку с травой и стали наблюдать за ней. Ящерка вела себя беспокойно, всё время выгибала хвост и спину. Это означало, что скоро она должна отложить яйца.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  <p:pic>
        <p:nvPicPr>
          <p:cNvPr id="4" name="Рисунок 3" descr="D:\фото с телефона 1\Ещё фото\CAM01385.jpg"/>
          <p:cNvPicPr/>
          <p:nvPr/>
        </p:nvPicPr>
        <p:blipFill>
          <a:blip r:embed="rId3" cstate="print">
            <a:lum bright="30000" contrast="30000"/>
          </a:blip>
          <a:srcRect/>
          <a:stretch>
            <a:fillRect/>
          </a:stretch>
        </p:blipFill>
        <p:spPr bwMode="auto">
          <a:xfrm>
            <a:off x="571472" y="2285992"/>
            <a:ext cx="771530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5715016"/>
            <a:ext cx="1214446" cy="6286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14:30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Через 2 часа мы заметили  шесть тёмных прозрачных гладких яиц, каждое из них было размером около 1 см.</a:t>
            </a:r>
            <a:endParaRPr lang="ru-RU" sz="3600" dirty="0"/>
          </a:p>
        </p:txBody>
      </p:sp>
      <p:pic>
        <p:nvPicPr>
          <p:cNvPr id="6" name="Рисунок 5" descr="CAM01372.jpg"/>
          <p:cNvPicPr>
            <a:picLocks noChangeAspect="1"/>
          </p:cNvPicPr>
          <p:nvPr/>
        </p:nvPicPr>
        <p:blipFill>
          <a:blip r:embed="rId3" cstate="email">
            <a:lum bright="40000" contrast="40000"/>
          </a:blip>
          <a:srcRect/>
          <a:stretch>
            <a:fillRect/>
          </a:stretch>
        </p:blipFill>
        <p:spPr>
          <a:xfrm rot="16200000">
            <a:off x="2259394" y="740946"/>
            <a:ext cx="4714884" cy="6661968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3845136">
            <a:off x="6443368" y="2446713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3845136">
            <a:off x="3585848" y="3804034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5857892"/>
            <a:ext cx="1214446" cy="6286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16:30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Но, оказывается, это были не яйца, а яйцевые оболочки.</a:t>
            </a:r>
            <a:br>
              <a:rPr lang="ru-RU" sz="2400" dirty="0" smtClean="0"/>
            </a:br>
            <a:r>
              <a:rPr lang="ru-RU" sz="2400" dirty="0" smtClean="0"/>
              <a:t>Через оболочку можно было увидеть тёмную маленькую ящерку, свёрнутую в клубочек, а также пятно желтоватого цвета (это питательный желток для маленькой ящерки).</a:t>
            </a:r>
            <a:endParaRPr lang="ru-RU" sz="2400" dirty="0"/>
          </a:p>
        </p:txBody>
      </p:sp>
      <p:pic>
        <p:nvPicPr>
          <p:cNvPr id="5" name="Рисунок 4" descr="D:\фото с телефона 1\Ещё фото\CAM01495.jpg"/>
          <p:cNvPicPr/>
          <p:nvPr/>
        </p:nvPicPr>
        <p:blipFill>
          <a:blip r:embed="rId3" cstate="email">
            <a:lum bright="30000" contrast="10000"/>
          </a:blip>
          <a:srcRect/>
          <a:stretch>
            <a:fillRect/>
          </a:stretch>
        </p:blipFill>
        <p:spPr bwMode="auto">
          <a:xfrm>
            <a:off x="2214546" y="2357430"/>
            <a:ext cx="500066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8577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D:\фото с телефона 1\Ещё фото\CAM01497.jpg"/>
          <p:cNvPicPr/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 rot="16200000">
            <a:off x="571472" y="1928802"/>
            <a:ext cx="335758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571480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Через 5 минут одна из яйцевых оболочек разорвалась, и оттуда сначала показалась маленькая  голова, потом одна передняя лапка, а следом за ней и вторая.</a:t>
            </a:r>
            <a:endParaRPr lang="ru-RU" sz="2800" dirty="0"/>
          </a:p>
        </p:txBody>
      </p:sp>
      <p:pic>
        <p:nvPicPr>
          <p:cNvPr id="6" name="Рисунок 5" descr="D:\фото с телефона 1\Ещё фото\CAM01498.jpg"/>
          <p:cNvPicPr/>
          <p:nvPr/>
        </p:nvPicPr>
        <p:blipFill>
          <a:blip r:embed="rId4" cstate="email">
            <a:lum bright="20000"/>
          </a:blip>
          <a:srcRect/>
          <a:stretch>
            <a:fillRect/>
          </a:stretch>
        </p:blipFill>
        <p:spPr bwMode="auto">
          <a:xfrm rot="5400000">
            <a:off x="4981789" y="1733327"/>
            <a:ext cx="3359664" cy="446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5643578"/>
            <a:ext cx="1214446" cy="6286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16:35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pic>
        <p:nvPicPr>
          <p:cNvPr id="4" name="Рисунок 3" descr="D:\фото с телефона 1\Ещё фото\CAM01501.jpg"/>
          <p:cNvPicPr/>
          <p:nvPr/>
        </p:nvPicPr>
        <p:blipFill>
          <a:blip r:embed="rId3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0" y="2643182"/>
            <a:ext cx="4890739" cy="348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214422"/>
            <a:ext cx="8643998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Затем  из оболочки вылезла и стремительно выбежала бойкая ящерка! Мы еле её словили! Она была размером  около 3 см  и оказалась точной копией своей мамы, только очень тёмной, почти чёрной. Это природа позаботилась о них. Ведь на солнце тёмная кожа быстрее прогревается, и ящерки не замёрзнут.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D:\фото с телефона 1\Ещё фото\CAM01385.jpg"/>
          <p:cNvPicPr/>
          <p:nvPr/>
        </p:nvPicPr>
        <p:blipFill>
          <a:blip r:embed="rId4" cstate="email">
            <a:lum bright="20000" contrast="40000"/>
          </a:blip>
          <a:srcRect/>
          <a:stretch>
            <a:fillRect/>
          </a:stretch>
        </p:blipFill>
        <p:spPr bwMode="auto">
          <a:xfrm>
            <a:off x="4399664" y="2643182"/>
            <a:ext cx="4744336" cy="3382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emplate_main3-580x4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40979"/>
            <a:ext cx="9144000" cy="75989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729634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 Через несколько минут  появились на свет остальные молодые ящерки. Они быстро разбежались по банке в поисках убежища... </a:t>
            </a:r>
            <a:endParaRPr lang="ru-RU" sz="3200" dirty="0"/>
          </a:p>
        </p:txBody>
      </p:sp>
      <p:pic>
        <p:nvPicPr>
          <p:cNvPr id="4" name="Рисунок 3" descr="D:\фото с телефона 1\Ещё фото\CAM01374.jpg"/>
          <p:cNvPicPr/>
          <p:nvPr/>
        </p:nvPicPr>
        <p:blipFill>
          <a:blip r:embed="rId3" cstate="email">
            <a:lum bright="20000" contrast="31000"/>
          </a:blip>
          <a:srcRect/>
          <a:stretch>
            <a:fillRect/>
          </a:stretch>
        </p:blipFill>
        <p:spPr bwMode="auto">
          <a:xfrm>
            <a:off x="4395903" y="2285992"/>
            <a:ext cx="4748097" cy="356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 с телефона 1\Ещё фото\CAM01376.jpg"/>
          <p:cNvPicPr/>
          <p:nvPr/>
        </p:nvPicPr>
        <p:blipFill>
          <a:blip r:embed="rId4" cstate="email">
            <a:lum bright="20000" contrast="38000"/>
          </a:blip>
          <a:srcRect/>
          <a:stretch>
            <a:fillRect/>
          </a:stretch>
        </p:blipFill>
        <p:spPr bwMode="auto">
          <a:xfrm>
            <a:off x="0" y="2285992"/>
            <a:ext cx="4758616" cy="3569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5572140"/>
            <a:ext cx="1214446" cy="6286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16:45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500</Words>
  <Application>Microsoft Office PowerPoint</Application>
  <PresentationFormat>Экран (4:3)</PresentationFormat>
  <Paragraphs>32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Первые шаги в науку  Рождение ящерицы   выполнила  Баранова Екатерина Владимировна, учитель начальных классов  МБОУ «Урдомская СШ» п. Урдома 2016 г. </vt:lpstr>
      <vt:lpstr>Прошлым летом мы узнали любопытный факт из жизни ящериц и решили провести исследование. Однажды, когда мы собирали ягоды в лесу, в ведёрко залезла ящерица! </vt:lpstr>
      <vt:lpstr>Изучив литературу, мы узнали, что это живородящая ящерица.  Определили вид ящерицы по рисунку на спине, измерили  длину тела (около 12 см)</vt:lpstr>
      <vt:lpstr> Мы сразу заметили, что наша ящерица   выглядела на редкость упитанной или она была беременная. Мы пересадили ящерку в банку с травой и стали наблюдать за ней. Ящерка вела себя беспокойно, всё время выгибала хвост и спину. Это означало, что скоро она должна отложить яйца.  </vt:lpstr>
      <vt:lpstr>Через 2 часа мы заметили  шесть тёмных прозрачных гладких яиц, каждое из них было размером около 1 см.</vt:lpstr>
      <vt:lpstr>Но, оказывается, это были не яйца, а яйцевые оболочки. Через оболочку можно было увидеть тёмную маленькую ящерку, свёрнутую в клубочек, а также пятно желтоватого цвета (это питательный желток для маленькой ящерки).</vt:lpstr>
      <vt:lpstr> </vt:lpstr>
      <vt:lpstr>Затем  из оболочки вылезла и стремительно выбежала бойкая ящерка! Мы еле её словили! Она была размером  около 3 см  и оказалась точной копией своей мамы, только очень тёмной, почти чёрной. Это природа позаботилась о них. Ведь на солнце тёмная кожа быстрее прогревается, и ящерки не замёрзнут.   </vt:lpstr>
      <vt:lpstr> Через несколько минут  появились на свет остальные молодые ящерки. Они быстро разбежались по банке в поисках убежища... </vt:lpstr>
      <vt:lpstr>После того, как ящерица сделала кладку, она никакой заботливости о детёнышах не проявляла. Это связано с тем, что молодые ящерки родились  приспособленные к самостоятельной жизни. Запаса питательных веществ им хватает на первые дни, пока они не научатся добывать себе пищу.   </vt:lpstr>
      <vt:lpstr> В литературе мы узнали о том, что ящериц нужно беречь. Ведь они приносят большую пользу, съедая  насекомых - лесных вредителей  и переносчиков болезней. Поэтому и решили  выпустить наших новых знакомых ящерок на волю.</vt:lpstr>
      <vt:lpstr>Нам стало очень интересно, почему ящерица рождает живых детёнышей,  а не откладывает яйца, как другие виды ящериц. В научной литературе мы исследовали этот вопрос.</vt:lpstr>
      <vt:lpstr>Оказывается, живорождение  развилось у наших северных ящериц под воздействием холодного   климата. Ящерицы, обитающие в более тёплом климате, являются яйцекладущими, как и большинство пресмыкающихся. Если нашу «северную»  ящерицу отвезти в южные края, то она бы стала откладывать яйца!  </vt:lpstr>
      <vt:lpstr>На карте мы видим, что чем ближе к северу находится территория, тем численность живородящих ящериц увеличивается. Заметим, что в районе Архангельской области  процент живорождения равен 100 (чёрный цвет).   </vt:lpstr>
      <vt:lpstr> На карте мы видим, что чем ближе к северу находится территория, тем численность живородящих ящериц увеличивается.  Заметим, что в районе Архангельской области  процент живорождения равен 100 (чёрный цвет).</vt:lpstr>
      <vt:lpstr> </vt:lpstr>
      <vt:lpstr>Список литературы    Акимушкин, И. И.  Жизнь животных. – М.: Мысль, 1995 г. Большая советская энциклопедия.­  М.: Советская энциклопедия, 1978 г. Большой словарь иностранных слов. – М.: ИДДК, 2007 г. Большой толковый словарь русского языка.  – СПб: Норинт, 1998 г. Брем, А. Жизнь животных. Пресмыкающиеся. – М.: Эксмо, 1992 г. Вопросы герпетологии. \\ Под ред. А. М. Никольского. – М.: Просвещение, 1988 г. Жизнь животных. Том 1. Беспозвоночные' \\Под редакцией члена-корреспондента АН СССР профессора Л. А. Зенкевича – Москва: Просвещение, 1968 г. Энциклопедия животных. - М.: Эксмо, 2007 г.    Интернет - ресурсы: Пинежский заповедник. Флора и фауна. nordspeleo.ru Ящерица живородящая.  zoodrug.ru/topic1201.html Пресмыкающиеся и их образ жизни. animalkingdom.su Пресмыкающиеся и рептилии. zoofirma.ru    </vt:lpstr>
      <vt:lpstr>  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</cp:lastModifiedBy>
  <cp:revision>80</cp:revision>
  <dcterms:created xsi:type="dcterms:W3CDTF">2016-02-22T12:06:39Z</dcterms:created>
  <dcterms:modified xsi:type="dcterms:W3CDTF">2016-04-11T15:37:27Z</dcterms:modified>
</cp:coreProperties>
</file>