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70" r:id="rId8"/>
    <p:sldId id="263" r:id="rId9"/>
    <p:sldId id="264" r:id="rId10"/>
    <p:sldId id="265" r:id="rId11"/>
    <p:sldId id="271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6633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9" autoAdjust="0"/>
    <p:restoredTop sz="94624" autoAdjust="0"/>
  </p:normalViewPr>
  <p:slideViewPr>
    <p:cSldViewPr>
      <p:cViewPr>
        <p:scale>
          <a:sx n="111" d="100"/>
          <a:sy n="111" d="100"/>
        </p:scale>
        <p:origin x="-152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1DACA-5ACA-4601-AC95-4DA6EDD45C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3447F-E38B-46B3-AD84-5FAACF63F2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4AF1B-849E-4932-9027-C8C5C913B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F00B9-A10F-42E7-B928-6A246A4317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1DC24-7DC4-45B6-B741-A90770584F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1F3D0-6B77-43A1-BBD7-C17D0A2808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46310-2C92-4D9B-89EE-A4C18B26B1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E5D9C-05D6-4F69-B4B2-970FC74A32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C0ADA-A0FB-4441-8D95-05C3C48D96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C6075F-AA1D-46ED-9267-99DF7D4233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B653B-E8B7-47B8-A7D1-6BC86479E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BCBECE2-8EB0-4B66-8C0C-7FEDEF01D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 bright="31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31"/>
          <p:cNvSpPr txBox="1">
            <a:spLocks noChangeArrowheads="1"/>
          </p:cNvSpPr>
          <p:nvPr/>
        </p:nvSpPr>
        <p:spPr bwMode="auto">
          <a:xfrm>
            <a:off x="2411413" y="1557338"/>
            <a:ext cx="58324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Числа в судьбе человека. Нумерология.</a:t>
            </a:r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0" y="5030788"/>
            <a:ext cx="81010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060700" algn="ctr" eaLnBrk="0" hangingPunct="0"/>
            <a:r>
              <a:rPr lang="ru-RU" sz="2000">
                <a:latin typeface="Times New Roman" pitchFamily="18" charset="0"/>
                <a:cs typeface="Times New Roman" pitchFamily="18" charset="0"/>
              </a:rPr>
              <a:t>Кокаулин Виктор</a:t>
            </a:r>
          </a:p>
          <a:p>
            <a:pPr indent="3060700" algn="ctr" eaLnBrk="0" hangingPunct="0"/>
            <a:r>
              <a:rPr lang="ru-RU" sz="2000">
                <a:latin typeface="Times New Roman" pitchFamily="18" charset="0"/>
                <a:cs typeface="Times New Roman" pitchFamily="18" charset="0"/>
              </a:rPr>
              <a:t>МАОУ «Комсомольская СОШ» </a:t>
            </a:r>
          </a:p>
          <a:p>
            <a:pPr indent="3060700" algn="ctr" eaLnBrk="0" hangingPunct="0"/>
            <a:r>
              <a:rPr lang="ru-RU" sz="2000">
                <a:latin typeface="Times New Roman" pitchFamily="18" charset="0"/>
                <a:cs typeface="Times New Roman" pitchFamily="18" charset="0"/>
              </a:rPr>
              <a:t>7б класс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 bright="31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2195513" y="836613"/>
            <a:ext cx="4937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>
                <a:latin typeface="Monotype Corsiva" pitchFamily="66" charset="0"/>
              </a:rPr>
              <a:t>Характер  личности по имени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03350" y="1412875"/>
          <a:ext cx="6913563" cy="1979295"/>
        </p:xfrm>
        <a:graphic>
          <a:graphicData uri="http://schemas.openxmlformats.org/drawingml/2006/table">
            <a:tbl>
              <a:tblPr/>
              <a:tblGrid>
                <a:gridCol w="412750"/>
                <a:gridCol w="407988"/>
                <a:gridCol w="401637"/>
                <a:gridCol w="388938"/>
                <a:gridCol w="390525"/>
                <a:gridCol w="447675"/>
                <a:gridCol w="388937"/>
                <a:gridCol w="458788"/>
                <a:gridCol w="407987"/>
                <a:gridCol w="495300"/>
                <a:gridCol w="495300"/>
                <a:gridCol w="414338"/>
                <a:gridCol w="476250"/>
                <a:gridCol w="444500"/>
                <a:gridCol w="412750"/>
                <a:gridCol w="469900"/>
              </a:tblGrid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ъ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ь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88" name="TextBox 3"/>
          <p:cNvSpPr txBox="1">
            <a:spLocks noChangeArrowheads="1"/>
          </p:cNvSpPr>
          <p:nvPr/>
        </p:nvSpPr>
        <p:spPr bwMode="auto">
          <a:xfrm>
            <a:off x="1187624" y="4149080"/>
            <a:ext cx="136842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Фамилия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Имя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Отчество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ыгнутая влево стрелка 4"/>
          <p:cNvSpPr/>
          <p:nvPr/>
        </p:nvSpPr>
        <p:spPr>
          <a:xfrm>
            <a:off x="849823" y="4005064"/>
            <a:ext cx="504825" cy="143986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право стрелка 5"/>
          <p:cNvSpPr/>
          <p:nvPr/>
        </p:nvSpPr>
        <p:spPr>
          <a:xfrm>
            <a:off x="2267744" y="4005064"/>
            <a:ext cx="503238" cy="143986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1391" name="TextBox 7"/>
          <p:cNvSpPr txBox="1">
            <a:spLocks noChangeArrowheads="1"/>
          </p:cNvSpPr>
          <p:nvPr/>
        </p:nvSpPr>
        <p:spPr bwMode="auto">
          <a:xfrm>
            <a:off x="1043608" y="5517232"/>
            <a:ext cx="36004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Monotype Corsiva" pitchFamily="66" charset="0"/>
                <a:cs typeface="Times New Roman" pitchFamily="18" charset="0"/>
              </a:rPr>
              <a:t>Дополнительные качества</a:t>
            </a:r>
          </a:p>
        </p:txBody>
      </p:sp>
      <p:sp>
        <p:nvSpPr>
          <p:cNvPr id="11392" name="TextBox 8"/>
          <p:cNvSpPr txBox="1">
            <a:spLocks noChangeArrowheads="1"/>
          </p:cNvSpPr>
          <p:nvPr/>
        </p:nvSpPr>
        <p:spPr bwMode="auto">
          <a:xfrm>
            <a:off x="3275856" y="4221088"/>
            <a:ext cx="12239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Имя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Отчество</a:t>
            </a:r>
          </a:p>
        </p:txBody>
      </p:sp>
      <p:sp>
        <p:nvSpPr>
          <p:cNvPr id="10" name="Выгнутая влево стрелка 9"/>
          <p:cNvSpPr/>
          <p:nvPr/>
        </p:nvSpPr>
        <p:spPr>
          <a:xfrm>
            <a:off x="2843808" y="4005064"/>
            <a:ext cx="576263" cy="143986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право стрелка 10"/>
          <p:cNvSpPr/>
          <p:nvPr/>
        </p:nvSpPr>
        <p:spPr>
          <a:xfrm>
            <a:off x="4211960" y="4005064"/>
            <a:ext cx="576263" cy="143986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1395" name="TextBox 11"/>
          <p:cNvSpPr txBox="1">
            <a:spLocks noChangeArrowheads="1"/>
          </p:cNvSpPr>
          <p:nvPr/>
        </p:nvSpPr>
        <p:spPr bwMode="auto">
          <a:xfrm>
            <a:off x="5003800" y="4221163"/>
            <a:ext cx="32400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Фамилия   Имя   Отчество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5651500" y="4652963"/>
            <a:ext cx="433388" cy="50482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516688" y="4652963"/>
            <a:ext cx="0" cy="50482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6948488" y="4652963"/>
            <a:ext cx="431800" cy="50482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399" name="TextBox 19"/>
          <p:cNvSpPr txBox="1">
            <a:spLocks noChangeArrowheads="1"/>
          </p:cNvSpPr>
          <p:nvPr/>
        </p:nvSpPr>
        <p:spPr bwMode="auto">
          <a:xfrm>
            <a:off x="5364163" y="5157788"/>
            <a:ext cx="25923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Monotype Corsiva" pitchFamily="66" charset="0"/>
              </a:rPr>
              <a:t>Основной характер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 bright="31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556792"/>
            <a:ext cx="5256584" cy="2031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err="1" smtClean="0"/>
              <a:t>Кокаулин</a:t>
            </a:r>
            <a:endParaRPr lang="ru-RU" dirty="0" smtClean="0"/>
          </a:p>
          <a:p>
            <a:r>
              <a:rPr lang="ru-RU" dirty="0" smtClean="0"/>
              <a:t>3+7+3+1+3+4+1+6=28=2+8=10=</a:t>
            </a:r>
            <a:r>
              <a:rPr lang="ru-RU" dirty="0" smtClean="0">
                <a:solidFill>
                  <a:srgbClr val="FF0000"/>
                </a:solidFill>
              </a:rPr>
              <a:t>1</a:t>
            </a:r>
          </a:p>
          <a:p>
            <a:r>
              <a:rPr lang="ru-RU" dirty="0" smtClean="0"/>
              <a:t>Виктор</a:t>
            </a:r>
          </a:p>
          <a:p>
            <a:r>
              <a:rPr lang="ru-RU" dirty="0" smtClean="0"/>
              <a:t>3+1+3+2+7+9=25=2+5=</a:t>
            </a:r>
            <a:r>
              <a:rPr lang="ru-RU" dirty="0" smtClean="0">
                <a:solidFill>
                  <a:srgbClr val="FF0000"/>
                </a:solidFill>
              </a:rPr>
              <a:t>7</a:t>
            </a:r>
          </a:p>
          <a:p>
            <a:r>
              <a:rPr lang="ru-RU" dirty="0" smtClean="0"/>
              <a:t>Валентинович</a:t>
            </a:r>
          </a:p>
          <a:p>
            <a:r>
              <a:rPr lang="ru-RU" dirty="0" smtClean="0"/>
              <a:t>3+1+4+6+6+2+1+6+7+3+1+7=47=4+7=11=1+1=</a:t>
            </a:r>
            <a:r>
              <a:rPr lang="ru-RU" dirty="0" smtClean="0">
                <a:solidFill>
                  <a:srgbClr val="FF0000"/>
                </a:solidFill>
              </a:rPr>
              <a:t>2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4437112"/>
            <a:ext cx="576064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Виктор+Валентинович=7+2=</a:t>
            </a:r>
            <a:r>
              <a:rPr lang="ru-RU" dirty="0" smtClean="0">
                <a:solidFill>
                  <a:srgbClr val="FF0000"/>
                </a:solidFill>
              </a:rPr>
              <a:t>9</a:t>
            </a:r>
          </a:p>
          <a:p>
            <a:r>
              <a:rPr lang="ru-RU" dirty="0" smtClean="0"/>
              <a:t>Кокаулин+Виктор+Валентинович=1+7+2=10=1+0=</a:t>
            </a:r>
            <a:r>
              <a:rPr lang="ru-RU" dirty="0" smtClean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6372200" y="1556792"/>
            <a:ext cx="1008112" cy="2016224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308304" y="242088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Основные</a:t>
            </a:r>
            <a:endParaRPr lang="ru-RU" dirty="0"/>
          </a:p>
        </p:txBody>
      </p:sp>
      <p:sp>
        <p:nvSpPr>
          <p:cNvPr id="9" name="Правая фигурная скобка 8"/>
          <p:cNvSpPr/>
          <p:nvPr/>
        </p:nvSpPr>
        <p:spPr>
          <a:xfrm>
            <a:off x="6228184" y="4437112"/>
            <a:ext cx="504056" cy="648072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660232" y="458112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Дополнительные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 bright="31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118852636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775" y="2492375"/>
            <a:ext cx="2755900" cy="3529013"/>
          </a:xfrm>
          <a:prstGeom prst="rect">
            <a:avLst/>
          </a:prstGeom>
          <a:noFill/>
          <a:ln w="38100" cap="rnd" algn="ctr">
            <a:solidFill>
              <a:srgbClr val="0000B8"/>
            </a:solidFill>
            <a:prstDash val="sysDot"/>
            <a:miter lim="800000"/>
            <a:headEnd/>
            <a:tailEnd/>
          </a:ln>
        </p:spPr>
      </p:pic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1258888" y="765175"/>
            <a:ext cx="30257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Monotype Corsiva" pitchFamily="66" charset="0"/>
              </a:rPr>
              <a:t>Исследования:</a:t>
            </a:r>
          </a:p>
        </p:txBody>
      </p:sp>
      <p:sp>
        <p:nvSpPr>
          <p:cNvPr id="12292" name="TextBox 6"/>
          <p:cNvSpPr txBox="1">
            <a:spLocks noChangeArrowheads="1"/>
          </p:cNvSpPr>
          <p:nvPr/>
        </p:nvSpPr>
        <p:spPr bwMode="auto">
          <a:xfrm>
            <a:off x="3635375" y="1268413"/>
            <a:ext cx="4824413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Мой день рождения: </a:t>
            </a:r>
            <a:r>
              <a:rPr 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26.01.2003 г.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2+6+0+1+2+0+0+3=</a:t>
            </a:r>
            <a:r>
              <a:rPr 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 - первое число 1+4=</a:t>
            </a:r>
            <a:r>
              <a:rPr 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 – второе число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14-2*2 =</a:t>
            </a:r>
            <a:r>
              <a:rPr 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третье число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1+0=</a:t>
            </a:r>
            <a:r>
              <a:rPr 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- четвертое число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Получилось: </a:t>
            </a:r>
            <a:r>
              <a:rPr 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26.1.23</a:t>
            </a:r>
          </a:p>
          <a:p>
            <a:r>
              <a:rPr 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14.5.10.1</a:t>
            </a:r>
          </a:p>
          <a:p>
            <a:endParaRPr lang="ru-RU"/>
          </a:p>
          <a:p>
            <a:endParaRPr lang="ru-RU"/>
          </a:p>
          <a:p>
            <a:endParaRPr lang="ru-RU" b="1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995738" y="3933825"/>
          <a:ext cx="3816426" cy="195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2142"/>
                <a:gridCol w="1272142"/>
                <a:gridCol w="1272142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1111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сила воли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здоровье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удача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22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энергетика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логика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чувство долга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творчество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трудолюбие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ум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 bright="31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1331640" y="1340768"/>
          <a:ext cx="4536504" cy="46485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Диаграмма" r:id="rId4" imgW="5219662" imgH="3990968" progId="MSGraph.Chart.8">
                  <p:embed/>
                </p:oleObj>
              </mc:Choice>
              <mc:Fallback>
                <p:oleObj name="Диаграмма" r:id="rId4" imgW="5219662" imgH="3990968" progId="MSGraph.Chart.8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1340768"/>
                        <a:ext cx="4536504" cy="46485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619672" y="83671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Исследование моего класса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8144" y="1556792"/>
            <a:ext cx="24482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18 человек у 12 результаты совпали с характеристикой классного руководителя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ашивка 6"/>
          <p:cNvSpPr/>
          <p:nvPr/>
        </p:nvSpPr>
        <p:spPr>
          <a:xfrm rot="5400000">
            <a:off x="6264188" y="4041068"/>
            <a:ext cx="936104" cy="72008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4941168"/>
            <a:ext cx="3960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Monotype Corsiva" pitchFamily="66" charset="0"/>
                <a:cs typeface="Times New Roman" pitchFamily="18" charset="0"/>
              </a:rPr>
              <a:t>метод можно признать действенным, но не полным</a:t>
            </a:r>
            <a:endParaRPr lang="ru-RU" sz="2800" dirty="0"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 bright="31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539750" y="692150"/>
            <a:ext cx="7993063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342900" algn="ctr" eaLnBrk="0" hangingPunct="0"/>
            <a:r>
              <a:rPr lang="ru-RU" sz="3600" b="1">
                <a:latin typeface="Monotype Corsiva" pitchFamily="66" charset="0"/>
                <a:cs typeface="Times New Roman" pitchFamily="18" charset="0"/>
              </a:rPr>
              <a:t>При работе я пришел к следующим выводам: </a:t>
            </a:r>
          </a:p>
          <a:p>
            <a:pPr indent="342900" algn="ctr" eaLnBrk="0" hangingPunct="0"/>
            <a:endParaRPr lang="ru-RU" sz="3600" b="1">
              <a:latin typeface="Monotype Corsiva" pitchFamily="66" charset="0"/>
              <a:cs typeface="Times New Roman" pitchFamily="18" charset="0"/>
            </a:endParaRPr>
          </a:p>
          <a:p>
            <a:pPr indent="342900" eaLnBrk="0" hangingPunct="0">
              <a:buFontTx/>
              <a:buChar char="•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     При определении природных задатков учащихся      возможно применение таблицы Пифагора;</a:t>
            </a:r>
          </a:p>
          <a:p>
            <a:pPr indent="342900" eaLnBrk="0" hangingPunct="0">
              <a:buFontTx/>
              <a:buChar char="•"/>
            </a:pP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 indent="342900" eaLnBrk="0" hangingPunct="0">
              <a:buFontTx/>
              <a:buChar char="•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 Можно разбить наш класс на творческие группы, учитывая связи по числу рождения учащихся; </a:t>
            </a:r>
          </a:p>
          <a:p>
            <a:pPr indent="342900" eaLnBrk="0" hangingPunct="0">
              <a:buFontTx/>
              <a:buChar char="•"/>
            </a:pP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 indent="342900" eaLnBrk="0" hangingPunct="0">
              <a:buFontTx/>
              <a:buChar char="•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Изучив, числа дат рождения мы знаем, что природа щедро одарила нас, а так же какие у нас недостатки и как с ними надо бороться – все зависит от нас самих в этой жизни!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 bright="31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16813" y="1484784"/>
            <a:ext cx="514747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Спасибо за внимание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 bright="31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NS\Desktop\468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132856"/>
            <a:ext cx="244792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2195513" y="1112838"/>
            <a:ext cx="6192837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pPr algn="r" eaLnBrk="0" hangingPunct="0"/>
            <a:r>
              <a:rPr lang="ru-RU" sz="4000" i="1">
                <a:solidFill>
                  <a:srgbClr val="000000"/>
                </a:solidFill>
                <a:latin typeface="Monotype Corsiva" pitchFamily="66" charset="0"/>
              </a:rPr>
              <a:t>«Все вещи можно представить в виде чисел»</a:t>
            </a:r>
            <a:r>
              <a:rPr lang="ru-RU" sz="4000">
                <a:solidFill>
                  <a:srgbClr val="000000"/>
                </a:solidFill>
                <a:latin typeface="Monotype Corsiva" pitchFamily="66" charset="0"/>
              </a:rPr>
              <a:t/>
            </a:r>
            <a:br>
              <a:rPr lang="ru-RU" sz="4000">
                <a:solidFill>
                  <a:srgbClr val="000000"/>
                </a:solidFill>
                <a:latin typeface="Monotype Corsiva" pitchFamily="66" charset="0"/>
              </a:rPr>
            </a:br>
            <a:r>
              <a:rPr lang="ru-RU" sz="4000">
                <a:solidFill>
                  <a:srgbClr val="000000"/>
                </a:solidFill>
                <a:latin typeface="Monotype Corsiva" pitchFamily="66" charset="0"/>
              </a:rPr>
              <a:t>Пифагор</a:t>
            </a:r>
            <a:endParaRPr lang="ru-RU" sz="4000" b="1">
              <a:latin typeface="Monotype Corsiva" pitchFamily="66" charset="0"/>
            </a:endParaRPr>
          </a:p>
          <a:p>
            <a:pPr algn="r" eaLnBrk="0" hangingPunct="0"/>
            <a:endParaRPr lang="ru-RU" sz="4000">
              <a:latin typeface="Monotype Corsiva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 bright="31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962"/>
          </a:xfrm>
        </p:spPr>
        <p:txBody>
          <a:bodyPr/>
          <a:lstStyle/>
          <a:p>
            <a:pPr>
              <a:defRPr/>
            </a:pPr>
            <a: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  <a:cs typeface="Times New Roman" pitchFamily="18" charset="0"/>
              </a:rPr>
              <a:t>Цель работы:</a:t>
            </a:r>
            <a:endParaRPr lang="ru-RU" sz="5400" dirty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4099" name="Содержимое 3"/>
          <p:cNvSpPr>
            <a:spLocks noGrp="1"/>
          </p:cNvSpPr>
          <p:nvPr>
            <p:ph sz="half" idx="2"/>
          </p:nvPr>
        </p:nvSpPr>
        <p:spPr>
          <a:xfrm>
            <a:off x="3779838" y="2133600"/>
            <a:ext cx="4906962" cy="39925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   Исследовать как числа и их значения влияют на судьбу, мышление и характер человека.    </a:t>
            </a:r>
          </a:p>
          <a:p>
            <a:pPr algn="ctr"/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cifri_v_pomosh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27088" y="2565400"/>
            <a:ext cx="3313112" cy="3384550"/>
          </a:xfr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 bright="31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613"/>
            <a:ext cx="8229600" cy="863600"/>
          </a:xfrm>
        </p:spPr>
        <p:txBody>
          <a:bodyPr/>
          <a:lstStyle/>
          <a:p>
            <a:pPr>
              <a:defRPr/>
            </a:pPr>
            <a: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>Задачи:</a:t>
            </a:r>
            <a:endParaRPr lang="ru-RU" sz="5400" dirty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1331913" y="1844675"/>
            <a:ext cx="7354887" cy="4281488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1.Изучить историю возникновения нумерологии.</a:t>
            </a:r>
          </a:p>
          <a:p>
            <a:pPr>
              <a:buFontTx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2. Изучить влияния числа на жизнь человека. </a:t>
            </a:r>
          </a:p>
          <a:p>
            <a:pPr>
              <a:buFontTx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3. Выяснить влияние чисел на судьбу и характер человека.</a:t>
            </a:r>
          </a:p>
          <a:p>
            <a:endParaRPr lang="ru-RU" sz="360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 bright="31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1476375" y="1089025"/>
            <a:ext cx="7667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en-US" sz="32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>
                <a:solidFill>
                  <a:srgbClr val="000000"/>
                </a:solidFill>
                <a:latin typeface="Monotype Corsiva" pitchFamily="66" charset="0"/>
                <a:cs typeface="Times New Roman" pitchFamily="18" charset="0"/>
              </a:rPr>
              <a:t>числа влияют на судьбу человека.</a:t>
            </a:r>
            <a:endParaRPr lang="ru-RU" sz="320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2411760" y="2605195"/>
            <a:ext cx="439226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исследования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сбор информации,</a:t>
            </a:r>
          </a:p>
          <a:p>
            <a:pPr algn="just" eaLnBrk="0" hangingPunct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изучение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литературы,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сравнение информации.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6" descr="AG00021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5463" y="2349500"/>
            <a:ext cx="15843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AG00013_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924944"/>
            <a:ext cx="2374900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 bright="31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620713"/>
            <a:ext cx="8229600" cy="796925"/>
          </a:xfrm>
        </p:spPr>
        <p:txBody>
          <a:bodyPr/>
          <a:lstStyle/>
          <a:p>
            <a:r>
              <a:rPr lang="ru-RU" b="1" smtClean="0">
                <a:latin typeface="Monotype Corsiva" pitchFamily="66" charset="0"/>
              </a:rPr>
              <a:t>Нумерология</a:t>
            </a:r>
            <a:r>
              <a:rPr lang="ru-RU" b="1" smtClean="0"/>
              <a:t> </a:t>
            </a:r>
            <a:r>
              <a:rPr lang="ru-RU" b="1" smtClean="0">
                <a:latin typeface="Monotype Corsiva" pitchFamily="66" charset="0"/>
              </a:rPr>
              <a:t>Пифагора</a:t>
            </a:r>
          </a:p>
        </p:txBody>
      </p:sp>
      <p:sp>
        <p:nvSpPr>
          <p:cNvPr id="8195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всю Вселенную можно выразить через числа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все люди, которые рождаются в этом мире, получают свою вибрацию от числа, которое несёт определённые характеристики</a:t>
            </a:r>
          </a:p>
        </p:txBody>
      </p:sp>
      <p:pic>
        <p:nvPicPr>
          <p:cNvPr id="8193" name="Picture 1" descr="C:\Users\DNS\Desktop\334754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700808"/>
            <a:ext cx="3318520" cy="381642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 bright="31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5"/>
          <p:cNvGraphicFramePr>
            <a:graphicFrameLocks/>
          </p:cNvGraphicFramePr>
          <p:nvPr/>
        </p:nvGraphicFramePr>
        <p:xfrm>
          <a:off x="1475656" y="1628800"/>
          <a:ext cx="4248471" cy="283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6157"/>
                <a:gridCol w="1416157"/>
                <a:gridCol w="1416157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характер</a:t>
                      </a:r>
                    </a:p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сила воли</a:t>
                      </a:r>
                    </a:p>
                    <a:p>
                      <a:pPr algn="ctr"/>
                      <a:endParaRPr lang="ru-RU" sz="1400" b="1" i="1" dirty="0">
                        <a:solidFill>
                          <a:srgbClr val="66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здоровье</a:t>
                      </a:r>
                    </a:p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красота</a:t>
                      </a:r>
                    </a:p>
                    <a:p>
                      <a:pPr algn="ctr"/>
                      <a:endParaRPr lang="ru-RU" sz="1400" b="1" i="1" dirty="0">
                        <a:solidFill>
                          <a:srgbClr val="66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удача</a:t>
                      </a:r>
                    </a:p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</a:t>
                      </a:r>
                    </a:p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везение</a:t>
                      </a:r>
                    </a:p>
                    <a:p>
                      <a:pPr algn="ctr"/>
                      <a:endParaRPr lang="ru-RU" sz="1400" b="1" i="1" dirty="0">
                        <a:solidFill>
                          <a:srgbClr val="66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энергетика</a:t>
                      </a:r>
                    </a:p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  <a:p>
                      <a:pPr algn="ctr"/>
                      <a:r>
                        <a:rPr lang="ru-RU" sz="1400" b="1" i="1" kern="1200" dirty="0" err="1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харизма</a:t>
                      </a:r>
                      <a:endParaRPr lang="ru-RU" sz="1400" b="1" i="1" kern="1200" dirty="0" smtClean="0">
                        <a:solidFill>
                          <a:srgbClr val="6633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b="1" i="1" dirty="0">
                        <a:solidFill>
                          <a:srgbClr val="66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логика</a:t>
                      </a:r>
                    </a:p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интуиция</a:t>
                      </a:r>
                    </a:p>
                    <a:p>
                      <a:pPr algn="ctr"/>
                      <a:endParaRPr lang="ru-RU" sz="1400" b="1" i="1" dirty="0">
                        <a:solidFill>
                          <a:srgbClr val="66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Чувство</a:t>
                      </a:r>
                    </a:p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</a:t>
                      </a:r>
                    </a:p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долга</a:t>
                      </a:r>
                    </a:p>
                    <a:p>
                      <a:pPr algn="ctr"/>
                      <a:endParaRPr lang="ru-RU" sz="1400" b="1" i="1" dirty="0">
                        <a:solidFill>
                          <a:srgbClr val="66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познание</a:t>
                      </a:r>
                    </a:p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творчество</a:t>
                      </a:r>
                    </a:p>
                    <a:p>
                      <a:pPr algn="ctr"/>
                      <a:endParaRPr lang="ru-RU" sz="1400" b="1" i="1" dirty="0">
                        <a:solidFill>
                          <a:srgbClr val="66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трудолюбие</a:t>
                      </a:r>
                    </a:p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</a:p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мастерство</a:t>
                      </a:r>
                    </a:p>
                    <a:p>
                      <a:pPr algn="ctr"/>
                      <a:endParaRPr lang="ru-RU" sz="1400" b="1" i="1" dirty="0">
                        <a:solidFill>
                          <a:srgbClr val="66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память</a:t>
                      </a:r>
                    </a:p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</a:t>
                      </a:r>
                    </a:p>
                    <a:p>
                      <a:pPr algn="ctr"/>
                      <a:r>
                        <a:rPr lang="ru-RU" sz="1400" b="1" i="1" kern="1200" dirty="0" smtClean="0">
                          <a:solidFill>
                            <a:srgbClr val="6633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ум</a:t>
                      </a:r>
                    </a:p>
                    <a:p>
                      <a:pPr algn="ctr"/>
                      <a:endParaRPr lang="ru-RU" sz="1400" b="1" i="1" dirty="0">
                        <a:solidFill>
                          <a:srgbClr val="66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724128" y="177281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целеустремлённость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12160" y="278092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семейность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8144" y="364502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стабильность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5400000">
            <a:off x="1732330" y="504453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самооценка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5400000">
            <a:off x="2920462" y="5224554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onotype Corsiva" pitchFamily="66" charset="0"/>
                <a:cs typeface="Times New Roman" pitchFamily="18" charset="0"/>
              </a:rPr>
              <a:t>работоспособность</a:t>
            </a:r>
            <a:endParaRPr lang="ru-RU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5400000">
            <a:off x="4648654" y="500853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талант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237809">
            <a:off x="5688774" y="4475637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духовность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9299043">
            <a:off x="5249114" y="961885"/>
            <a:ext cx="1460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темперамент</a:t>
            </a:r>
            <a:endParaRPr lang="ru-RU" dirty="0">
              <a:latin typeface="Monotype Corsiva" pitchFamily="66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5724128" y="1052736"/>
            <a:ext cx="720080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724128" y="2204864"/>
            <a:ext cx="20882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724128" y="3140968"/>
            <a:ext cx="20882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724128" y="4005064"/>
            <a:ext cx="208823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724128" y="4437112"/>
            <a:ext cx="1008112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004048" y="4437112"/>
            <a:ext cx="0" cy="15121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3707904" y="4509120"/>
            <a:ext cx="0" cy="15121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2195736" y="4437112"/>
            <a:ext cx="0" cy="15121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 bright="31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1547813" y="855663"/>
            <a:ext cx="64801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 i="1">
                <a:latin typeface="Times New Roman" pitchFamily="18" charset="0"/>
              </a:rPr>
              <a:t>Даты и жизненные числа</a:t>
            </a:r>
          </a:p>
          <a:p>
            <a:pPr eaLnBrk="0" hangingPunct="0"/>
            <a:endParaRPr lang="ru-RU"/>
          </a:p>
        </p:txBody>
      </p:sp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2843213" y="1484313"/>
            <a:ext cx="2138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11 ноября 1918 года</a:t>
            </a:r>
          </a:p>
        </p:txBody>
      </p:sp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2484438" y="1844675"/>
            <a:ext cx="31130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1+1+1+1+1+9+1+8=23=2+3=5</a:t>
            </a:r>
          </a:p>
        </p:txBody>
      </p:sp>
      <p:sp>
        <p:nvSpPr>
          <p:cNvPr id="9221" name="Rectangle 2"/>
          <p:cNvSpPr>
            <a:spLocks noChangeArrowheads="1"/>
          </p:cNvSpPr>
          <p:nvPr/>
        </p:nvSpPr>
        <p:spPr bwMode="auto">
          <a:xfrm>
            <a:off x="684213" y="2605951"/>
            <a:ext cx="7775575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 dirty="0">
                <a:cs typeface="Times New Roman" pitchFamily="18" charset="0"/>
              </a:rPr>
              <a:t>Значение чисел:</a:t>
            </a:r>
            <a:endParaRPr lang="ru-RU" sz="2000" dirty="0"/>
          </a:p>
          <a:p>
            <a:pPr algn="ctr" eaLnBrk="0" hangingPunct="0"/>
            <a:r>
              <a:rPr lang="ru-RU" sz="2000" b="1" dirty="0">
                <a:cs typeface="Times New Roman" pitchFamily="18" charset="0"/>
              </a:rPr>
              <a:t>1</a:t>
            </a:r>
            <a:r>
              <a:rPr lang="ru-RU" sz="2000" dirty="0">
                <a:cs typeface="Times New Roman" pitchFamily="18" charset="0"/>
              </a:rPr>
              <a:t> – </a:t>
            </a:r>
            <a:r>
              <a:rPr lang="ru-RU" sz="2000" i="1" dirty="0">
                <a:cs typeface="Times New Roman" pitchFamily="18" charset="0"/>
              </a:rPr>
              <a:t>Число </a:t>
            </a:r>
            <a:r>
              <a:rPr lang="ru-RU" sz="2000" i="1" dirty="0" smtClean="0">
                <a:cs typeface="Times New Roman" pitchFamily="18" charset="0"/>
              </a:rPr>
              <a:t>цели.</a:t>
            </a:r>
            <a:endParaRPr lang="ru-RU" sz="2000" dirty="0"/>
          </a:p>
          <a:p>
            <a:pPr algn="ctr" eaLnBrk="0" hangingPunct="0"/>
            <a:r>
              <a:rPr lang="ru-RU" sz="2000" b="1" dirty="0">
                <a:cs typeface="Times New Roman" pitchFamily="18" charset="0"/>
              </a:rPr>
              <a:t>2 </a:t>
            </a:r>
            <a:r>
              <a:rPr lang="ru-RU" sz="2000" dirty="0">
                <a:cs typeface="Times New Roman" pitchFamily="18" charset="0"/>
              </a:rPr>
              <a:t>– </a:t>
            </a:r>
            <a:r>
              <a:rPr lang="ru-RU" sz="2000" i="1" dirty="0">
                <a:cs typeface="Times New Roman" pitchFamily="18" charset="0"/>
              </a:rPr>
              <a:t>Число </a:t>
            </a:r>
            <a:r>
              <a:rPr lang="ru-RU" sz="2000" i="1" dirty="0" smtClean="0">
                <a:cs typeface="Times New Roman" pitchFamily="18" charset="0"/>
              </a:rPr>
              <a:t>антитеза.</a:t>
            </a:r>
            <a:endParaRPr lang="ru-RU" sz="2000" dirty="0"/>
          </a:p>
          <a:p>
            <a:pPr algn="ctr" eaLnBrk="0" hangingPunct="0"/>
            <a:r>
              <a:rPr lang="ru-RU" sz="2000" b="1" dirty="0">
                <a:cs typeface="Times New Roman" pitchFamily="18" charset="0"/>
              </a:rPr>
              <a:t>3</a:t>
            </a:r>
            <a:r>
              <a:rPr lang="ru-RU" sz="2000" dirty="0">
                <a:cs typeface="Times New Roman" pitchFamily="18" charset="0"/>
              </a:rPr>
              <a:t> – </a:t>
            </a:r>
            <a:r>
              <a:rPr lang="ru-RU" sz="2000" i="1" dirty="0">
                <a:cs typeface="Times New Roman" pitchFamily="18" charset="0"/>
              </a:rPr>
              <a:t>Означает </a:t>
            </a:r>
            <a:r>
              <a:rPr lang="ru-RU" sz="2000" i="1" dirty="0" smtClean="0">
                <a:cs typeface="Times New Roman" pitchFamily="18" charset="0"/>
              </a:rPr>
              <a:t>неустойчивость.</a:t>
            </a:r>
            <a:endParaRPr lang="ru-RU" sz="2000" dirty="0"/>
          </a:p>
          <a:p>
            <a:pPr algn="ctr" eaLnBrk="0" hangingPunct="0"/>
            <a:r>
              <a:rPr lang="ru-RU" sz="2000" b="1" dirty="0">
                <a:cs typeface="Times New Roman" pitchFamily="18" charset="0"/>
              </a:rPr>
              <a:t>4</a:t>
            </a:r>
            <a:r>
              <a:rPr lang="ru-RU" sz="2000" dirty="0">
                <a:cs typeface="Times New Roman" pitchFamily="18" charset="0"/>
              </a:rPr>
              <a:t> –</a:t>
            </a:r>
            <a:r>
              <a:rPr lang="ru-RU" sz="2000" i="1" dirty="0">
                <a:cs typeface="Times New Roman" pitchFamily="18" charset="0"/>
              </a:rPr>
              <a:t> Означает устойчивость и </a:t>
            </a:r>
            <a:r>
              <a:rPr lang="ru-RU" sz="2000" i="1" dirty="0" smtClean="0">
                <a:cs typeface="Times New Roman" pitchFamily="18" charset="0"/>
              </a:rPr>
              <a:t>прочность.</a:t>
            </a:r>
            <a:endParaRPr lang="ru-RU" sz="2000" dirty="0"/>
          </a:p>
          <a:p>
            <a:pPr algn="ctr" eaLnBrk="0" hangingPunct="0"/>
            <a:r>
              <a:rPr lang="ru-RU" sz="2000" b="1" dirty="0">
                <a:cs typeface="Times New Roman" pitchFamily="18" charset="0"/>
              </a:rPr>
              <a:t>5</a:t>
            </a:r>
            <a:r>
              <a:rPr lang="ru-RU" sz="2000" dirty="0">
                <a:cs typeface="Times New Roman" pitchFamily="18" charset="0"/>
              </a:rPr>
              <a:t> – </a:t>
            </a:r>
            <a:r>
              <a:rPr lang="ru-RU" sz="2000" i="1" dirty="0">
                <a:cs typeface="Times New Roman" pitchFamily="18" charset="0"/>
              </a:rPr>
              <a:t>Символизирует </a:t>
            </a:r>
            <a:r>
              <a:rPr lang="ru-RU" sz="2000" i="1" dirty="0" smtClean="0">
                <a:cs typeface="Times New Roman" pitchFamily="18" charset="0"/>
              </a:rPr>
              <a:t>риск.</a:t>
            </a:r>
            <a:endParaRPr lang="ru-RU" sz="2000" dirty="0"/>
          </a:p>
          <a:p>
            <a:pPr algn="ctr" eaLnBrk="0" hangingPunct="0"/>
            <a:r>
              <a:rPr lang="ru-RU" sz="2000" b="1" dirty="0">
                <a:cs typeface="Times New Roman" pitchFamily="18" charset="0"/>
              </a:rPr>
              <a:t>6</a:t>
            </a:r>
            <a:r>
              <a:rPr lang="ru-RU" sz="2000" dirty="0">
                <a:cs typeface="Times New Roman" pitchFamily="18" charset="0"/>
              </a:rPr>
              <a:t> – </a:t>
            </a:r>
            <a:r>
              <a:rPr lang="ru-RU" sz="2000" i="1" dirty="0">
                <a:cs typeface="Times New Roman" pitchFamily="18" charset="0"/>
              </a:rPr>
              <a:t>Символ надёжности</a:t>
            </a:r>
            <a:r>
              <a:rPr lang="ru-RU" sz="2000" dirty="0">
                <a:cs typeface="Times New Roman" pitchFamily="18" charset="0"/>
              </a:rPr>
              <a:t>. </a:t>
            </a:r>
            <a:endParaRPr lang="ru-RU" sz="2000" dirty="0"/>
          </a:p>
          <a:p>
            <a:pPr algn="ctr" eaLnBrk="0" hangingPunct="0"/>
            <a:r>
              <a:rPr lang="ru-RU" sz="2000" b="1" dirty="0">
                <a:cs typeface="Times New Roman" pitchFamily="18" charset="0"/>
              </a:rPr>
              <a:t>7 </a:t>
            </a:r>
            <a:r>
              <a:rPr lang="ru-RU" sz="2000" dirty="0">
                <a:cs typeface="Times New Roman" pitchFamily="18" charset="0"/>
              </a:rPr>
              <a:t>– </a:t>
            </a:r>
            <a:r>
              <a:rPr lang="ru-RU" sz="2000" i="1" dirty="0">
                <a:cs typeface="Times New Roman" pitchFamily="18" charset="0"/>
              </a:rPr>
              <a:t>Символизирует </a:t>
            </a:r>
            <a:r>
              <a:rPr lang="ru-RU" sz="2000" i="1" dirty="0" smtClean="0">
                <a:cs typeface="Times New Roman" pitchFamily="18" charset="0"/>
              </a:rPr>
              <a:t>тайну.</a:t>
            </a:r>
            <a:endParaRPr lang="ru-RU" sz="2000" dirty="0"/>
          </a:p>
          <a:p>
            <a:pPr algn="ctr" eaLnBrk="0" hangingPunct="0"/>
            <a:r>
              <a:rPr lang="ru-RU" sz="2000" b="1" dirty="0">
                <a:cs typeface="Times New Roman" pitchFamily="18" charset="0"/>
              </a:rPr>
              <a:t>8</a:t>
            </a:r>
            <a:r>
              <a:rPr lang="ru-RU" sz="2000" dirty="0">
                <a:cs typeface="Times New Roman" pitchFamily="18" charset="0"/>
              </a:rPr>
              <a:t> – </a:t>
            </a:r>
            <a:r>
              <a:rPr lang="ru-RU" sz="2000" i="1" dirty="0">
                <a:cs typeface="Times New Roman" pitchFamily="18" charset="0"/>
              </a:rPr>
              <a:t>Число материального </a:t>
            </a:r>
            <a:r>
              <a:rPr lang="ru-RU" sz="2000" i="1" dirty="0" smtClean="0">
                <a:cs typeface="Times New Roman" pitchFamily="18" charset="0"/>
              </a:rPr>
              <a:t>успеха.</a:t>
            </a:r>
            <a:endParaRPr lang="ru-RU" sz="2000" dirty="0"/>
          </a:p>
          <a:p>
            <a:pPr algn="ctr" eaLnBrk="0" hangingPunct="0"/>
            <a:r>
              <a:rPr lang="ru-RU" sz="2000" b="1" dirty="0">
                <a:cs typeface="Times New Roman" pitchFamily="18" charset="0"/>
              </a:rPr>
              <a:t>9</a:t>
            </a:r>
            <a:r>
              <a:rPr lang="ru-RU" sz="2000" dirty="0">
                <a:cs typeface="Times New Roman" pitchFamily="18" charset="0"/>
              </a:rPr>
              <a:t> – </a:t>
            </a:r>
            <a:r>
              <a:rPr lang="ru-RU" sz="2000" i="1" dirty="0">
                <a:cs typeface="Times New Roman" pitchFamily="18" charset="0"/>
              </a:rPr>
              <a:t>Число всеобщего </a:t>
            </a:r>
            <a:r>
              <a:rPr lang="ru-RU" sz="2000" i="1" dirty="0" smtClean="0">
                <a:cs typeface="Times New Roman" pitchFamily="18" charset="0"/>
              </a:rPr>
              <a:t>успеха.</a:t>
            </a:r>
            <a:endParaRPr lang="ru-RU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 bright="31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1547813" y="765175"/>
            <a:ext cx="6553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latin typeface="Monotype Corsiva" pitchFamily="66" charset="0"/>
                <a:cs typeface="Times New Roman" pitchFamily="18" charset="0"/>
              </a:rPr>
              <a:t>Влияние даты рождения и имени на характер личности</a:t>
            </a:r>
          </a:p>
        </p:txBody>
      </p:sp>
      <p:sp>
        <p:nvSpPr>
          <p:cNvPr id="10243" name="Прямоугольник 2"/>
          <p:cNvSpPr>
            <a:spLocks noChangeArrowheads="1"/>
          </p:cNvSpPr>
          <p:nvPr/>
        </p:nvSpPr>
        <p:spPr bwMode="auto">
          <a:xfrm>
            <a:off x="1187450" y="1844675"/>
            <a:ext cx="34925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Характер по дате рождения определялся методом сложения всех цифр дня рождения, месяца и года до получения трех цифр от 1 до 9.</a:t>
            </a:r>
          </a:p>
        </p:txBody>
      </p:sp>
      <p:sp>
        <p:nvSpPr>
          <p:cNvPr id="7" name="Овал 6"/>
          <p:cNvSpPr/>
          <p:nvPr/>
        </p:nvSpPr>
        <p:spPr>
          <a:xfrm>
            <a:off x="7092950" y="2349500"/>
            <a:ext cx="1223963" cy="3587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2003</a:t>
            </a:r>
          </a:p>
        </p:txBody>
      </p:sp>
      <p:sp>
        <p:nvSpPr>
          <p:cNvPr id="8" name="Овал 7"/>
          <p:cNvSpPr/>
          <p:nvPr/>
        </p:nvSpPr>
        <p:spPr>
          <a:xfrm>
            <a:off x="6156325" y="2349500"/>
            <a:ext cx="936625" cy="3587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01</a:t>
            </a:r>
          </a:p>
        </p:txBody>
      </p:sp>
      <p:sp>
        <p:nvSpPr>
          <p:cNvPr id="9" name="Овал 8"/>
          <p:cNvSpPr/>
          <p:nvPr/>
        </p:nvSpPr>
        <p:spPr>
          <a:xfrm>
            <a:off x="5148263" y="2349500"/>
            <a:ext cx="936625" cy="3587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26</a:t>
            </a:r>
          </a:p>
        </p:txBody>
      </p:sp>
      <p:sp>
        <p:nvSpPr>
          <p:cNvPr id="10247" name="TextBox 9"/>
          <p:cNvSpPr txBox="1">
            <a:spLocks noChangeArrowheads="1"/>
          </p:cNvSpPr>
          <p:nvPr/>
        </p:nvSpPr>
        <p:spPr bwMode="auto">
          <a:xfrm>
            <a:off x="4787900" y="1916113"/>
            <a:ext cx="10795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характер</a:t>
            </a:r>
          </a:p>
        </p:txBody>
      </p:sp>
      <p:sp>
        <p:nvSpPr>
          <p:cNvPr id="10248" name="TextBox 10"/>
          <p:cNvSpPr txBox="1">
            <a:spLocks noChangeArrowheads="1"/>
          </p:cNvSpPr>
          <p:nvPr/>
        </p:nvSpPr>
        <p:spPr bwMode="auto">
          <a:xfrm>
            <a:off x="7164388" y="1916113"/>
            <a:ext cx="13684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эмоции</a:t>
            </a:r>
          </a:p>
        </p:txBody>
      </p:sp>
      <p:sp>
        <p:nvSpPr>
          <p:cNvPr id="10249" name="TextBox 11"/>
          <p:cNvSpPr txBox="1">
            <a:spLocks noChangeArrowheads="1"/>
          </p:cNvSpPr>
          <p:nvPr/>
        </p:nvSpPr>
        <p:spPr bwMode="auto">
          <a:xfrm>
            <a:off x="5867400" y="1916113"/>
            <a:ext cx="151288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темперамент</a:t>
            </a:r>
          </a:p>
        </p:txBody>
      </p:sp>
      <p:sp>
        <p:nvSpPr>
          <p:cNvPr id="10250" name="Rectangle 1"/>
          <p:cNvSpPr>
            <a:spLocks noChangeArrowheads="1"/>
          </p:cNvSpPr>
          <p:nvPr/>
        </p:nvSpPr>
        <p:spPr bwMode="auto">
          <a:xfrm>
            <a:off x="395288" y="3405188"/>
            <a:ext cx="8208962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ctr" eaLnBrk="0" hangingPunct="0"/>
            <a:r>
              <a:rPr lang="ru-RU" sz="2000" dirty="0">
                <a:latin typeface="Monotype Corsiva" pitchFamily="66" charset="0"/>
                <a:cs typeface="Times New Roman" pitchFamily="18" charset="0"/>
              </a:rPr>
              <a:t>1 – Инициативность, лидерство.</a:t>
            </a:r>
            <a:endParaRPr lang="ru-RU" sz="2000" dirty="0">
              <a:latin typeface="Monotype Corsiva" pitchFamily="66" charset="0"/>
            </a:endParaRPr>
          </a:p>
          <a:p>
            <a:pPr indent="342900" algn="ctr" eaLnBrk="0" hangingPunct="0"/>
            <a:r>
              <a:rPr lang="ru-RU" sz="2000" dirty="0">
                <a:latin typeface="Monotype Corsiva" pitchFamily="66" charset="0"/>
                <a:cs typeface="Times New Roman" pitchFamily="18" charset="0"/>
              </a:rPr>
              <a:t>2 – Стремление к гармонии, взаимопониманию</a:t>
            </a:r>
            <a:endParaRPr lang="ru-RU" sz="2000" dirty="0">
              <a:latin typeface="Monotype Corsiva" pitchFamily="66" charset="0"/>
            </a:endParaRPr>
          </a:p>
          <a:p>
            <a:pPr indent="342900" algn="ctr" eaLnBrk="0" hangingPunct="0"/>
            <a:r>
              <a:rPr lang="ru-RU" sz="2000" dirty="0">
                <a:latin typeface="Monotype Corsiva" pitchFamily="66" charset="0"/>
                <a:cs typeface="Times New Roman" pitchFamily="18" charset="0"/>
              </a:rPr>
              <a:t>3 – Стремление к творчеству, самовыражению</a:t>
            </a:r>
            <a:endParaRPr lang="ru-RU" sz="2000" dirty="0">
              <a:latin typeface="Monotype Corsiva" pitchFamily="66" charset="0"/>
            </a:endParaRPr>
          </a:p>
          <a:p>
            <a:pPr indent="342900" algn="ctr" eaLnBrk="0" hangingPunct="0"/>
            <a:r>
              <a:rPr lang="ru-RU" sz="2000" dirty="0">
                <a:latin typeface="Monotype Corsiva" pitchFamily="66" charset="0"/>
                <a:cs typeface="Times New Roman" pitchFamily="18" charset="0"/>
              </a:rPr>
              <a:t>4 – Стремление к труду, следование традициям и канонам</a:t>
            </a:r>
            <a:endParaRPr lang="ru-RU" sz="2000" dirty="0">
              <a:latin typeface="Monotype Corsiva" pitchFamily="66" charset="0"/>
            </a:endParaRPr>
          </a:p>
          <a:p>
            <a:pPr indent="342900" algn="ctr" eaLnBrk="0" hangingPunct="0"/>
            <a:r>
              <a:rPr lang="ru-RU" sz="2000" dirty="0">
                <a:latin typeface="Monotype Corsiva" pitchFamily="66" charset="0"/>
                <a:cs typeface="Times New Roman" pitchFamily="18" charset="0"/>
              </a:rPr>
              <a:t>5 – Стремление к свободе. Число путешественников.</a:t>
            </a:r>
            <a:endParaRPr lang="ru-RU" sz="2000" dirty="0">
              <a:latin typeface="Monotype Corsiva" pitchFamily="66" charset="0"/>
            </a:endParaRPr>
          </a:p>
          <a:p>
            <a:pPr indent="342900" algn="ctr" eaLnBrk="0" hangingPunct="0"/>
            <a:r>
              <a:rPr lang="ru-RU" sz="2000" dirty="0">
                <a:latin typeface="Monotype Corsiva" pitchFamily="66" charset="0"/>
                <a:cs typeface="Times New Roman" pitchFamily="18" charset="0"/>
              </a:rPr>
              <a:t>6 – Стремление к понимаю. Число ответственных и заботливых людей.</a:t>
            </a:r>
            <a:endParaRPr lang="ru-RU" sz="2000" dirty="0">
              <a:latin typeface="Monotype Corsiva" pitchFamily="66" charset="0"/>
            </a:endParaRPr>
          </a:p>
          <a:p>
            <a:pPr indent="342900" algn="ctr" eaLnBrk="0" hangingPunct="0"/>
            <a:r>
              <a:rPr lang="ru-RU" sz="2000" dirty="0">
                <a:latin typeface="Monotype Corsiva" pitchFamily="66" charset="0"/>
                <a:cs typeface="Times New Roman" pitchFamily="18" charset="0"/>
              </a:rPr>
              <a:t>7 – Число философского мышления. Стремление к уединению.</a:t>
            </a:r>
            <a:endParaRPr lang="ru-RU" sz="2000" dirty="0">
              <a:latin typeface="Monotype Corsiva" pitchFamily="66" charset="0"/>
            </a:endParaRPr>
          </a:p>
          <a:p>
            <a:pPr indent="342900" algn="ctr" eaLnBrk="0" hangingPunct="0"/>
            <a:r>
              <a:rPr lang="ru-RU" sz="2000" dirty="0">
                <a:latin typeface="Monotype Corsiva" pitchFamily="66" charset="0"/>
                <a:cs typeface="Times New Roman" pitchFamily="18" charset="0"/>
              </a:rPr>
              <a:t>8 – Стремление к материальным достижениям.</a:t>
            </a:r>
            <a:endParaRPr lang="ru-RU" sz="2000" dirty="0">
              <a:latin typeface="Monotype Corsiva" pitchFamily="66" charset="0"/>
            </a:endParaRPr>
          </a:p>
          <a:p>
            <a:pPr indent="342900" algn="ctr" eaLnBrk="0" hangingPunct="0"/>
            <a:r>
              <a:rPr lang="ru-RU" sz="2000" dirty="0">
                <a:latin typeface="Monotype Corsiva" pitchFamily="66" charset="0"/>
                <a:cs typeface="Times New Roman" pitchFamily="18" charset="0"/>
              </a:rPr>
              <a:t>9 – Число завершения и  трансформации.</a:t>
            </a:r>
            <a:endParaRPr lang="ru-RU" sz="2000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1131</TotalTime>
  <Words>565</Words>
  <Application>Microsoft Office PowerPoint</Application>
  <PresentationFormat>Экран (4:3)</PresentationFormat>
  <Paragraphs>206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Оформление по умолчанию</vt:lpstr>
      <vt:lpstr>Диаграмма</vt:lpstr>
      <vt:lpstr>Презентация PowerPoint</vt:lpstr>
      <vt:lpstr>Презентация PowerPoint</vt:lpstr>
      <vt:lpstr>Цель работы:</vt:lpstr>
      <vt:lpstr>Задачи:</vt:lpstr>
      <vt:lpstr>Презентация PowerPoint</vt:lpstr>
      <vt:lpstr>Нумерология Пифагора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Наталья</cp:lastModifiedBy>
  <cp:revision>73</cp:revision>
  <dcterms:created xsi:type="dcterms:W3CDTF">2012-02-25T22:11:54Z</dcterms:created>
  <dcterms:modified xsi:type="dcterms:W3CDTF">2016-04-12T15:09:52Z</dcterms:modified>
</cp:coreProperties>
</file>