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  <p:sldId id="257" r:id="rId3"/>
    <p:sldId id="274" r:id="rId4"/>
    <p:sldId id="259" r:id="rId5"/>
    <p:sldId id="260" r:id="rId6"/>
    <p:sldId id="276" r:id="rId7"/>
    <p:sldId id="284" r:id="rId8"/>
    <p:sldId id="283" r:id="rId9"/>
    <p:sldId id="282" r:id="rId10"/>
    <p:sldId id="290" r:id="rId11"/>
    <p:sldId id="293" r:id="rId12"/>
    <p:sldId id="263" r:id="rId13"/>
    <p:sldId id="262" r:id="rId14"/>
    <p:sldId id="279" r:id="rId15"/>
    <p:sldId id="280" r:id="rId16"/>
    <p:sldId id="281" r:id="rId17"/>
    <p:sldId id="291" r:id="rId18"/>
    <p:sldId id="292" r:id="rId19"/>
    <p:sldId id="286" r:id="rId20"/>
    <p:sldId id="289" r:id="rId21"/>
    <p:sldId id="288" r:id="rId22"/>
    <p:sldId id="264" r:id="rId23"/>
    <p:sldId id="287" r:id="rId24"/>
    <p:sldId id="271" r:id="rId25"/>
    <p:sldId id="275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28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&#1055;&#1086;&#1083;&#1100;&#1079;&#1086;&#1074;&#1072;&#1090;&#1077;&#1083;&#1100;\Desktop\&#1076;&#1080;&#1072;&#1075;&#1088;&#1072;&#1084;&#1084;&#1072;%20&#1072;&#1085;&#1082;&#1077;&#1090;&#1099;%20-%20&#1082;&#1086;&#1087;&#1080;&#1103;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roundedCorners val="1"/>
  <c:style val="2"/>
  <c:chart>
    <c:autoTitleDeleted val="1"/>
    <c:plotArea>
      <c:layout>
        <c:manualLayout>
          <c:layoutTarget val="inner"/>
          <c:xMode val="edge"/>
          <c:yMode val="edge"/>
          <c:x val="6.0494162367635086E-2"/>
          <c:y val="6.2748057681917893E-2"/>
          <c:w val="0.5961795713035879"/>
          <c:h val="0.65737277631962743"/>
        </c:manualLayout>
      </c:layout>
      <c:barChart>
        <c:barDir val="col"/>
        <c:grouping val="clustered"/>
        <c:varyColors val="1"/>
        <c:ser>
          <c:idx val="0"/>
          <c:order val="0"/>
          <c:invertIfNegative val="1"/>
          <c:dPt>
            <c:idx val="1"/>
            <c:invertIfNegative val="1"/>
            <c:bubble3D val="0"/>
            <c:spPr>
              <a:solidFill>
                <a:srgbClr val="C00000"/>
              </a:solidFill>
            </c:spPr>
          </c:dPt>
          <c:dPt>
            <c:idx val="2"/>
            <c:invertIfNegative val="1"/>
            <c:bubble3D val="0"/>
            <c:spPr>
              <a:solidFill>
                <a:schemeClr val="accent1"/>
              </a:solidFill>
            </c:spPr>
          </c:dPt>
          <c:dPt>
            <c:idx val="3"/>
            <c:invertIfNegative val="1"/>
            <c:bubble3D val="0"/>
            <c:spPr>
              <a:solidFill>
                <a:srgbClr val="C00000"/>
              </a:solidFill>
            </c:spPr>
          </c:dPt>
          <c:cat>
            <c:multiLvlStrRef>
              <c:f>Лист1!$A$1:$E$3</c:f>
              <c:multiLvlStrCache>
                <c:ptCount val="4"/>
                <c:lvl>
                  <c:pt idx="0">
                    <c:v>есть пищевая сода</c:v>
                  </c:pt>
                  <c:pt idx="1">
                    <c:v>нет пищевой соды</c:v>
                  </c:pt>
                  <c:pt idx="2">
                    <c:v>знают для чего</c:v>
                  </c:pt>
                  <c:pt idx="3">
                    <c:v>не знают для чего</c:v>
                  </c:pt>
                </c:lvl>
                <c:lvl>
                  <c:pt idx="0">
                    <c:v>1 вопрос</c:v>
                  </c:pt>
                  <c:pt idx="2">
                    <c:v>2 вопрос</c:v>
                  </c:pt>
                </c:lvl>
                <c:lvl>
                  <c:pt idx="0">
                    <c:v>Анкета</c:v>
                  </c:pt>
                </c:lvl>
              </c:multiLvlStrCache>
            </c:multiLvlStrRef>
          </c:cat>
          <c:val>
            <c:numRef>
              <c:f>Лист1!$A$4:$D$4</c:f>
              <c:numCache>
                <c:formatCode>General</c:formatCode>
                <c:ptCount val="4"/>
                <c:pt idx="0">
                  <c:v>12</c:v>
                </c:pt>
                <c:pt idx="1">
                  <c:v>11</c:v>
                </c:pt>
                <c:pt idx="2">
                  <c:v>5</c:v>
                </c:pt>
                <c:pt idx="3">
                  <c:v>18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87042560"/>
        <c:axId val="84058688"/>
      </c:barChart>
      <c:catAx>
        <c:axId val="87042560"/>
        <c:scaling>
          <c:orientation val="minMax"/>
        </c:scaling>
        <c:delete val="1"/>
        <c:axPos val="b"/>
        <c:majorTickMark val="cross"/>
        <c:minorTickMark val="cross"/>
        <c:tickLblPos val="nextTo"/>
        <c:crossAx val="84058688"/>
        <c:crosses val="autoZero"/>
        <c:auto val="1"/>
        <c:lblAlgn val="ctr"/>
        <c:lblOffset val="100"/>
        <c:noMultiLvlLbl val="1"/>
      </c:catAx>
      <c:valAx>
        <c:axId val="84058688"/>
        <c:scaling>
          <c:orientation val="minMax"/>
        </c:scaling>
        <c:delete val="1"/>
        <c:axPos val="l"/>
        <c:majorGridlines/>
        <c:numFmt formatCode="General" sourceLinked="1"/>
        <c:majorTickMark val="cross"/>
        <c:minorTickMark val="cross"/>
        <c:tickLblPos val="nextTo"/>
        <c:crossAx val="87042560"/>
        <c:crosses val="autoZero"/>
        <c:crossBetween val="between"/>
      </c:valAx>
    </c:plotArea>
    <c:legend>
      <c:legendPos val="r"/>
      <c:layout/>
      <c:overlay val="1"/>
    </c:legend>
    <c:plotVisOnly val="1"/>
    <c:dispBlanksAs val="gap"/>
    <c:showDLblsOverMax val="1"/>
  </c:chart>
  <c:externalData r:id="rId1">
    <c:autoUpdate val="1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12.04.2016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12.04.2016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12.04.2016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12.04.2016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12.04.2016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5" Type="http://schemas.microsoft.com/office/2007/relationships/hdphoto" Target="../media/hdphoto5.wdp"/><Relationship Id="rId4" Type="http://schemas.openxmlformats.org/officeDocument/2006/relationships/image" Target="../media/image27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6.wdp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://maluta-blog.ru/wp-content/uploads/2014/01/soda1.jpg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857233"/>
            <a:ext cx="7458100" cy="1928825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 </a:t>
            </a:r>
            <a:endParaRPr lang="ru-RU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00034" y="857232"/>
            <a:ext cx="8358246" cy="5429288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latin typeface="+mj-lt"/>
              </a:rPr>
              <a:t>Конкурс     «Первые шаги в науку»</a:t>
            </a:r>
          </a:p>
          <a:p>
            <a:pPr algn="ctr"/>
            <a:endParaRPr lang="ru-RU" sz="2000" b="1" dirty="0" smtClean="0">
              <a:latin typeface="+mj-lt"/>
            </a:endParaRPr>
          </a:p>
          <a:p>
            <a:pPr algn="ctr"/>
            <a:r>
              <a:rPr lang="ru-RU" sz="2800" b="1" dirty="0" smtClean="0">
                <a:latin typeface="+mj-lt"/>
              </a:rPr>
              <a:t> Тема:</a:t>
            </a:r>
          </a:p>
          <a:p>
            <a:pPr algn="ctr"/>
            <a:r>
              <a:rPr lang="ru-RU" sz="2800" b="1" dirty="0" smtClean="0"/>
              <a:t>Многоликий </a:t>
            </a:r>
          </a:p>
          <a:p>
            <a:pPr algn="ctr"/>
            <a:r>
              <a:rPr lang="ru-RU" sz="2800" b="1" dirty="0" smtClean="0"/>
              <a:t>пепел  </a:t>
            </a:r>
            <a:endParaRPr lang="ru-RU" sz="2800" dirty="0" smtClean="0"/>
          </a:p>
          <a:p>
            <a:pPr algn="ctr"/>
            <a:r>
              <a:rPr lang="ru-RU" sz="2800" b="1" dirty="0" smtClean="0"/>
              <a:t> божественного огня</a:t>
            </a:r>
          </a:p>
          <a:p>
            <a:pPr algn="ctr"/>
            <a:endParaRPr lang="ru-RU" sz="2000" b="1" dirty="0" smtClean="0">
              <a:solidFill>
                <a:schemeClr val="bg2">
                  <a:lumMod val="40000"/>
                  <a:lumOff val="60000"/>
                </a:schemeClr>
              </a:solidFill>
              <a:latin typeface="+mj-lt"/>
            </a:endParaRPr>
          </a:p>
          <a:p>
            <a:r>
              <a:rPr lang="ru-RU" sz="2000" b="1" dirty="0" smtClean="0"/>
              <a:t> Выполнила : Рагозина Елизавета, </a:t>
            </a:r>
          </a:p>
          <a:p>
            <a:r>
              <a:rPr lang="ru-RU" sz="2000" b="1" dirty="0" smtClean="0"/>
              <a:t>                                                      ученица 3 б класса МАОУ СОШ №22</a:t>
            </a:r>
          </a:p>
          <a:p>
            <a:r>
              <a:rPr lang="ru-RU" sz="2000" b="1" dirty="0" smtClean="0"/>
              <a:t>                                                                                     г. Серова</a:t>
            </a:r>
            <a:endParaRPr lang="ru-RU" sz="2000" b="1" dirty="0">
              <a:solidFill>
                <a:schemeClr val="bg2">
                  <a:lumMod val="40000"/>
                  <a:lumOff val="60000"/>
                </a:schemeClr>
              </a:solidFill>
              <a:latin typeface="+mj-lt"/>
            </a:endParaRPr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/>
              <a:t>              Консультация с косметологом</a:t>
            </a:r>
            <a:endParaRPr lang="ru-RU" sz="3200" dirty="0"/>
          </a:p>
        </p:txBody>
      </p:sp>
      <p:pic>
        <p:nvPicPr>
          <p:cNvPr id="4" name="Содержимое 3" descr="C:\Users\Пользователь\Desktop\P1080822.JPG"/>
          <p:cNvPicPr>
            <a:picLocks noGrp="1"/>
          </p:cNvPicPr>
          <p:nvPr>
            <p:ph idx="1"/>
          </p:nvPr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Mark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91680" y="2132856"/>
            <a:ext cx="5000660" cy="364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428604"/>
            <a:ext cx="8229600" cy="71438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           </a:t>
            </a:r>
            <a:r>
              <a:rPr lang="ru-RU" sz="3600" dirty="0" smtClean="0"/>
              <a:t>Результаты анкетирования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5110178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solidFill>
                  <a:srgbClr val="0070C0"/>
                </a:solidFill>
              </a:rPr>
              <a:t>1. Имеется ли у вас дома пищевая сода?</a:t>
            </a:r>
          </a:p>
          <a:p>
            <a:pPr>
              <a:buNone/>
            </a:pPr>
            <a:r>
              <a:rPr lang="ru-RU" dirty="0" smtClean="0">
                <a:solidFill>
                  <a:srgbClr val="0070C0"/>
                </a:solidFill>
              </a:rPr>
              <a:t>2. Знаете ли вы, для  чего нужна пищевая сода?</a:t>
            </a:r>
          </a:p>
          <a:p>
            <a:pPr>
              <a:buNone/>
            </a:pPr>
            <a:r>
              <a:rPr lang="ru-RU" dirty="0" smtClean="0">
                <a:solidFill>
                  <a:srgbClr val="0070C0"/>
                </a:solidFill>
              </a:rPr>
              <a:t>3. Если знаете, то напишите для чего? </a:t>
            </a:r>
          </a:p>
          <a:p>
            <a:endParaRPr lang="ru-RU" dirty="0"/>
          </a:p>
        </p:txBody>
      </p:sp>
      <p:graphicFrame>
        <p:nvGraphicFramePr>
          <p:cNvPr id="4" name="Диаграмма 3"/>
          <p:cNvGraphicFramePr/>
          <p:nvPr/>
        </p:nvGraphicFramePr>
        <p:xfrm>
          <a:off x="1142976" y="2786058"/>
          <a:ext cx="6929486" cy="33575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704850"/>
            <a:ext cx="7186634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9875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Этот продукт продаётся сегодня во всех магазинах.</a:t>
            </a:r>
            <a:b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Продавец магазина " Мираж" сказала, что соду покупают часто люди разного возраста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/>
          </a:p>
        </p:txBody>
      </p:sp>
      <p:pic>
        <p:nvPicPr>
          <p:cNvPr id="10" name="Рисунок 9" descr="C:\Users\Пользователь\Desktop\Проект про соду\P1080402.JPG"/>
          <p:cNvPicPr/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Mark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28728" y="2143116"/>
            <a:ext cx="5943597" cy="40576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142844" y="857232"/>
            <a:ext cx="914568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Я проверила ,</a:t>
            </a: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как растворяется пищевая сода в холодной и горячей воде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571612"/>
            <a:ext cx="8229600" cy="4752988"/>
          </a:xfrm>
        </p:spPr>
        <p:txBody>
          <a:bodyPr/>
          <a:lstStyle/>
          <a:p>
            <a:pPr>
              <a:buNone/>
            </a:pPr>
            <a:r>
              <a:rPr lang="ru-RU" b="1" dirty="0" smtClean="0"/>
              <a:t>           </a:t>
            </a:r>
            <a:endParaRPr lang="ru-RU" dirty="0"/>
          </a:p>
        </p:txBody>
      </p:sp>
      <p:pic>
        <p:nvPicPr>
          <p:cNvPr id="6" name="Рисунок 5" descr="C:\Users\Пользователь\Desktop\Проект про соду\P1080329.JPG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4282" y="2285992"/>
            <a:ext cx="4071966" cy="3786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C:\Users\Пользователь\Desktop\Проект про соду\P1080335.JPG"/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14876" y="1500174"/>
            <a:ext cx="4286280" cy="3786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7400948" cy="653210"/>
          </a:xfrm>
        </p:spPr>
        <p:txBody>
          <a:bodyPr>
            <a:normAutofit/>
          </a:bodyPr>
          <a:lstStyle/>
          <a:p>
            <a:r>
              <a:rPr lang="ru-RU" sz="3200" b="1" dirty="0" smtClean="0"/>
              <a:t>                      </a:t>
            </a:r>
            <a:r>
              <a:rPr lang="ru-RU" sz="2800" i="1" dirty="0" smtClean="0"/>
              <a:t>С уксусной кислотой</a:t>
            </a:r>
            <a:endParaRPr lang="ru-RU" sz="3200" dirty="0"/>
          </a:p>
        </p:txBody>
      </p:sp>
      <p:pic>
        <p:nvPicPr>
          <p:cNvPr id="5" name="Содержимое 4" descr="C:\Users\Пользователь\Desktop\Проект про соду\P1080337.JPG"/>
          <p:cNvPicPr>
            <a:picLocks noGrp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00166" y="1928802"/>
            <a:ext cx="5643602" cy="4060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ll dir="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7400948" cy="1010400"/>
          </a:xfrm>
        </p:spPr>
        <p:txBody>
          <a:bodyPr>
            <a:normAutofit/>
          </a:bodyPr>
          <a:lstStyle/>
          <a:p>
            <a:pPr algn="ctr"/>
            <a:r>
              <a:rPr lang="ru-RU" sz="2800" i="1" dirty="0" smtClean="0"/>
              <a:t>С лимонной кислотой</a:t>
            </a:r>
            <a:r>
              <a:rPr lang="ru-RU" sz="2800" dirty="0" smtClean="0"/>
              <a:t> купленной в магазине и полученной из фрукта</a:t>
            </a:r>
            <a:endParaRPr lang="ru-RU" sz="3200" dirty="0"/>
          </a:p>
        </p:txBody>
      </p:sp>
      <p:pic>
        <p:nvPicPr>
          <p:cNvPr id="6" name="Содержимое 5" descr="C:\Users\Пользователь\Desktop\Проект про соду\P1080342.JPG"/>
          <p:cNvPicPr>
            <a:picLocks noGrp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2845" y="2500306"/>
            <a:ext cx="4214841" cy="3929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C:\Users\Пользователь\Desktop\Проект про соду\P1080346.JPG"/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0" y="2000240"/>
            <a:ext cx="4357718" cy="3714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ll dir="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42918"/>
            <a:ext cx="7400948" cy="1071570"/>
          </a:xfrm>
        </p:spPr>
        <p:txBody>
          <a:bodyPr>
            <a:normAutofit fontScale="90000"/>
          </a:bodyPr>
          <a:lstStyle/>
          <a:p>
            <a:r>
              <a:rPr lang="ru-RU" sz="3200" b="1" dirty="0" smtClean="0"/>
              <a:t>                     </a:t>
            </a:r>
            <a:br>
              <a:rPr lang="ru-RU" sz="3200" b="1" dirty="0" smtClean="0"/>
            </a:br>
            <a:r>
              <a:rPr lang="ru-RU" sz="3200" b="1" dirty="0" smtClean="0"/>
              <a:t>   </a:t>
            </a:r>
            <a:r>
              <a:rPr lang="ru-RU" sz="3200" i="1" dirty="0" smtClean="0"/>
              <a:t>с молочной кислотой</a:t>
            </a:r>
            <a:r>
              <a:rPr lang="ru-RU" sz="3200" dirty="0" smtClean="0"/>
              <a:t> - это кефир и йогурт</a:t>
            </a:r>
            <a:br>
              <a:rPr lang="ru-RU" sz="3200" dirty="0" smtClean="0"/>
            </a:br>
            <a:endParaRPr lang="ru-RU" sz="3200" dirty="0"/>
          </a:p>
        </p:txBody>
      </p:sp>
      <p:pic>
        <p:nvPicPr>
          <p:cNvPr id="6" name="Содержимое 5" descr="C:\Users\Пользователь\Desktop\Проект про соду\P1080359.JPG"/>
          <p:cNvPicPr>
            <a:picLocks noGrp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4282" y="2357430"/>
            <a:ext cx="4214841" cy="39671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C:\Users\Пользователь\Desktop\Проект про соду\P1080353.JPG"/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0" y="1419225"/>
            <a:ext cx="4214842" cy="401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ll dir="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042"/>
            <a:ext cx="8229600" cy="857256"/>
          </a:xfrm>
        </p:spPr>
        <p:txBody>
          <a:bodyPr>
            <a:normAutofit/>
          </a:bodyPr>
          <a:lstStyle/>
          <a:p>
            <a:r>
              <a:rPr lang="ru-RU" sz="2400" i="1" dirty="0" smtClean="0"/>
              <a:t>     </a:t>
            </a:r>
            <a:r>
              <a:rPr lang="ru-RU" sz="2800" i="1" dirty="0" smtClean="0"/>
              <a:t>с яблочной кислотой</a:t>
            </a:r>
            <a:r>
              <a:rPr lang="ru-RU" sz="2800" dirty="0" smtClean="0"/>
              <a:t> - это яблочный уксус и яблоко</a:t>
            </a:r>
            <a:endParaRPr lang="ru-RU" sz="2800" dirty="0"/>
          </a:p>
        </p:txBody>
      </p:sp>
      <p:pic>
        <p:nvPicPr>
          <p:cNvPr id="4" name="Содержимое 3" descr="C:\Users\Пользователь\Desktop\P1080826.JPG"/>
          <p:cNvPicPr>
            <a:picLocks noGrp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5720" y="1643050"/>
            <a:ext cx="4214841" cy="35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Users\Пользователь\Desktop\P1080824.JPG"/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43438" y="2428868"/>
            <a:ext cx="4143404" cy="35385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/>
              <a:t>                          С квашенной капустой</a:t>
            </a:r>
            <a:endParaRPr lang="ru-RU" sz="2800" dirty="0"/>
          </a:p>
        </p:txBody>
      </p:sp>
      <p:pic>
        <p:nvPicPr>
          <p:cNvPr id="4" name="Содержимое 3" descr="C:\Users\Пользователь\Desktop\P1080827.JPG"/>
          <p:cNvPicPr>
            <a:picLocks noGrp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28794" y="2285992"/>
            <a:ext cx="4759036" cy="32419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8662" y="357166"/>
            <a:ext cx="7329510" cy="642942"/>
          </a:xfrm>
        </p:spPr>
        <p:txBody>
          <a:bodyPr>
            <a:normAutofit/>
          </a:bodyPr>
          <a:lstStyle/>
          <a:p>
            <a:r>
              <a:rPr lang="ru-RU" sz="3600" b="1" dirty="0" smtClean="0"/>
              <a:t>             Результаты опытов</a:t>
            </a:r>
            <a:endParaRPr lang="ru-RU" sz="3600" b="1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500034" y="1000108"/>
          <a:ext cx="8258204" cy="54169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0024"/>
                <a:gridCol w="1071570"/>
                <a:gridCol w="1143008"/>
                <a:gridCol w="3579051"/>
                <a:gridCol w="2064551"/>
              </a:tblGrid>
              <a:tr h="36706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№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Опыт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Наблюдения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Реакция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73542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Взаимодействие </a:t>
                      </a: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с уксусной кислотой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Произошло шипение, резкий запах, появились пузырьки, которые поднялись немного вверх. Через 30 секунд пузырьки </a:t>
                      </a:r>
                      <a:r>
                        <a:rPr lang="ru-RU" sz="1200" dirty="0" err="1">
                          <a:latin typeface="Times New Roman"/>
                          <a:ea typeface="Times New Roman"/>
                          <a:cs typeface="Times New Roman"/>
                        </a:rPr>
                        <a:t>осели</a:t>
                      </a: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 на дно, шипение прекратилось.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Реакция не очень быстрая и бурная. 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88717"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С лимонной кислотой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купленная в магазине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Произошло сильное шипение и пузырьки быстро поднялись вверх, выделился запах. 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Быстрая реакция и бурная</a:t>
                      </a:r>
                      <a:r>
                        <a:rPr lang="ru-RU" sz="14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.</a:t>
                      </a:r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ru-RU" sz="14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Выделился газ.</a:t>
                      </a:r>
                      <a:endParaRPr lang="ru-RU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  <a:tr h="52984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полученная из фрукта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Шипения практически не произошло, пузырьки </a:t>
                      </a:r>
                      <a:r>
                        <a:rPr lang="ru-RU" sz="1200" dirty="0" err="1">
                          <a:latin typeface="Times New Roman"/>
                          <a:ea typeface="Times New Roman"/>
                          <a:cs typeface="Times New Roman"/>
                        </a:rPr>
                        <a:t>ввиде</a:t>
                      </a: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200" dirty="0" err="1">
                          <a:latin typeface="Times New Roman"/>
                          <a:ea typeface="Times New Roman"/>
                          <a:cs typeface="Times New Roman"/>
                        </a:rPr>
                        <a:t>пены,которая</a:t>
                      </a: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 быстро спала.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Реакция слабая</a:t>
                      </a: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ru-RU" sz="14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Выделился газ.</a:t>
                      </a:r>
                      <a:endParaRPr lang="ru-RU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588717"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С молочной кислотой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кефир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Шипения практически не произошло, </a:t>
                      </a:r>
                      <a:r>
                        <a:rPr lang="ru-RU" sz="1200" dirty="0" err="1">
                          <a:latin typeface="Times New Roman"/>
                          <a:ea typeface="Times New Roman"/>
                          <a:cs typeface="Times New Roman"/>
                        </a:rPr>
                        <a:t>появилисьслабые</a:t>
                      </a: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 пузырьки, </a:t>
                      </a:r>
                      <a:r>
                        <a:rPr lang="ru-RU" sz="1200" dirty="0" err="1">
                          <a:latin typeface="Times New Roman"/>
                          <a:ea typeface="Times New Roman"/>
                          <a:cs typeface="Times New Roman"/>
                        </a:rPr>
                        <a:t>которы</a:t>
                      </a: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 долго не исчезали.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Реакция слабая, но долгая</a:t>
                      </a: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r>
                        <a:rPr kumimoji="0" lang="ru-RU" sz="11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ru-RU" sz="14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Выделился газ.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9600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йогурт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Реакции практически не происходило.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Реакция очень слабая.</a:t>
                      </a:r>
                      <a:r>
                        <a:rPr kumimoji="0" lang="ru-RU" sz="11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ru-RU" sz="14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Выделился газ.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96783"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С яблочной кислотой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яблочный </a:t>
                      </a: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уксус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Сильные пузырьки, большая пена, через 30 секунд пузырьки </a:t>
                      </a:r>
                      <a:r>
                        <a:rPr lang="ru-RU" sz="1200" dirty="0" err="1">
                          <a:latin typeface="Times New Roman"/>
                          <a:ea typeface="Times New Roman"/>
                          <a:cs typeface="Times New Roman"/>
                        </a:rPr>
                        <a:t>осели</a:t>
                      </a: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 на дно.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Реакция бурная,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но не долгая. </a:t>
                      </a:r>
                      <a:r>
                        <a:rPr kumimoji="0" lang="ru-RU" sz="14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Выделился газ.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0006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полученная из фрукта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Шипение, белая пена, появились пузыри.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Реакция слабая, но долгая</a:t>
                      </a: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r>
                        <a:rPr kumimoji="0" lang="ru-RU" sz="11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ru-RU" sz="14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Выделился газ.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9600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С квашенной капустой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Белые пятна, малое шипение, пузыри.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Слабая реакция</a:t>
                      </a: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r>
                        <a:rPr kumimoji="0" lang="ru-RU" sz="11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ru-RU" sz="14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Выделился газ.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042"/>
            <a:ext cx="8229600" cy="214314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                        </a:t>
            </a:r>
            <a:br>
              <a:rPr lang="ru-RU" b="1" dirty="0" smtClean="0"/>
            </a:br>
            <a:r>
              <a:rPr lang="ru-RU" b="1" dirty="0" smtClean="0"/>
              <a:t>                          </a:t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                            </a:t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                        </a:t>
            </a:r>
            <a:r>
              <a:rPr lang="ru-RU" sz="4900" b="1" dirty="0" smtClean="0"/>
              <a:t>Цель: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        </a:t>
            </a:r>
            <a:r>
              <a:rPr lang="ru-RU" sz="3100" dirty="0" smtClean="0"/>
              <a:t>объяснение практической значимости </a:t>
            </a:r>
            <a:br>
              <a:rPr lang="ru-RU" sz="3100" dirty="0" smtClean="0"/>
            </a:br>
            <a:r>
              <a:rPr lang="ru-RU" sz="3100" dirty="0" smtClean="0"/>
              <a:t>                    пищевой соды в жизни человека.</a:t>
            </a:r>
            <a:br>
              <a:rPr lang="ru-RU" sz="3100" dirty="0" smtClean="0"/>
            </a:br>
            <a:endParaRPr lang="ru-RU" sz="31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428868"/>
            <a:ext cx="8229600" cy="3697295"/>
          </a:xfrm>
        </p:spPr>
        <p:txBody>
          <a:bodyPr/>
          <a:lstStyle/>
          <a:p>
            <a:pPr>
              <a:buNone/>
            </a:pPr>
            <a:r>
              <a:rPr lang="ru-RU" sz="3200" b="1" dirty="0" smtClean="0">
                <a:solidFill>
                  <a:srgbClr val="0070C0"/>
                </a:solidFill>
              </a:rPr>
              <a:t>                              Задачи</a:t>
            </a:r>
            <a:r>
              <a:rPr lang="ru-RU" sz="3200" dirty="0" smtClean="0">
                <a:solidFill>
                  <a:srgbClr val="0070C0"/>
                </a:solidFill>
              </a:rPr>
              <a:t>:</a:t>
            </a:r>
          </a:p>
          <a:p>
            <a:pPr lvl="0"/>
            <a:r>
              <a:rPr lang="ru-RU" dirty="0" smtClean="0"/>
              <a:t>познакомиться с историей происхождения пищевой соды;</a:t>
            </a:r>
          </a:p>
          <a:p>
            <a:pPr lvl="0"/>
            <a:r>
              <a:rPr lang="ru-RU" dirty="0" smtClean="0"/>
              <a:t>узнать способы применения соды в домашних условиях;</a:t>
            </a:r>
          </a:p>
          <a:p>
            <a:pPr lvl="0"/>
            <a:r>
              <a:rPr lang="ru-RU" dirty="0" smtClean="0"/>
              <a:t>проделать  безопасные и доступные  опыты с использованием соды.</a:t>
            </a:r>
          </a:p>
          <a:p>
            <a:endParaRPr lang="ru-RU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         </a:t>
            </a:r>
            <a:r>
              <a:rPr lang="ru-RU" sz="2800" dirty="0" smtClean="0"/>
              <a:t>Проведение опытов с учителем химии</a:t>
            </a:r>
            <a:endParaRPr lang="ru-RU" sz="2800" dirty="0"/>
          </a:p>
        </p:txBody>
      </p:sp>
      <p:pic>
        <p:nvPicPr>
          <p:cNvPr id="33794" name="Picture 2" descr="C:\Users\Пользователь\Desktop\P108083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Mark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2844" y="1928802"/>
            <a:ext cx="4286280" cy="3857652"/>
          </a:xfrm>
          <a:prstGeom prst="rect">
            <a:avLst/>
          </a:prstGeom>
          <a:noFill/>
        </p:spPr>
      </p:pic>
      <p:pic>
        <p:nvPicPr>
          <p:cNvPr id="33795" name="Picture 3" descr="C:\Users\Пользователь\Desktop\P1080840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Mark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0" y="1928802"/>
            <a:ext cx="4429156" cy="38576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581772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/>
              <a:t>                         Результаты опытов</a:t>
            </a:r>
            <a:endParaRPr lang="ru-RU" sz="36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500175"/>
          <a:ext cx="8229600" cy="271464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71462"/>
                <a:gridCol w="3357586"/>
                <a:gridCol w="2143140"/>
                <a:gridCol w="2257412"/>
              </a:tblGrid>
              <a:tr h="90488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№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Опыт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Наблюдения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Реакция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90488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Взаимодействие </a:t>
                      </a: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с соляной кислотой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Шипение, вспенивание.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Реакция  бурная.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 Выделился газ.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90488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Взаимодействие </a:t>
                      </a: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с серной кислотой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Шипение, вспенивание.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Реакция бурная.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Выделился газ.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785786" y="4643446"/>
            <a:ext cx="750099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b="1" dirty="0" smtClean="0">
                <a:solidFill>
                  <a:srgbClr val="C00000"/>
                </a:solidFill>
              </a:rPr>
              <a:t>Вывод: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сода (или её раствор) взаимодействует со всеми кислотами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одинаково- с выделением газа 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796086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                 </a:t>
            </a:r>
            <a:r>
              <a:rPr lang="ru-RU" sz="3600" b="1" dirty="0" smtClean="0"/>
              <a:t>Кристаллы из соды</a:t>
            </a:r>
            <a:endParaRPr lang="ru-RU" sz="3600" dirty="0"/>
          </a:p>
        </p:txBody>
      </p:sp>
      <p:pic>
        <p:nvPicPr>
          <p:cNvPr id="5" name="Содержимое 4" descr="C:\Users\Пользователь\Desktop\Проект про соду\P1080395.JPG"/>
          <p:cNvPicPr>
            <a:picLocks noGrp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0" y="1714488"/>
            <a:ext cx="4286280" cy="39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C:\Users\Пользователь\Desktop\Проект про соду\P1080392.JPG"/>
          <p:cNvPicPr/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Mark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7158" y="1714488"/>
            <a:ext cx="4071966" cy="40052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 descr="C:\Users\Пользователь\Desktop\Проект про соду\P1080399.JPG"/>
          <p:cNvPicPr>
            <a:picLocks noGrp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14414" y="1142984"/>
            <a:ext cx="7143800" cy="49694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510334"/>
          </a:xfrm>
        </p:spPr>
        <p:txBody>
          <a:bodyPr>
            <a:normAutofit fontScale="90000"/>
          </a:bodyPr>
          <a:lstStyle/>
          <a:p>
            <a:r>
              <a:rPr lang="ru-RU" sz="3600" dirty="0" smtClean="0"/>
              <a:t>                             </a:t>
            </a:r>
            <a:r>
              <a:rPr lang="ru-RU" sz="3600" b="1" dirty="0" smtClean="0"/>
              <a:t>Заключение.</a:t>
            </a:r>
            <a:endParaRPr lang="ru-RU" sz="36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28736"/>
            <a:ext cx="8229600" cy="4895864"/>
          </a:xfrm>
        </p:spPr>
        <p:txBody>
          <a:bodyPr/>
          <a:lstStyle/>
          <a:p>
            <a:pPr algn="ctr">
              <a:buNone/>
            </a:pPr>
            <a:r>
              <a:rPr lang="ru-RU" dirty="0" smtClean="0"/>
              <a:t>       </a:t>
            </a:r>
          </a:p>
          <a:p>
            <a:pPr algn="ctr">
              <a:buNone/>
            </a:pPr>
            <a:r>
              <a:rPr lang="ru-RU" dirty="0" smtClean="0">
                <a:solidFill>
                  <a:srgbClr val="7030A0"/>
                </a:solidFill>
              </a:rPr>
              <a:t>Как я выяснила, </a:t>
            </a:r>
            <a:r>
              <a:rPr lang="ru-RU" b="1" i="1" dirty="0" smtClean="0">
                <a:solidFill>
                  <a:srgbClr val="7030A0"/>
                </a:solidFill>
              </a:rPr>
              <a:t>способов применения пищевой соды </a:t>
            </a:r>
            <a:r>
              <a:rPr lang="ru-RU" dirty="0" smtClean="0">
                <a:solidFill>
                  <a:srgbClr val="7030A0"/>
                </a:solidFill>
              </a:rPr>
              <a:t>очень много. И моя </a:t>
            </a:r>
            <a:r>
              <a:rPr lang="ru-RU" i="1" dirty="0" smtClean="0">
                <a:solidFill>
                  <a:srgbClr val="7030A0"/>
                </a:solidFill>
              </a:rPr>
              <a:t>гипотеза</a:t>
            </a:r>
            <a:r>
              <a:rPr lang="ru-RU" dirty="0" smtClean="0">
                <a:solidFill>
                  <a:srgbClr val="7030A0"/>
                </a:solidFill>
              </a:rPr>
              <a:t>  подтвердилась.  Без соды человек не может обойтись.</a:t>
            </a:r>
          </a:p>
          <a:p>
            <a:pPr algn="ctr">
              <a:buNone/>
            </a:pPr>
            <a:r>
              <a:rPr lang="ru-RU" dirty="0" smtClean="0">
                <a:solidFill>
                  <a:srgbClr val="7030A0"/>
                </a:solidFill>
              </a:rPr>
              <a:t>  В результате изучения материалов, я узнала много нового о соде, о её истории и способах применения. И думаю, что мне это в жизни пригодится и я буду применять соду в своей жизни</a:t>
            </a:r>
            <a:r>
              <a:rPr lang="ru-RU" dirty="0" smtClean="0"/>
              <a:t>.  </a:t>
            </a:r>
            <a:endParaRPr lang="ru-RU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28604"/>
            <a:ext cx="8229600" cy="4429156"/>
          </a:xfrm>
        </p:spPr>
        <p:txBody>
          <a:bodyPr>
            <a:normAutofit/>
          </a:bodyPr>
          <a:lstStyle/>
          <a:p>
            <a:pPr algn="r"/>
            <a:r>
              <a:rPr lang="ru-RU" sz="1800" dirty="0" smtClean="0">
                <a:solidFill>
                  <a:srgbClr val="FF0000"/>
                </a:solidFill>
              </a:rPr>
              <a:t/>
            </a:r>
            <a:br>
              <a:rPr lang="ru-RU" sz="1800" dirty="0" smtClean="0">
                <a:solidFill>
                  <a:srgbClr val="FF0000"/>
                </a:solidFill>
              </a:rPr>
            </a:br>
            <a:r>
              <a:rPr lang="ru-RU" sz="1800" dirty="0" smtClean="0">
                <a:solidFill>
                  <a:srgbClr val="FF0000"/>
                </a:solidFill>
              </a:rPr>
              <a:t/>
            </a:r>
            <a:br>
              <a:rPr lang="ru-RU" sz="1800" dirty="0" smtClean="0">
                <a:solidFill>
                  <a:srgbClr val="FF0000"/>
                </a:solidFill>
              </a:rPr>
            </a:br>
            <a:r>
              <a:rPr lang="ru-RU" sz="1800" dirty="0" smtClean="0">
                <a:solidFill>
                  <a:srgbClr val="FF0000"/>
                </a:solidFill>
              </a:rPr>
              <a:t> </a:t>
            </a:r>
            <a:br>
              <a:rPr lang="ru-RU" sz="1800" dirty="0" smtClean="0">
                <a:solidFill>
                  <a:srgbClr val="FF0000"/>
                </a:solidFill>
              </a:rPr>
            </a:br>
            <a:r>
              <a:rPr lang="ru-RU" sz="1800" dirty="0" smtClean="0">
                <a:solidFill>
                  <a:srgbClr val="FF0000"/>
                </a:solidFill>
              </a:rPr>
              <a:t/>
            </a:r>
            <a:br>
              <a:rPr lang="ru-RU" sz="1800" dirty="0" smtClean="0">
                <a:solidFill>
                  <a:srgbClr val="FF0000"/>
                </a:solidFill>
              </a:rPr>
            </a:br>
            <a:r>
              <a:rPr lang="ru-RU" sz="1800" dirty="0" smtClean="0">
                <a:solidFill>
                  <a:srgbClr val="FF0000"/>
                </a:solidFill>
              </a:rPr>
              <a:t/>
            </a:r>
            <a:br>
              <a:rPr lang="ru-RU" sz="1800" dirty="0" smtClean="0">
                <a:solidFill>
                  <a:srgbClr val="FF0000"/>
                </a:solidFill>
              </a:rPr>
            </a:br>
            <a:endParaRPr lang="ru-RU" sz="6700" dirty="0">
              <a:solidFill>
                <a:srgbClr val="FF0000"/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57200" y="4929198"/>
            <a:ext cx="8229600" cy="1395402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6000" dirty="0" smtClean="0">
                <a:solidFill>
                  <a:srgbClr val="C00000"/>
                </a:solidFill>
              </a:rPr>
              <a:t> </a:t>
            </a:r>
            <a:r>
              <a:rPr lang="ru-RU" sz="6000" dirty="0" smtClean="0">
                <a:solidFill>
                  <a:srgbClr val="FF0000"/>
                </a:solidFill>
              </a:rPr>
              <a:t>Спасибо за внимание!</a:t>
            </a:r>
            <a:endParaRPr lang="ru-RU" sz="6000" dirty="0">
              <a:solidFill>
                <a:srgbClr val="FF0000"/>
              </a:solidFill>
            </a:endParaRPr>
          </a:p>
        </p:txBody>
      </p:sp>
      <p:pic>
        <p:nvPicPr>
          <p:cNvPr id="1026" name="Picture 2" descr="C:\Users\Пользователь\Desktop\Проект про соду\P1080327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28794" y="928670"/>
            <a:ext cx="5072098" cy="3929090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867524"/>
          </a:xfrm>
        </p:spPr>
        <p:txBody>
          <a:bodyPr>
            <a:normAutofit/>
          </a:bodyPr>
          <a:lstStyle/>
          <a:p>
            <a:r>
              <a:rPr lang="en-US" sz="4000" b="1" dirty="0" smtClean="0"/>
              <a:t>  </a:t>
            </a:r>
            <a:r>
              <a:rPr lang="ru-RU" sz="4000" b="1" dirty="0" smtClean="0"/>
              <a:t>                     </a:t>
            </a:r>
            <a:r>
              <a:rPr lang="en-US" sz="4000" b="1" dirty="0" smtClean="0"/>
              <a:t> </a:t>
            </a:r>
            <a:r>
              <a:rPr lang="ru-RU" sz="4400" b="1" dirty="0" smtClean="0"/>
              <a:t>Гипотеза</a:t>
            </a:r>
            <a:r>
              <a:rPr lang="ru-RU" sz="4400" dirty="0" smtClean="0"/>
              <a:t>:</a:t>
            </a:r>
            <a:endParaRPr lang="ru-RU" sz="4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935480"/>
            <a:ext cx="7643866" cy="4136726"/>
          </a:xfrm>
        </p:spPr>
        <p:txBody>
          <a:bodyPr>
            <a:normAutofit/>
          </a:bodyPr>
          <a:lstStyle/>
          <a:p>
            <a:pPr algn="ctr">
              <a:buNone/>
            </a:pPr>
            <a:endParaRPr lang="ru-RU" sz="5400" dirty="0" smtClean="0">
              <a:solidFill>
                <a:schemeClr val="accent3">
                  <a:lumMod val="75000"/>
                </a:schemeClr>
              </a:solidFill>
            </a:endParaRPr>
          </a:p>
          <a:p>
            <a:pPr algn="ctr">
              <a:buNone/>
            </a:pPr>
            <a:r>
              <a:rPr lang="ru-RU" sz="5400" dirty="0" smtClean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ru-RU" sz="4000" dirty="0" smtClean="0">
                <a:solidFill>
                  <a:srgbClr val="0070C0"/>
                </a:solidFill>
              </a:rPr>
              <a:t>Может ли человек обойтись без пищевой соды</a:t>
            </a:r>
            <a:endParaRPr lang="ru-RU" sz="4000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938962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   История возникновения соды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215082"/>
            <a:ext cx="8229600" cy="109518"/>
          </a:xfrm>
        </p:spPr>
        <p:txBody>
          <a:bodyPr>
            <a:normAutofit fontScale="25000" lnSpcReduction="20000"/>
          </a:bodyPr>
          <a:lstStyle/>
          <a:p>
            <a:pPr>
              <a:buNone/>
            </a:pPr>
            <a:r>
              <a:rPr lang="ru-RU" b="1" dirty="0" smtClean="0"/>
              <a:t>      </a:t>
            </a:r>
            <a:endParaRPr lang="ru-RU" dirty="0"/>
          </a:p>
        </p:txBody>
      </p:sp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428596" y="1714488"/>
            <a:ext cx="8215370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Человечеству были известны её полезные свойства две тысячи лет назад.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latin typeface="Comic Sans MS" pitchFamily="66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В 1736 году французский химик де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Монсо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определил химический состав соды. Он выяснил, что там содержится  химический элемент «натр».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Разные химики находили свои способы получения соды.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latin typeface="Comic Sans MS" pitchFamily="66" charset="0"/>
              <a:ea typeface="Times New Roman" pitchFamily="18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  В России основным предприятием, производящим соду, является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Стерлитамакский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 завод.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latin typeface="Comic Sans MS" pitchFamily="66" charset="0"/>
              <a:cs typeface="Arial" pitchFamily="34" charset="0"/>
            </a:endParaRPr>
          </a:p>
        </p:txBody>
      </p:sp>
      <p:grpSp>
        <p:nvGrpSpPr>
          <p:cNvPr id="16387" name="Group 3"/>
          <p:cNvGrpSpPr>
            <a:grpSpLocks/>
          </p:cNvGrpSpPr>
          <p:nvPr/>
        </p:nvGrpSpPr>
        <p:grpSpPr bwMode="auto">
          <a:xfrm>
            <a:off x="6000760" y="3929066"/>
            <a:ext cx="1928826" cy="2786082"/>
            <a:chOff x="8463" y="8261"/>
            <a:chExt cx="2609" cy="4156"/>
          </a:xfrm>
        </p:grpSpPr>
        <p:pic>
          <p:nvPicPr>
            <p:cNvPr id="16388" name="Рисунок 1" descr="http://www.mobot.org/mobot/osgl/duhamel.jpg"/>
            <p:cNvPicPr>
              <a:picLocks noChangeAspect="1" noChangeArrowheads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463" y="8261"/>
              <a:ext cx="2500" cy="3285"/>
            </a:xfrm>
            <a:prstGeom prst="rect">
              <a:avLst/>
            </a:prstGeom>
            <a:noFill/>
            <a:ln w="25400">
              <a:solidFill>
                <a:srgbClr val="FFFFFF"/>
              </a:solidFill>
              <a:miter lim="800000"/>
              <a:headEnd/>
              <a:tailEnd/>
            </a:ln>
          </p:spPr>
        </p:pic>
        <p:sp>
          <p:nvSpPr>
            <p:cNvPr id="16389" name="Text Box 5"/>
            <p:cNvSpPr txBox="1">
              <a:spLocks noChangeArrowheads="1"/>
            </p:cNvSpPr>
            <p:nvPr/>
          </p:nvSpPr>
          <p:spPr bwMode="auto">
            <a:xfrm>
              <a:off x="8463" y="11642"/>
              <a:ext cx="2609" cy="775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14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Arial" pitchFamily="34" charset="0"/>
                </a:rPr>
                <a:t>Анри Луи Дюамель де Монсо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</p:spTree>
  </p:cSld>
  <p:clrMapOvr>
    <a:masterClrMapping/>
  </p:clrMapOvr>
  <p:transition>
    <p:pull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85728"/>
            <a:ext cx="8115328" cy="2214578"/>
          </a:xfrm>
        </p:spPr>
        <p:txBody>
          <a:bodyPr>
            <a:noAutofit/>
          </a:bodyPr>
          <a:lstStyle/>
          <a:p>
            <a:pPr algn="ctr"/>
            <a:r>
              <a:rPr lang="ru-RU" sz="3200" b="1" i="1" dirty="0" smtClean="0"/>
              <a:t>Пищевая сода</a:t>
            </a:r>
            <a:r>
              <a:rPr lang="ru-RU" sz="3200" dirty="0" smtClean="0"/>
              <a:t> </a:t>
            </a:r>
            <a:r>
              <a:rPr lang="ru-RU" sz="2400" dirty="0" smtClean="0"/>
              <a:t>(</a:t>
            </a:r>
            <a:r>
              <a:rPr lang="ru-RU" sz="2400" i="1" dirty="0" smtClean="0"/>
              <a:t>натрий двууглекислый</a:t>
            </a:r>
            <a:r>
              <a:rPr lang="ru-RU" sz="2400" dirty="0" smtClean="0"/>
              <a:t>) – это мелкокристаллический порошок белого цвета с солоноватым вкусом, хорошо растворимый в воде </a:t>
            </a:r>
            <a:endParaRPr lang="ru-RU" sz="2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928934"/>
            <a:ext cx="8229600" cy="339566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000" dirty="0" smtClean="0"/>
              <a:t>                                                                              </a:t>
            </a:r>
            <a:endParaRPr lang="ru-RU" sz="2000" dirty="0"/>
          </a:p>
        </p:txBody>
      </p:sp>
      <p:pic>
        <p:nvPicPr>
          <p:cNvPr id="5" name="Рисунок 4" descr="soda">
            <a:hlinkClick r:id="rId2"/>
          </p:cNvPr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14612" y="2857496"/>
            <a:ext cx="3000396" cy="3200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Стрелка вправо 6"/>
          <p:cNvSpPr/>
          <p:nvPr/>
        </p:nvSpPr>
        <p:spPr>
          <a:xfrm>
            <a:off x="928662" y="4071942"/>
            <a:ext cx="1571636" cy="928694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642918"/>
            <a:ext cx="8229600" cy="642942"/>
          </a:xfrm>
        </p:spPr>
        <p:txBody>
          <a:bodyPr>
            <a:normAutofit fontScale="90000"/>
          </a:bodyPr>
          <a:lstStyle/>
          <a:p>
            <a:r>
              <a:rPr lang="ru-RU" sz="2800" dirty="0" smtClean="0"/>
              <a:t>                 </a:t>
            </a:r>
            <a:r>
              <a:rPr lang="ru-RU" sz="3200" b="1" dirty="0" smtClean="0"/>
              <a:t>Применение пищевой соды в кулинарии</a:t>
            </a:r>
            <a:endParaRPr lang="ru-RU" sz="3200" b="1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57200" y="1428736"/>
            <a:ext cx="8229600" cy="4895864"/>
          </a:xfrm>
        </p:spPr>
        <p:txBody>
          <a:bodyPr/>
          <a:lstStyle/>
          <a:p>
            <a:r>
              <a:rPr lang="ru-RU" b="1" i="1" dirty="0" smtClean="0">
                <a:solidFill>
                  <a:srgbClr val="002060"/>
                </a:solidFill>
              </a:rPr>
              <a:t>В кулинарии</a:t>
            </a:r>
            <a:r>
              <a:rPr lang="ru-RU" dirty="0" smtClean="0">
                <a:solidFill>
                  <a:srgbClr val="002060"/>
                </a:solidFill>
              </a:rPr>
              <a:t> применяется </a:t>
            </a:r>
            <a:r>
              <a:rPr lang="ru-RU" i="1" dirty="0" smtClean="0">
                <a:solidFill>
                  <a:srgbClr val="002060"/>
                </a:solidFill>
              </a:rPr>
              <a:t>в качестве</a:t>
            </a:r>
            <a:r>
              <a:rPr lang="ru-RU" dirty="0" smtClean="0">
                <a:solidFill>
                  <a:srgbClr val="002060"/>
                </a:solidFill>
              </a:rPr>
              <a:t> </a:t>
            </a:r>
            <a:r>
              <a:rPr lang="ru-RU" i="1" dirty="0" smtClean="0">
                <a:solidFill>
                  <a:srgbClr val="002060"/>
                </a:solidFill>
              </a:rPr>
              <a:t>разрыхлителя для теста</a:t>
            </a:r>
            <a:endParaRPr lang="ru-RU" dirty="0" smtClean="0">
              <a:solidFill>
                <a:srgbClr val="002060"/>
              </a:solidFill>
            </a:endParaRPr>
          </a:p>
        </p:txBody>
      </p:sp>
      <p:pic>
        <p:nvPicPr>
          <p:cNvPr id="14337" name="Picture 1" descr="C:\Users\Пользователь\Desktop\soda_111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00760" y="4143380"/>
            <a:ext cx="2786082" cy="2143140"/>
          </a:xfrm>
          <a:prstGeom prst="rect">
            <a:avLst/>
          </a:prstGeom>
          <a:noFill/>
        </p:spPr>
      </p:pic>
      <p:pic>
        <p:nvPicPr>
          <p:cNvPr id="14339" name="Picture 3" descr="C:\Users\Пользователь\Desktop\670px-Activate-Baking-Soda-Step-3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5720" y="2357430"/>
            <a:ext cx="2500330" cy="2286015"/>
          </a:xfrm>
          <a:prstGeom prst="rect">
            <a:avLst/>
          </a:prstGeom>
          <a:noFill/>
        </p:spPr>
      </p:pic>
      <p:pic>
        <p:nvPicPr>
          <p:cNvPr id="14340" name="Picture 4" descr="C:\Users\Пользователь\Desktop\Проект про соду\P1080459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57488" y="2786058"/>
            <a:ext cx="3071834" cy="27437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642918"/>
            <a:ext cx="8229600" cy="642942"/>
          </a:xfrm>
        </p:spPr>
        <p:txBody>
          <a:bodyPr>
            <a:normAutofit/>
          </a:bodyPr>
          <a:lstStyle/>
          <a:p>
            <a:r>
              <a:rPr lang="ru-RU" sz="2800" dirty="0" smtClean="0"/>
              <a:t>                 </a:t>
            </a:r>
            <a:r>
              <a:rPr lang="ru-RU" sz="3200" b="1" dirty="0" smtClean="0"/>
              <a:t>Применение пищевой соды в быту</a:t>
            </a:r>
            <a:endParaRPr lang="ru-RU" sz="3200" b="1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57200" y="1428736"/>
            <a:ext cx="8229600" cy="4895864"/>
          </a:xfrm>
        </p:spPr>
        <p:txBody>
          <a:bodyPr/>
          <a:lstStyle/>
          <a:p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>Когда пищевая сода смешивается с водой, она становиться </a:t>
            </a:r>
            <a:r>
              <a:rPr lang="ru-RU" b="1" i="1" dirty="0" smtClean="0">
                <a:solidFill>
                  <a:schemeClr val="accent4">
                    <a:lumMod val="50000"/>
                  </a:schemeClr>
                </a:solidFill>
              </a:rPr>
              <a:t>чистящим средством</a:t>
            </a:r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> </a:t>
            </a:r>
          </a:p>
          <a:p>
            <a:endParaRPr lang="ru-RU" dirty="0"/>
          </a:p>
        </p:txBody>
      </p:sp>
      <p:pic>
        <p:nvPicPr>
          <p:cNvPr id="14338" name="Picture 2" descr="C:\Users\Пользователь\Desktop\39701467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28926" y="4143380"/>
            <a:ext cx="2838440" cy="2428892"/>
          </a:xfrm>
          <a:prstGeom prst="rect">
            <a:avLst/>
          </a:prstGeom>
          <a:noFill/>
        </p:spPr>
      </p:pic>
      <p:pic>
        <p:nvPicPr>
          <p:cNvPr id="34818" name="Picture 2" descr="C:\Users\Пользователь\Desktop\6fcd78e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2844" y="2500306"/>
            <a:ext cx="2643206" cy="2357454"/>
          </a:xfrm>
          <a:prstGeom prst="rect">
            <a:avLst/>
          </a:prstGeom>
          <a:noFill/>
        </p:spPr>
      </p:pic>
      <p:pic>
        <p:nvPicPr>
          <p:cNvPr id="13314" name="Picture 2" descr="http://soda-kirov.ru/wp-content/uploads/2013/11/6-300x200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00760" y="2571744"/>
            <a:ext cx="2857500" cy="22860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428604"/>
            <a:ext cx="8229600" cy="1071570"/>
          </a:xfrm>
        </p:spPr>
        <p:txBody>
          <a:bodyPr>
            <a:normAutofit/>
          </a:bodyPr>
          <a:lstStyle/>
          <a:p>
            <a:r>
              <a:rPr lang="ru-RU" sz="2800" dirty="0" smtClean="0"/>
              <a:t>             </a:t>
            </a:r>
            <a:r>
              <a:rPr lang="ru-RU" sz="2700" b="1" dirty="0" smtClean="0"/>
              <a:t>Применение пищевой соды в медицине </a:t>
            </a:r>
            <a:br>
              <a:rPr lang="ru-RU" sz="2700" b="1" dirty="0" smtClean="0"/>
            </a:br>
            <a:r>
              <a:rPr lang="ru-RU" sz="2700" b="1" dirty="0" smtClean="0"/>
              <a:t>                                  и косметологии</a:t>
            </a:r>
            <a:endParaRPr lang="ru-RU" sz="2700" b="1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142844" y="1571612"/>
            <a:ext cx="8543956" cy="1928826"/>
          </a:xfrm>
        </p:spPr>
        <p:txBody>
          <a:bodyPr/>
          <a:lstStyle/>
          <a:p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</a:rPr>
              <a:t>В народной медицине сода используется 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как лекарство.   </a:t>
            </a: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</a:rPr>
              <a:t>Например </a:t>
            </a:r>
            <a:r>
              <a:rPr lang="ru-RU" sz="2400" i="1" dirty="0" smtClean="0">
                <a:solidFill>
                  <a:schemeClr val="accent6">
                    <a:lumMod val="50000"/>
                  </a:schemeClr>
                </a:solidFill>
              </a:rPr>
              <a:t>для смягчения кашля, снимает боль в горле, справляется с насморком</a:t>
            </a:r>
            <a:r>
              <a:rPr lang="ru-RU" sz="2400" b="1" i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sz="2400" i="1" dirty="0" smtClean="0">
                <a:solidFill>
                  <a:schemeClr val="accent6">
                    <a:lumMod val="50000"/>
                  </a:schemeClr>
                </a:solidFill>
              </a:rPr>
              <a:t>и другое. </a:t>
            </a: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</a:rPr>
              <a:t>Также ее можно применять </a:t>
            </a:r>
            <a:r>
              <a:rPr lang="ru-RU" sz="2400" b="1" i="1" dirty="0" smtClean="0">
                <a:solidFill>
                  <a:schemeClr val="accent6">
                    <a:lumMod val="50000"/>
                  </a:schemeClr>
                </a:solidFill>
              </a:rPr>
              <a:t>в косметических целях </a:t>
            </a: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</a:rPr>
              <a:t>(  угревая сыпь, чистка зубов, маска для кожи и другое)</a:t>
            </a:r>
          </a:p>
          <a:p>
            <a:endParaRPr lang="ru-RU" sz="2400" dirty="0" smtClean="0">
              <a:solidFill>
                <a:schemeClr val="accent6">
                  <a:lumMod val="50000"/>
                </a:schemeClr>
              </a:solidFill>
            </a:endParaRPr>
          </a:p>
          <a:p>
            <a:endParaRPr lang="ru-RU" sz="2400" dirty="0" smtClean="0">
              <a:solidFill>
                <a:schemeClr val="accent6">
                  <a:lumMod val="50000"/>
                </a:schemeClr>
              </a:solidFill>
            </a:endParaRPr>
          </a:p>
          <a:p>
            <a:endParaRPr lang="ru-RU" dirty="0"/>
          </a:p>
        </p:txBody>
      </p:sp>
      <p:pic>
        <p:nvPicPr>
          <p:cNvPr id="33797" name="Picture 5" descr="C:\Users\Пользователь\Desktop\123924148_4015725_1_1_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3571876"/>
            <a:ext cx="2714644" cy="2143140"/>
          </a:xfrm>
          <a:prstGeom prst="rect">
            <a:avLst/>
          </a:prstGeom>
          <a:noFill/>
        </p:spPr>
      </p:pic>
      <p:pic>
        <p:nvPicPr>
          <p:cNvPr id="33798" name="Picture 6" descr="C:\Users\Пользователь\Desktop\poleznye_svojstva_sody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86446" y="3643314"/>
            <a:ext cx="2714644" cy="2357454"/>
          </a:xfrm>
          <a:prstGeom prst="rect">
            <a:avLst/>
          </a:prstGeom>
          <a:noFill/>
        </p:spPr>
      </p:pic>
      <p:pic>
        <p:nvPicPr>
          <p:cNvPr id="33799" name="Picture 7" descr="C:\Users\Пользователь\Desktop\images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143240" y="4214818"/>
            <a:ext cx="2435236" cy="211139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867524"/>
          </a:xfrm>
        </p:spPr>
        <p:txBody>
          <a:bodyPr>
            <a:normAutofit/>
          </a:bodyPr>
          <a:lstStyle/>
          <a:p>
            <a:r>
              <a:rPr lang="ru-RU" sz="3200" dirty="0" smtClean="0"/>
              <a:t>   Консультация с медицинским работником</a:t>
            </a:r>
            <a:endParaRPr lang="ru-RU" sz="3200" dirty="0"/>
          </a:p>
        </p:txBody>
      </p:sp>
      <p:pic>
        <p:nvPicPr>
          <p:cNvPr id="4" name="Содержимое 3" descr="C:\Users\Пользователь\Desktop\Проект про соду\P1080389.JPG"/>
          <p:cNvPicPr>
            <a:picLocks noGrp="1"/>
          </p:cNvPicPr>
          <p:nvPr>
            <p:ph idx="1"/>
          </p:nvPr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Mark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10838" y="2285992"/>
            <a:ext cx="5275740" cy="39075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736</TotalTime>
  <Words>650</Words>
  <Application>Microsoft Office PowerPoint</Application>
  <PresentationFormat>Экран (4:3)</PresentationFormat>
  <Paragraphs>113</Paragraphs>
  <Slides>25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Поток</vt:lpstr>
      <vt:lpstr> </vt:lpstr>
      <vt:lpstr>                                                                                                                     Цель:           объяснение практической значимости                      пищевой соды в жизни человека. </vt:lpstr>
      <vt:lpstr>                        Гипотеза:</vt:lpstr>
      <vt:lpstr>   История возникновения соды</vt:lpstr>
      <vt:lpstr>Пищевая сода (натрий двууглекислый) – это мелкокристаллический порошок белого цвета с солоноватым вкусом, хорошо растворимый в воде </vt:lpstr>
      <vt:lpstr>                 Применение пищевой соды в кулинарии</vt:lpstr>
      <vt:lpstr>                 Применение пищевой соды в быту</vt:lpstr>
      <vt:lpstr>             Применение пищевой соды в медицине                                    и косметологии</vt:lpstr>
      <vt:lpstr>   Консультация с медицинским работником</vt:lpstr>
      <vt:lpstr>              Консультация с косметологом</vt:lpstr>
      <vt:lpstr>            Результаты анкетирования</vt:lpstr>
      <vt:lpstr>  Этот продукт продаётся сегодня во всех магазинах.      Продавец магазина " Мираж" сказала, что соду покупают часто люди разного возраста</vt:lpstr>
      <vt:lpstr>Я проверила , как растворяется пищевая сода в холодной и горячей воде</vt:lpstr>
      <vt:lpstr>                      С уксусной кислотой</vt:lpstr>
      <vt:lpstr>С лимонной кислотой купленной в магазине и полученной из фрукта</vt:lpstr>
      <vt:lpstr>                         с молочной кислотой - это кефир и йогурт </vt:lpstr>
      <vt:lpstr>     с яблочной кислотой - это яблочный уксус и яблоко</vt:lpstr>
      <vt:lpstr>                          С квашенной капустой</vt:lpstr>
      <vt:lpstr>             Результаты опытов</vt:lpstr>
      <vt:lpstr>         Проведение опытов с учителем химии</vt:lpstr>
      <vt:lpstr>                         Результаты опытов</vt:lpstr>
      <vt:lpstr>                 Кристаллы из соды</vt:lpstr>
      <vt:lpstr>Презентация PowerPoint</vt:lpstr>
      <vt:lpstr>                             Заключение.</vt:lpstr>
      <vt:lpstr>     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Тема:</dc:title>
  <dc:creator>Пользователь</dc:creator>
  <cp:lastModifiedBy>Наталья</cp:lastModifiedBy>
  <cp:revision>89</cp:revision>
  <dcterms:created xsi:type="dcterms:W3CDTF">2013-11-19T17:09:29Z</dcterms:created>
  <dcterms:modified xsi:type="dcterms:W3CDTF">2016-04-12T15:31:50Z</dcterms:modified>
</cp:coreProperties>
</file>