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18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07158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Shape 2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4" name="Shape 2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Shape 2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3" name="Shape 3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2" name="Shape 3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Shape 3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2" name="Shape 3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2" name="Shape 3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microsoft.com/office/2007/relationships/hdphoto" Target="../media/hdphoto3.wdp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microsoft.com/office/2007/relationships/hdphoto" Target="../media/hdphoto4.wdp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31.png"/><Relationship Id="rId4" Type="http://schemas.openxmlformats.org/officeDocument/2006/relationships/image" Target="../media/image30.jp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subTitle" idx="1"/>
          </p:nvPr>
        </p:nvSpPr>
        <p:spPr>
          <a:xfrm>
            <a:off x="304800" y="381000"/>
            <a:ext cx="8610600" cy="6167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40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ПЕСОК, ЕГО СВОЙСТВА,ПРИМЕНЕНИЕ И ПОЛУЧЕНИЕ В ДОМАШНИХ УСЛОВИЯХ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 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Естествознание 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Научно-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исследовательская работа)</a:t>
            </a: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endParaRPr sz="1400" b="1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Автор</a:t>
            </a: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Гордеева Полина,</a:t>
            </a: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						</a:t>
            </a: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Семейный клуб “ТАЛАНТиЯ”</a:t>
            </a: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</a:t>
            </a:r>
            <a:r>
              <a:rPr lang="en-US" sz="1400" b="1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Руководитель </a:t>
            </a: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Алексеев Егор Николаевич</a:t>
            </a: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Челябинск,2016</a:t>
            </a:r>
          </a:p>
          <a:p>
            <a:pPr marL="0" marR="0" lvl="0" indent="0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r" rtl="0">
              <a:lnSpc>
                <a:spcPct val="8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</a:p>
          <a:p>
            <a:pPr marL="0" marR="0" lvl="0" indent="0" algn="ctr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5" name="Shape 8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818062"/>
            <a:ext cx="2514599" cy="20399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Shape 214"/>
          <p:cNvGrpSpPr/>
          <p:nvPr/>
        </p:nvGrpSpPr>
        <p:grpSpPr>
          <a:xfrm>
            <a:off x="-60325" y="-36511"/>
            <a:ext cx="9259886" cy="1328737"/>
            <a:chOff x="-60325" y="-36511"/>
            <a:chExt cx="9259886" cy="1328737"/>
          </a:xfrm>
        </p:grpSpPr>
        <p:pic>
          <p:nvPicPr>
            <p:cNvPr id="215" name="Shape 215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-36511"/>
              <a:ext cx="9259886" cy="13287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6" name="Shape 216"/>
            <p:cNvSpPr txBox="1"/>
            <p:nvPr/>
          </p:nvSpPr>
          <p:spPr>
            <a:xfrm>
              <a:off x="0" y="0"/>
              <a:ext cx="9144000" cy="1219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Применение песка</a:t>
              </a:r>
            </a:p>
          </p:txBody>
        </p:sp>
      </p:grpSp>
      <p:grpSp>
        <p:nvGrpSpPr>
          <p:cNvPr id="217" name="Shape 217"/>
          <p:cNvGrpSpPr/>
          <p:nvPr/>
        </p:nvGrpSpPr>
        <p:grpSpPr>
          <a:xfrm>
            <a:off x="-212725" y="1109662"/>
            <a:ext cx="4230686" cy="5821362"/>
            <a:chOff x="-212725" y="1109662"/>
            <a:chExt cx="4230686" cy="5821362"/>
          </a:xfrm>
        </p:grpSpPr>
        <p:pic>
          <p:nvPicPr>
            <p:cNvPr id="218" name="Shape 218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212725" y="1109662"/>
              <a:ext cx="4230686" cy="58213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" name="Shape 219"/>
            <p:cNvSpPr txBox="1"/>
            <p:nvPr/>
          </p:nvSpPr>
          <p:spPr>
            <a:xfrm>
              <a:off x="0" y="1219200"/>
              <a:ext cx="3962399" cy="56388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-В строительстве и благоустройстве территорий.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-В производстве стекла.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-Для фильтрации и очистки воды.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-В сельском хозяйстве.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-В искусстве.</a:t>
              </a:r>
            </a:p>
          </p:txBody>
        </p:sp>
      </p:grpSp>
      <p:pic>
        <p:nvPicPr>
          <p:cNvPr id="220" name="Shape 2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62400" y="1219200"/>
            <a:ext cx="5181600" cy="563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590800"/>
            <a:ext cx="9144000" cy="4267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6" name="Shape 226"/>
          <p:cNvGrpSpPr/>
          <p:nvPr/>
        </p:nvGrpSpPr>
        <p:grpSpPr>
          <a:xfrm>
            <a:off x="-60325" y="-36511"/>
            <a:ext cx="9259886" cy="1328737"/>
            <a:chOff x="-60325" y="-36511"/>
            <a:chExt cx="9259886" cy="1328737"/>
          </a:xfrm>
        </p:grpSpPr>
        <p:pic>
          <p:nvPicPr>
            <p:cNvPr id="227" name="Shape 227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-36511"/>
              <a:ext cx="9259886" cy="13287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8" name="Shape 228"/>
            <p:cNvSpPr txBox="1"/>
            <p:nvPr/>
          </p:nvSpPr>
          <p:spPr>
            <a:xfrm>
              <a:off x="0" y="0"/>
              <a:ext cx="9144000" cy="1219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Практическая часть.</a:t>
              </a:r>
            </a:p>
          </p:txBody>
        </p:sp>
      </p:grpSp>
      <p:grpSp>
        <p:nvGrpSpPr>
          <p:cNvPr id="229" name="Shape 229"/>
          <p:cNvGrpSpPr/>
          <p:nvPr/>
        </p:nvGrpSpPr>
        <p:grpSpPr>
          <a:xfrm>
            <a:off x="-122236" y="969962"/>
            <a:ext cx="9485311" cy="1693862"/>
            <a:chOff x="-122236" y="969962"/>
            <a:chExt cx="9485311" cy="1693862"/>
          </a:xfrm>
        </p:grpSpPr>
        <p:pic>
          <p:nvPicPr>
            <p:cNvPr id="230" name="Shape 230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22236" y="969962"/>
              <a:ext cx="9485311" cy="16938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Shape 231"/>
            <p:cNvSpPr txBox="1"/>
            <p:nvPr/>
          </p:nvSpPr>
          <p:spPr>
            <a:xfrm>
              <a:off x="0" y="1219200"/>
              <a:ext cx="9144000" cy="1371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Прежде чем начать опыт необходимо вспомнить о технике безопасности: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37" name="Shape 237"/>
          <p:cNvGrpSpPr/>
          <p:nvPr/>
        </p:nvGrpSpPr>
        <p:grpSpPr>
          <a:xfrm>
            <a:off x="-60325" y="4919662"/>
            <a:ext cx="9369425" cy="2011362"/>
            <a:chOff x="-60325" y="4919662"/>
            <a:chExt cx="9369425" cy="2011362"/>
          </a:xfrm>
        </p:grpSpPr>
        <p:pic>
          <p:nvPicPr>
            <p:cNvPr id="238" name="Shape 23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919662"/>
              <a:ext cx="9369425" cy="20113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9" name="Shape 239"/>
            <p:cNvSpPr txBox="1"/>
            <p:nvPr/>
          </p:nvSpPr>
          <p:spPr>
            <a:xfrm>
              <a:off x="0" y="4953000"/>
              <a:ext cx="9144000" cy="19049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Для проведения опыта мне потребуется :</a:t>
              </a:r>
            </a:p>
            <a:p>
              <a:pPr marL="342900" marR="0" lvl="0" indent="-342900" algn="ctr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клей силикатный, уксус 70%, емкость 2 штуки или формочки, шприц, фартук, перчатки.</a:t>
              </a:r>
            </a:p>
          </p:txBody>
        </p:sp>
      </p:grpSp>
      <p:pic>
        <p:nvPicPr>
          <p:cNvPr id="240" name="Shape 240"/>
          <p:cNvPicPr preferRelativeResize="0"/>
          <p:nvPr/>
        </p:nvPicPr>
        <p:blipFill rotWithShape="1">
          <a:blip r:embed="rId4" cstate="email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419599" cy="495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9600" y="0"/>
            <a:ext cx="4724400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7" name="Shape 2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4724400" cy="480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Shape 24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4400" y="0"/>
            <a:ext cx="4419599" cy="47529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9" name="Shape 249"/>
          <p:cNvGrpSpPr/>
          <p:nvPr/>
        </p:nvGrpSpPr>
        <p:grpSpPr>
          <a:xfrm>
            <a:off x="-60325" y="4687887"/>
            <a:ext cx="9259886" cy="2243136"/>
            <a:chOff x="-60325" y="4687887"/>
            <a:chExt cx="9259886" cy="2243136"/>
          </a:xfrm>
        </p:grpSpPr>
        <p:pic>
          <p:nvPicPr>
            <p:cNvPr id="250" name="Shape 250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259886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1" name="Shape 251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Я беру силикатный клей. В ёмкость аккуратно наливаю примерно 1/3</a:t>
              </a:r>
            </a:p>
          </p:txBody>
        </p:sp>
      </p:grp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7" name="Shape 257"/>
          <p:cNvGrpSpPr/>
          <p:nvPr/>
        </p:nvGrpSpPr>
        <p:grpSpPr>
          <a:xfrm>
            <a:off x="-60325" y="4687887"/>
            <a:ext cx="9259886" cy="2243136"/>
            <a:chOff x="-60325" y="4687887"/>
            <a:chExt cx="9259886" cy="2243136"/>
          </a:xfrm>
        </p:grpSpPr>
        <p:pic>
          <p:nvPicPr>
            <p:cNvPr id="258" name="Shape 25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259886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59" name="Shape 259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Затем я беру уксус и наливаю в другую емкость. Примерно тоже  1/ 3</a:t>
              </a:r>
            </a:p>
          </p:txBody>
        </p:sp>
      </p:grpSp>
      <p:pic>
        <p:nvPicPr>
          <p:cNvPr id="260" name="Shape 26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4572000" cy="475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4757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7" name="Shape 267"/>
          <p:cNvGrpSpPr/>
          <p:nvPr/>
        </p:nvGrpSpPr>
        <p:grpSpPr>
          <a:xfrm>
            <a:off x="-60325" y="4687887"/>
            <a:ext cx="9259886" cy="2243136"/>
            <a:chOff x="-60325" y="4687887"/>
            <a:chExt cx="9259886" cy="2243136"/>
          </a:xfrm>
        </p:grpSpPr>
        <p:pic>
          <p:nvPicPr>
            <p:cNvPr id="268" name="Shape 26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259886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9" name="Shape 269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Для забора уксуса из ёмкости использую шприц. Набираю примерно 10 мл.</a:t>
              </a:r>
            </a:p>
          </p:txBody>
        </p:sp>
      </p:grpSp>
      <p:pic>
        <p:nvPicPr>
          <p:cNvPr id="270" name="Shape 27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495800" cy="4757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5800" y="0"/>
            <a:ext cx="4648199" cy="47577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7" name="Shape 277"/>
          <p:cNvGrpSpPr/>
          <p:nvPr/>
        </p:nvGrpSpPr>
        <p:grpSpPr>
          <a:xfrm>
            <a:off x="-60325" y="4687887"/>
            <a:ext cx="9259886" cy="2243136"/>
            <a:chOff x="-60325" y="4687887"/>
            <a:chExt cx="9259886" cy="2243136"/>
          </a:xfrm>
        </p:grpSpPr>
        <p:pic>
          <p:nvPicPr>
            <p:cNvPr id="278" name="Shape 27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259886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9" name="Shape 279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Очень аккуратно вливаю в клей уксус</a:t>
              </a:r>
            </a:p>
          </p:txBody>
        </p:sp>
      </p:grpSp>
      <p:pic>
        <p:nvPicPr>
          <p:cNvPr id="280" name="Shape 28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4419599" cy="4700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Shape 2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19600" y="0"/>
            <a:ext cx="4724400" cy="4700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7" name="Shape 287"/>
          <p:cNvGrpSpPr/>
          <p:nvPr/>
        </p:nvGrpSpPr>
        <p:grpSpPr>
          <a:xfrm>
            <a:off x="-60325" y="4687887"/>
            <a:ext cx="9307512" cy="2243136"/>
            <a:chOff x="-60325" y="4687887"/>
            <a:chExt cx="9307512" cy="2243136"/>
          </a:xfrm>
        </p:grpSpPr>
        <p:pic>
          <p:nvPicPr>
            <p:cNvPr id="288" name="Shape 28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307512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89" name="Shape 289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Происходит реакция. Клей превращается в гель и застывает. Палочкой тщательно перемешиваю клей с уксусом</a:t>
              </a:r>
            </a:p>
          </p:txBody>
        </p:sp>
      </p:grpSp>
      <p:pic>
        <p:nvPicPr>
          <p:cNvPr id="290" name="Shape 290"/>
          <p:cNvPicPr preferRelativeResize="0"/>
          <p:nvPr/>
        </p:nvPicPr>
        <p:blipFill rotWithShape="1">
          <a:blip r:embed="rId4" cstate="email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419599" cy="4751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Shape 29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9600" y="0"/>
            <a:ext cx="4724400" cy="47513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7" name="Shape 297"/>
          <p:cNvGrpSpPr/>
          <p:nvPr/>
        </p:nvGrpSpPr>
        <p:grpSpPr>
          <a:xfrm>
            <a:off x="5121275" y="-36511"/>
            <a:ext cx="4144962" cy="6967537"/>
            <a:chOff x="5121275" y="-36511"/>
            <a:chExt cx="4144962" cy="6967537"/>
          </a:xfrm>
        </p:grpSpPr>
        <p:pic>
          <p:nvPicPr>
            <p:cNvPr id="298" name="Shape 298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121275" y="-36511"/>
              <a:ext cx="4144962" cy="6967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9" name="Shape 299"/>
            <p:cNvSpPr txBox="1"/>
            <p:nvPr/>
          </p:nvSpPr>
          <p:spPr>
            <a:xfrm>
              <a:off x="5181600" y="0"/>
              <a:ext cx="3962399" cy="6858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У меня получился Диоксид кремния (SiO2) - вещество, состоящее из бесцветных кристаллов, обладающих высокой прочностью, твердостью и тугоплавкостью.</a:t>
              </a:r>
            </a:p>
          </p:txBody>
        </p:sp>
      </p:grpSp>
      <p:pic>
        <p:nvPicPr>
          <p:cNvPr id="300" name="Shape 30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5181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6" name="Shape 306"/>
          <p:cNvGrpSpPr/>
          <p:nvPr/>
        </p:nvGrpSpPr>
        <p:grpSpPr>
          <a:xfrm>
            <a:off x="5578475" y="-36511"/>
            <a:ext cx="3621086" cy="6967537"/>
            <a:chOff x="5578475" y="-36511"/>
            <a:chExt cx="3621086" cy="6967537"/>
          </a:xfrm>
        </p:grpSpPr>
        <p:pic>
          <p:nvPicPr>
            <p:cNvPr id="307" name="Shape 307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78475" y="-36511"/>
              <a:ext cx="3621086" cy="69675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08" name="Shape 308"/>
            <p:cNvSpPr txBox="1"/>
            <p:nvPr/>
          </p:nvSpPr>
          <p:spPr>
            <a:xfrm>
              <a:off x="5638800" y="0"/>
              <a:ext cx="3505200" cy="6858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Итак…. Опыт удался, я сделала дома кварцевый песок.</a:t>
              </a:r>
            </a:p>
          </p:txBody>
        </p:sp>
      </p:grpSp>
      <p:pic>
        <p:nvPicPr>
          <p:cNvPr id="309" name="Shape 309"/>
          <p:cNvPicPr preferRelativeResize="0"/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0" y="0"/>
            <a:ext cx="56388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Shape 90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1" name="Shape 91"/>
          <p:cNvGrpSpPr/>
          <p:nvPr/>
        </p:nvGrpSpPr>
        <p:grpSpPr>
          <a:xfrm>
            <a:off x="30161" y="36511"/>
            <a:ext cx="3792536" cy="3389311"/>
            <a:chOff x="30161" y="36511"/>
            <a:chExt cx="3792536" cy="3389311"/>
          </a:xfrm>
        </p:grpSpPr>
        <p:pic>
          <p:nvPicPr>
            <p:cNvPr id="92" name="Shape 92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61" y="36511"/>
              <a:ext cx="3792536" cy="33893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3" name="Shape 93"/>
            <p:cNvSpPr txBox="1"/>
            <p:nvPr/>
          </p:nvSpPr>
          <p:spPr>
            <a:xfrm>
              <a:off x="228600" y="228600"/>
              <a:ext cx="3505200" cy="3124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0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ПЕСОК- с одной стороны такой знакомый всем и простой материал, а с другой - такой загадочный и таинственный.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0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C0A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15" name="Shape 315"/>
          <p:cNvGrpSpPr/>
          <p:nvPr/>
        </p:nvGrpSpPr>
        <p:grpSpPr>
          <a:xfrm>
            <a:off x="-60325" y="4687887"/>
            <a:ext cx="9259886" cy="2243136"/>
            <a:chOff x="-60325" y="4687887"/>
            <a:chExt cx="9259886" cy="2243136"/>
          </a:xfrm>
        </p:grpSpPr>
        <p:pic>
          <p:nvPicPr>
            <p:cNvPr id="316" name="Shape 316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4687887"/>
              <a:ext cx="9259886" cy="22431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17" name="Shape 317"/>
            <p:cNvSpPr txBox="1"/>
            <p:nvPr/>
          </p:nvSpPr>
          <p:spPr>
            <a:xfrm>
              <a:off x="0" y="4724400"/>
              <a:ext cx="9144000" cy="21335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Можно смешать уксус, клей и пищевую краску любого цвета. Получится цветной ПЕСОК.</a:t>
              </a:r>
            </a:p>
          </p:txBody>
        </p:sp>
      </p:grpSp>
      <p:pic>
        <p:nvPicPr>
          <p:cNvPr id="318" name="Shape 31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724400" cy="4706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Shape 31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4400" y="0"/>
            <a:ext cx="4419599" cy="472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Shape 324"/>
          <p:cNvGrpSpPr/>
          <p:nvPr/>
        </p:nvGrpSpPr>
        <p:grpSpPr>
          <a:xfrm>
            <a:off x="19050" y="1566862"/>
            <a:ext cx="9124950" cy="5138736"/>
            <a:chOff x="19050" y="1566862"/>
            <a:chExt cx="9124950" cy="5138736"/>
          </a:xfrm>
        </p:grpSpPr>
        <p:pic>
          <p:nvPicPr>
            <p:cNvPr id="325" name="Shape 325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50" y="1566862"/>
              <a:ext cx="9124950" cy="51387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Shape 326"/>
            <p:cNvSpPr txBox="1"/>
            <p:nvPr/>
          </p:nvSpPr>
          <p:spPr>
            <a:xfrm>
              <a:off x="228600" y="1600200"/>
              <a:ext cx="8712199" cy="5029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 ходе проведенного мной исследования, я узнала что такое песок, откуда он берётся. Узнала о многообразии видов песка. И о его широком применении. Из проведенного опыта можно сделать вывод о том, что в домашних условиях можно получить чистый кварцевый песок или диоксид кремния без примесей и окрашенный, разноцветный .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Shape 327"/>
          <p:cNvGrpSpPr/>
          <p:nvPr/>
        </p:nvGrpSpPr>
        <p:grpSpPr>
          <a:xfrm>
            <a:off x="-60325" y="195261"/>
            <a:ext cx="9259886" cy="1249361"/>
            <a:chOff x="-60325" y="195261"/>
            <a:chExt cx="9259886" cy="1249361"/>
          </a:xfrm>
        </p:grpSpPr>
        <p:pic>
          <p:nvPicPr>
            <p:cNvPr id="328" name="Shape 328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195261"/>
              <a:ext cx="9259886" cy="12493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9" name="Shape 329"/>
            <p:cNvSpPr txBox="1"/>
            <p:nvPr/>
          </p:nvSpPr>
          <p:spPr>
            <a:xfrm>
              <a:off x="0" y="228600"/>
              <a:ext cx="91440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Выводы.</a:t>
              </a:r>
            </a:p>
          </p:txBody>
        </p:sp>
      </p:grp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sz="4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35" name="Shape 33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228600"/>
            <a:ext cx="8686800" cy="6548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 txBox="1">
            <a:spLocks noGrp="1"/>
          </p:cNvSpPr>
          <p:nvPr>
            <p:ph type="title"/>
          </p:nvPr>
        </p:nvSpPr>
        <p:spPr>
          <a:xfrm>
            <a:off x="457200" y="1676400"/>
            <a:ext cx="8229600" cy="19811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Shape 98"/>
          <p:cNvGrpSpPr/>
          <p:nvPr/>
        </p:nvGrpSpPr>
        <p:grpSpPr>
          <a:xfrm>
            <a:off x="4895850" y="-109536"/>
            <a:ext cx="4303712" cy="7040561"/>
            <a:chOff x="4895850" y="-109536"/>
            <a:chExt cx="4303712" cy="7040561"/>
          </a:xfrm>
        </p:grpSpPr>
        <p:pic>
          <p:nvPicPr>
            <p:cNvPr id="99" name="Shape 99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95850" y="-109536"/>
              <a:ext cx="4303712" cy="70405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" name="Shape 100"/>
            <p:cNvSpPr txBox="1"/>
            <p:nvPr/>
          </p:nvSpPr>
          <p:spPr>
            <a:xfrm>
              <a:off x="4953000" y="0"/>
              <a:ext cx="4190999" cy="6858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Я увлекаюсь искусством под названием sandart. Это особый вид рисования-анимации, вот только вместо красок здесь используют сухой песок. Во время занятий мне стало интересно - почему он именно такой.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1" name="Shape 101"/>
          <p:cNvPicPr preferRelativeResize="0"/>
          <p:nvPr/>
        </p:nvPicPr>
        <p:blipFill rotWithShape="1">
          <a:blip r:embed="rId4" cstate="email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3394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Shape 106"/>
          <p:cNvGrpSpPr/>
          <p:nvPr/>
        </p:nvGrpSpPr>
        <p:grpSpPr>
          <a:xfrm>
            <a:off x="36511" y="573087"/>
            <a:ext cx="9163049" cy="6357936"/>
            <a:chOff x="36511" y="573087"/>
            <a:chExt cx="9163049" cy="6357936"/>
          </a:xfrm>
        </p:grpSpPr>
        <p:pic>
          <p:nvPicPr>
            <p:cNvPr id="107" name="Shape 107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511" y="573087"/>
              <a:ext cx="9163049" cy="63579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" name="Shape 108"/>
            <p:cNvSpPr txBox="1"/>
            <p:nvPr/>
          </p:nvSpPr>
          <p:spPr>
            <a:xfrm>
              <a:off x="228600" y="685800"/>
              <a:ext cx="8915400" cy="6172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1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Цель исследования</a:t>
              </a: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Изучить песок, его происхождение, виды, применение. 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100000"/>
                <a:buFont typeface="Arial"/>
                <a:buChar char="•"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Провести опыт по созданию песка в домашних условиях.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1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Задачи</a:t>
              </a: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1.Узнать что такое песок?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2.Познакомиться с разными видами песка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   3.Выяснить где применяется песок?</a:t>
              </a:r>
            </a:p>
          </p:txBody>
        </p:sp>
      </p:grp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Shape 113"/>
          <p:cNvGrpSpPr/>
          <p:nvPr/>
        </p:nvGrpSpPr>
        <p:grpSpPr>
          <a:xfrm>
            <a:off x="171450" y="652462"/>
            <a:ext cx="9105900" cy="6278562"/>
            <a:chOff x="171450" y="652462"/>
            <a:chExt cx="9105900" cy="6278562"/>
          </a:xfrm>
        </p:grpSpPr>
        <p:pic>
          <p:nvPicPr>
            <p:cNvPr id="114" name="Shape 114"/>
            <p:cNvPicPr preferRelativeResize="0"/>
            <p:nvPr/>
          </p:nvPicPr>
          <p:blipFill rotWithShape="1">
            <a:blip r:embed="rId3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71450" y="652462"/>
              <a:ext cx="9105900" cy="62785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5" name="Shape 115"/>
            <p:cNvSpPr txBox="1"/>
            <p:nvPr/>
          </p:nvSpPr>
          <p:spPr>
            <a:xfrm>
              <a:off x="228600" y="685800"/>
              <a:ext cx="8915400" cy="6172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1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 </a:t>
              </a:r>
            </a:p>
            <a:p>
              <a:pPr marL="342900" marR="0" lvl="0" indent="-342900" algn="ctr" rtl="0">
                <a:lnSpc>
                  <a:spcPct val="100000"/>
                </a:lnSpc>
                <a:spcBef>
                  <a:spcPts val="64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endParaRPr sz="3200" b="1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342900" marR="0" lvl="0" indent="-342900" algn="ctr" rtl="0">
                <a:lnSpc>
                  <a:spcPct val="100000"/>
                </a:lnSpc>
                <a:spcBef>
                  <a:spcPts val="88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4400" b="1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Гипотеза исследования: </a:t>
              </a:r>
              <a:r>
                <a:rPr lang="en-US" sz="44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88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  </a:t>
              </a:r>
              <a:r>
                <a:rPr lang="en-US" sz="44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ВОЗМОЖНО ЛИ ПОЛУЧИТЬ ПЕСОК В ДОМАШНИХ УСЛОВИЯХ?</a:t>
              </a:r>
            </a:p>
          </p:txBody>
        </p:sp>
      </p:grp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Shape 1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Shape 12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2" name="Shape 122"/>
          <p:cNvGrpSpPr/>
          <p:nvPr/>
        </p:nvGrpSpPr>
        <p:grpSpPr>
          <a:xfrm>
            <a:off x="396875" y="238125"/>
            <a:ext cx="8345487" cy="1255712"/>
            <a:chOff x="396875" y="238125"/>
            <a:chExt cx="8345487" cy="1255712"/>
          </a:xfrm>
        </p:grpSpPr>
        <p:pic>
          <p:nvPicPr>
            <p:cNvPr id="123" name="Shape 123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875" y="238125"/>
              <a:ext cx="8345487" cy="125571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4" name="Shape 124"/>
            <p:cNvSpPr txBox="1"/>
            <p:nvPr/>
          </p:nvSpPr>
          <p:spPr>
            <a:xfrm>
              <a:off x="457200" y="274637"/>
              <a:ext cx="82296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44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1. Что такое песок?</a:t>
              </a:r>
            </a:p>
          </p:txBody>
        </p:sp>
      </p:grpSp>
      <p:grpSp>
        <p:nvGrpSpPr>
          <p:cNvPr id="125" name="Shape 125"/>
          <p:cNvGrpSpPr/>
          <p:nvPr/>
        </p:nvGrpSpPr>
        <p:grpSpPr>
          <a:xfrm>
            <a:off x="30161" y="5029200"/>
            <a:ext cx="8967787" cy="1749425"/>
            <a:chOff x="30161" y="5029200"/>
            <a:chExt cx="8967787" cy="1749425"/>
          </a:xfrm>
        </p:grpSpPr>
        <p:pic>
          <p:nvPicPr>
            <p:cNvPr id="126" name="Shape 126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61" y="5029200"/>
              <a:ext cx="8967787" cy="17494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7" name="Shape 127"/>
            <p:cNvSpPr txBox="1"/>
            <p:nvPr/>
          </p:nvSpPr>
          <p:spPr>
            <a:xfrm>
              <a:off x="228600" y="5181600"/>
              <a:ext cx="8712199" cy="1524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0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Осадочная порода, сыпучий материал </a:t>
              </a:r>
            </a:p>
            <a:p>
              <a:pPr marL="342900" marR="0" lvl="0" indent="-342900" algn="l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0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неорганического происхождения, состоящий</a:t>
              </a:r>
            </a:p>
            <a:p>
              <a:pPr marL="342900" marR="0" lvl="0" indent="-342900" algn="l" rtl="0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0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из множества мелких песчинок.</a:t>
              </a:r>
            </a:p>
          </p:txBody>
        </p:sp>
      </p:grp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" name="Shape 133"/>
          <p:cNvGrpSpPr/>
          <p:nvPr/>
        </p:nvGrpSpPr>
        <p:grpSpPr>
          <a:xfrm>
            <a:off x="396875" y="201611"/>
            <a:ext cx="8497886" cy="1292225"/>
            <a:chOff x="396875" y="201611"/>
            <a:chExt cx="8497886" cy="1292225"/>
          </a:xfrm>
        </p:grpSpPr>
        <p:pic>
          <p:nvPicPr>
            <p:cNvPr id="134" name="Shape 134"/>
            <p:cNvPicPr preferRelativeResize="0"/>
            <p:nvPr/>
          </p:nvPicPr>
          <p:blipFill rotWithShape="1">
            <a:blip r:embed="rId4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96875" y="201611"/>
              <a:ext cx="8497886" cy="1292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5" name="Shape 135"/>
            <p:cNvSpPr txBox="1"/>
            <p:nvPr/>
          </p:nvSpPr>
          <p:spPr>
            <a:xfrm>
              <a:off x="457200" y="274637"/>
              <a:ext cx="8381999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Как и из чего образовался песок?</a:t>
              </a:r>
              <a:b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endParaRPr lang="en-US" sz="3200" b="0" i="0" u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6" name="Shape 136"/>
          <p:cNvGrpSpPr/>
          <p:nvPr/>
        </p:nvGrpSpPr>
        <p:grpSpPr>
          <a:xfrm>
            <a:off x="712787" y="2030411"/>
            <a:ext cx="7419975" cy="865187"/>
            <a:chOff x="712787" y="2030411"/>
            <a:chExt cx="7419975" cy="865187"/>
          </a:xfrm>
        </p:grpSpPr>
        <p:pic>
          <p:nvPicPr>
            <p:cNvPr id="137" name="Shape 137"/>
            <p:cNvPicPr preferRelativeResize="0"/>
            <p:nvPr/>
          </p:nvPicPr>
          <p:blipFill rotWithShape="1">
            <a:blip r:embed="rId5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2787" y="2030411"/>
              <a:ext cx="7419975" cy="8651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" name="Shape 138"/>
            <p:cNvSpPr txBox="1"/>
            <p:nvPr/>
          </p:nvSpPr>
          <p:spPr>
            <a:xfrm>
              <a:off x="914400" y="2133600"/>
              <a:ext cx="7162799" cy="685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marL="342900" marR="0" lvl="0" indent="-34290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0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Под воздействием природных факторов</a:t>
              </a:r>
            </a:p>
          </p:txBody>
        </p:sp>
      </p:grpSp>
      <p:grpSp>
        <p:nvGrpSpPr>
          <p:cNvPr id="139" name="Shape 139"/>
          <p:cNvGrpSpPr/>
          <p:nvPr/>
        </p:nvGrpSpPr>
        <p:grpSpPr>
          <a:xfrm>
            <a:off x="19050" y="5413375"/>
            <a:ext cx="8953499" cy="1292225"/>
            <a:chOff x="19050" y="5413375"/>
            <a:chExt cx="8953499" cy="1292225"/>
          </a:xfrm>
        </p:grpSpPr>
        <p:pic>
          <p:nvPicPr>
            <p:cNvPr id="140" name="Shape 140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050" y="5413375"/>
              <a:ext cx="8953499" cy="12922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1" name="Shape 141"/>
            <p:cNvSpPr txBox="1"/>
            <p:nvPr/>
          </p:nvSpPr>
          <p:spPr>
            <a:xfrm>
              <a:off x="228600" y="5486400"/>
              <a:ext cx="86868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Образовался из скал,  валунов, обычных камней, кораллов и маллюсков.</a:t>
              </a:r>
            </a:p>
          </p:txBody>
        </p:sp>
      </p:grpSp>
      <p:grpSp>
        <p:nvGrpSpPr>
          <p:cNvPr id="142" name="Shape 142"/>
          <p:cNvGrpSpPr/>
          <p:nvPr/>
        </p:nvGrpSpPr>
        <p:grpSpPr>
          <a:xfrm>
            <a:off x="4511675" y="3084511"/>
            <a:ext cx="1822449" cy="835025"/>
            <a:chOff x="4511675" y="3084511"/>
            <a:chExt cx="1822449" cy="835025"/>
          </a:xfrm>
        </p:grpSpPr>
        <p:pic>
          <p:nvPicPr>
            <p:cNvPr id="143" name="Shape 143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11675" y="3084511"/>
              <a:ext cx="1822449" cy="835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4" name="Shape 144"/>
            <p:cNvSpPr txBox="1"/>
            <p:nvPr/>
          </p:nvSpPr>
          <p:spPr>
            <a:xfrm>
              <a:off x="4724400" y="3124200"/>
              <a:ext cx="1439862" cy="7207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солнце</a:t>
              </a:r>
            </a:p>
          </p:txBody>
        </p:sp>
      </p:grpSp>
      <p:grpSp>
        <p:nvGrpSpPr>
          <p:cNvPr id="145" name="Shape 145"/>
          <p:cNvGrpSpPr/>
          <p:nvPr/>
        </p:nvGrpSpPr>
        <p:grpSpPr>
          <a:xfrm>
            <a:off x="2378075" y="3084511"/>
            <a:ext cx="1706561" cy="835025"/>
            <a:chOff x="2378075" y="3084511"/>
            <a:chExt cx="1706561" cy="835025"/>
          </a:xfrm>
        </p:grpSpPr>
        <p:pic>
          <p:nvPicPr>
            <p:cNvPr id="146" name="Shape 146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78075" y="3084511"/>
              <a:ext cx="1706561" cy="835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47" name="Shape 147"/>
            <p:cNvSpPr txBox="1"/>
            <p:nvPr/>
          </p:nvSpPr>
          <p:spPr>
            <a:xfrm>
              <a:off x="2590800" y="3124200"/>
              <a:ext cx="1439862" cy="7207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ветер</a:t>
              </a:r>
            </a:p>
          </p:txBody>
        </p:sp>
      </p:grpSp>
      <p:grpSp>
        <p:nvGrpSpPr>
          <p:cNvPr id="148" name="Shape 148"/>
          <p:cNvGrpSpPr/>
          <p:nvPr/>
        </p:nvGrpSpPr>
        <p:grpSpPr>
          <a:xfrm>
            <a:off x="244475" y="3084511"/>
            <a:ext cx="1706561" cy="835025"/>
            <a:chOff x="244475" y="3084511"/>
            <a:chExt cx="1706561" cy="835025"/>
          </a:xfrm>
        </p:grpSpPr>
        <p:pic>
          <p:nvPicPr>
            <p:cNvPr id="149" name="Shape 149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475" y="3084511"/>
              <a:ext cx="1706561" cy="835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0" name="Shape 150"/>
            <p:cNvSpPr txBox="1"/>
            <p:nvPr/>
          </p:nvSpPr>
          <p:spPr>
            <a:xfrm>
              <a:off x="457200" y="3124200"/>
              <a:ext cx="1439862" cy="7207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вода</a:t>
              </a:r>
            </a:p>
          </p:txBody>
        </p:sp>
      </p:grpSp>
      <p:grpSp>
        <p:nvGrpSpPr>
          <p:cNvPr id="151" name="Shape 151"/>
          <p:cNvGrpSpPr/>
          <p:nvPr/>
        </p:nvGrpSpPr>
        <p:grpSpPr>
          <a:xfrm>
            <a:off x="6724650" y="3084511"/>
            <a:ext cx="1706561" cy="835025"/>
            <a:chOff x="6724650" y="3084511"/>
            <a:chExt cx="1706561" cy="835025"/>
          </a:xfrm>
        </p:grpSpPr>
        <p:pic>
          <p:nvPicPr>
            <p:cNvPr id="152" name="Shape 152"/>
            <p:cNvPicPr preferRelativeResize="0"/>
            <p:nvPr/>
          </p:nvPicPr>
          <p:blipFill rotWithShape="1">
            <a:blip r:embed="rId1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4650" y="3084511"/>
              <a:ext cx="1706561" cy="835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3" name="Shape 153"/>
            <p:cNvSpPr txBox="1"/>
            <p:nvPr/>
          </p:nvSpPr>
          <p:spPr>
            <a:xfrm>
              <a:off x="6934200" y="3124200"/>
              <a:ext cx="1439862" cy="720724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время</a:t>
              </a:r>
            </a:p>
          </p:txBody>
        </p:sp>
      </p:grpSp>
      <p:cxnSp>
        <p:nvCxnSpPr>
          <p:cNvPr id="154" name="Shape 154"/>
          <p:cNvCxnSpPr/>
          <p:nvPr/>
        </p:nvCxnSpPr>
        <p:spPr>
          <a:xfrm flipH="1">
            <a:off x="1371600" y="2819400"/>
            <a:ext cx="152399" cy="3047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55" name="Shape 155"/>
          <p:cNvCxnSpPr/>
          <p:nvPr/>
        </p:nvCxnSpPr>
        <p:spPr>
          <a:xfrm flipH="1">
            <a:off x="3200400" y="2819400"/>
            <a:ext cx="152399" cy="3047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56" name="Shape 156"/>
          <p:cNvCxnSpPr/>
          <p:nvPr/>
        </p:nvCxnSpPr>
        <p:spPr>
          <a:xfrm>
            <a:off x="5334000" y="2819400"/>
            <a:ext cx="152399" cy="3047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57" name="Shape 157"/>
          <p:cNvCxnSpPr/>
          <p:nvPr/>
        </p:nvCxnSpPr>
        <p:spPr>
          <a:xfrm>
            <a:off x="7239000" y="2819400"/>
            <a:ext cx="152399" cy="3047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hape 1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Shape 16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Shape 16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0" y="-6350"/>
            <a:ext cx="9156699" cy="6870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5" name="Shape 165"/>
          <p:cNvGrpSpPr/>
          <p:nvPr/>
        </p:nvGrpSpPr>
        <p:grpSpPr>
          <a:xfrm>
            <a:off x="-60325" y="-36511"/>
            <a:ext cx="9259886" cy="1328737"/>
            <a:chOff x="-60325" y="-36511"/>
            <a:chExt cx="9259886" cy="1328737"/>
          </a:xfrm>
        </p:grpSpPr>
        <p:pic>
          <p:nvPicPr>
            <p:cNvPr id="166" name="Shape 166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-36511"/>
              <a:ext cx="9259886" cy="13287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7" name="Shape 167"/>
            <p:cNvSpPr txBox="1"/>
            <p:nvPr/>
          </p:nvSpPr>
          <p:spPr>
            <a:xfrm>
              <a:off x="0" y="0"/>
              <a:ext cx="9144000" cy="1219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Природный песок</a:t>
              </a:r>
            </a:p>
          </p:txBody>
        </p:sp>
      </p:grpSp>
      <p:grpSp>
        <p:nvGrpSpPr>
          <p:cNvPr id="168" name="Shape 168"/>
          <p:cNvGrpSpPr/>
          <p:nvPr/>
        </p:nvGrpSpPr>
        <p:grpSpPr>
          <a:xfrm>
            <a:off x="476250" y="2024061"/>
            <a:ext cx="2627312" cy="1176337"/>
            <a:chOff x="476250" y="2024061"/>
            <a:chExt cx="2627312" cy="1176337"/>
          </a:xfrm>
        </p:grpSpPr>
        <p:pic>
          <p:nvPicPr>
            <p:cNvPr id="169" name="Shape 169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6250" y="2024061"/>
              <a:ext cx="2627312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0" name="Shape 170"/>
            <p:cNvSpPr txBox="1"/>
            <p:nvPr/>
          </p:nvSpPr>
          <p:spPr>
            <a:xfrm>
              <a:off x="533400" y="2057400"/>
              <a:ext cx="2514599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Речной</a:t>
              </a:r>
            </a:p>
          </p:txBody>
        </p:sp>
      </p:grpSp>
      <p:grpSp>
        <p:nvGrpSpPr>
          <p:cNvPr id="171" name="Shape 171"/>
          <p:cNvGrpSpPr/>
          <p:nvPr/>
        </p:nvGrpSpPr>
        <p:grpSpPr>
          <a:xfrm>
            <a:off x="3219450" y="3316287"/>
            <a:ext cx="2705100" cy="1176337"/>
            <a:chOff x="3219450" y="3316287"/>
            <a:chExt cx="2705100" cy="1176337"/>
          </a:xfrm>
        </p:grpSpPr>
        <p:pic>
          <p:nvPicPr>
            <p:cNvPr id="172" name="Shape 172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19450" y="3316287"/>
              <a:ext cx="2705100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3" name="Shape 173"/>
            <p:cNvSpPr txBox="1"/>
            <p:nvPr/>
          </p:nvSpPr>
          <p:spPr>
            <a:xfrm>
              <a:off x="3276600" y="3352800"/>
              <a:ext cx="2590800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карьерный</a:t>
              </a:r>
            </a:p>
          </p:txBody>
        </p:sp>
      </p:grpSp>
      <p:grpSp>
        <p:nvGrpSpPr>
          <p:cNvPr id="174" name="Shape 174"/>
          <p:cNvGrpSpPr/>
          <p:nvPr/>
        </p:nvGrpSpPr>
        <p:grpSpPr>
          <a:xfrm>
            <a:off x="5962650" y="2176461"/>
            <a:ext cx="2474911" cy="1176337"/>
            <a:chOff x="5962650" y="2176461"/>
            <a:chExt cx="2474911" cy="1176337"/>
          </a:xfrm>
        </p:grpSpPr>
        <p:pic>
          <p:nvPicPr>
            <p:cNvPr id="175" name="Shape 175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62650" y="2176461"/>
              <a:ext cx="2474911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Shape 176"/>
            <p:cNvSpPr txBox="1"/>
            <p:nvPr/>
          </p:nvSpPr>
          <p:spPr>
            <a:xfrm>
              <a:off x="6019800" y="2209800"/>
              <a:ext cx="2362200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морской</a:t>
              </a:r>
            </a:p>
          </p:txBody>
        </p:sp>
      </p:grpSp>
      <p:grpSp>
        <p:nvGrpSpPr>
          <p:cNvPr id="177" name="Shape 177"/>
          <p:cNvGrpSpPr/>
          <p:nvPr/>
        </p:nvGrpSpPr>
        <p:grpSpPr>
          <a:xfrm>
            <a:off x="5505450" y="5224462"/>
            <a:ext cx="2309812" cy="944561"/>
            <a:chOff x="5505450" y="5224462"/>
            <a:chExt cx="2309812" cy="944561"/>
          </a:xfrm>
        </p:grpSpPr>
        <p:pic>
          <p:nvPicPr>
            <p:cNvPr id="178" name="Shape 178"/>
            <p:cNvPicPr preferRelativeResize="0"/>
            <p:nvPr/>
          </p:nvPicPr>
          <p:blipFill rotWithShape="1">
            <a:blip r:embed="rId10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5450" y="5224462"/>
              <a:ext cx="2309812" cy="9445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Shape 179"/>
            <p:cNvSpPr txBox="1"/>
            <p:nvPr/>
          </p:nvSpPr>
          <p:spPr>
            <a:xfrm>
              <a:off x="5562600" y="5257800"/>
              <a:ext cx="2195511" cy="838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сеяный</a:t>
              </a:r>
            </a:p>
          </p:txBody>
        </p:sp>
      </p:grpSp>
      <p:grpSp>
        <p:nvGrpSpPr>
          <p:cNvPr id="180" name="Shape 180"/>
          <p:cNvGrpSpPr/>
          <p:nvPr/>
        </p:nvGrpSpPr>
        <p:grpSpPr>
          <a:xfrm>
            <a:off x="1311275" y="5224462"/>
            <a:ext cx="2309812" cy="944561"/>
            <a:chOff x="1311275" y="5224462"/>
            <a:chExt cx="2309812" cy="944561"/>
          </a:xfrm>
        </p:grpSpPr>
        <p:pic>
          <p:nvPicPr>
            <p:cNvPr id="181" name="Shape 181"/>
            <p:cNvPicPr preferRelativeResize="0"/>
            <p:nvPr/>
          </p:nvPicPr>
          <p:blipFill rotWithShape="1">
            <a:blip r:embed="rId11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11275" y="5224462"/>
              <a:ext cx="2309812" cy="94456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2" name="Shape 182"/>
            <p:cNvSpPr txBox="1"/>
            <p:nvPr/>
          </p:nvSpPr>
          <p:spPr>
            <a:xfrm>
              <a:off x="1371600" y="5257800"/>
              <a:ext cx="2195511" cy="838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мытый</a:t>
              </a:r>
            </a:p>
          </p:txBody>
        </p:sp>
      </p:grpSp>
      <p:cxnSp>
        <p:nvCxnSpPr>
          <p:cNvPr id="183" name="Shape 183"/>
          <p:cNvCxnSpPr/>
          <p:nvPr/>
        </p:nvCxnSpPr>
        <p:spPr>
          <a:xfrm rot="10800000">
            <a:off x="4571999" y="4419600"/>
            <a:ext cx="2089150" cy="8381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84" name="Shape 184"/>
          <p:cNvCxnSpPr/>
          <p:nvPr/>
        </p:nvCxnSpPr>
        <p:spPr>
          <a:xfrm rot="10800000" flipH="1">
            <a:off x="2470150" y="4419600"/>
            <a:ext cx="2101849" cy="8381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85" name="Shape 185"/>
          <p:cNvCxnSpPr/>
          <p:nvPr/>
        </p:nvCxnSpPr>
        <p:spPr>
          <a:xfrm>
            <a:off x="4572000" y="1219200"/>
            <a:ext cx="2628899" cy="9905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86" name="Shape 186"/>
          <p:cNvCxnSpPr/>
          <p:nvPr/>
        </p:nvCxnSpPr>
        <p:spPr>
          <a:xfrm rot="10800000" flipH="1">
            <a:off x="1790700" y="1219200"/>
            <a:ext cx="2749549" cy="8381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187" name="Shape 187"/>
          <p:cNvCxnSpPr/>
          <p:nvPr/>
        </p:nvCxnSpPr>
        <p:spPr>
          <a:xfrm rot="10800000">
            <a:off x="4572000" y="1219200"/>
            <a:ext cx="0" cy="21335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Shape 1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219200"/>
            <a:ext cx="9144000" cy="563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50" y="-6350"/>
            <a:ext cx="9156699" cy="6870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5" name="Shape 195"/>
          <p:cNvGrpSpPr/>
          <p:nvPr/>
        </p:nvGrpSpPr>
        <p:grpSpPr>
          <a:xfrm>
            <a:off x="-60325" y="-36511"/>
            <a:ext cx="9259886" cy="1328737"/>
            <a:chOff x="-60325" y="-36511"/>
            <a:chExt cx="9259886" cy="1328737"/>
          </a:xfrm>
        </p:grpSpPr>
        <p:pic>
          <p:nvPicPr>
            <p:cNvPr id="196" name="Shape 196"/>
            <p:cNvPicPr preferRelativeResize="0"/>
            <p:nvPr/>
          </p:nvPicPr>
          <p:blipFill rotWithShape="1"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60325" y="-36511"/>
              <a:ext cx="9259886" cy="13287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7" name="Shape 197"/>
            <p:cNvSpPr txBox="1"/>
            <p:nvPr/>
          </p:nvSpPr>
          <p:spPr>
            <a:xfrm>
              <a:off x="0" y="0"/>
              <a:ext cx="9144000" cy="12191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Строительный песок</a:t>
              </a:r>
            </a:p>
          </p:txBody>
        </p:sp>
      </p:grpSp>
      <p:grpSp>
        <p:nvGrpSpPr>
          <p:cNvPr id="198" name="Shape 198"/>
          <p:cNvGrpSpPr/>
          <p:nvPr/>
        </p:nvGrpSpPr>
        <p:grpSpPr>
          <a:xfrm>
            <a:off x="476250" y="2024061"/>
            <a:ext cx="2627312" cy="1176337"/>
            <a:chOff x="476250" y="2024061"/>
            <a:chExt cx="2627312" cy="1176337"/>
          </a:xfrm>
        </p:grpSpPr>
        <p:pic>
          <p:nvPicPr>
            <p:cNvPr id="199" name="Shape 199"/>
            <p:cNvPicPr preferRelativeResize="0"/>
            <p:nvPr/>
          </p:nvPicPr>
          <p:blipFill rotWithShape="1">
            <a:blip r:embed="rId7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6250" y="2024061"/>
              <a:ext cx="2627312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0" name="Shape 200"/>
            <p:cNvSpPr txBox="1"/>
            <p:nvPr/>
          </p:nvSpPr>
          <p:spPr>
            <a:xfrm>
              <a:off x="533400" y="2057400"/>
              <a:ext cx="2514599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Кварцевый</a:t>
              </a:r>
            </a:p>
          </p:txBody>
        </p:sp>
      </p:grpSp>
      <p:grpSp>
        <p:nvGrpSpPr>
          <p:cNvPr id="201" name="Shape 201"/>
          <p:cNvGrpSpPr/>
          <p:nvPr/>
        </p:nvGrpSpPr>
        <p:grpSpPr>
          <a:xfrm>
            <a:off x="3194050" y="3316287"/>
            <a:ext cx="2743199" cy="1176337"/>
            <a:chOff x="3194050" y="3316287"/>
            <a:chExt cx="2743199" cy="1176337"/>
          </a:xfrm>
        </p:grpSpPr>
        <p:pic>
          <p:nvPicPr>
            <p:cNvPr id="202" name="Shape 202"/>
            <p:cNvPicPr preferRelativeResize="0"/>
            <p:nvPr/>
          </p:nvPicPr>
          <p:blipFill rotWithShape="1">
            <a:blip r:embed="rId8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194050" y="3316287"/>
              <a:ext cx="2743199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3" name="Shape 203"/>
            <p:cNvSpPr txBox="1"/>
            <p:nvPr/>
          </p:nvSpPr>
          <p:spPr>
            <a:xfrm>
              <a:off x="3276600" y="3352800"/>
              <a:ext cx="2590800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Перлитовый</a:t>
              </a:r>
            </a:p>
          </p:txBody>
        </p:sp>
      </p:grpSp>
      <p:grpSp>
        <p:nvGrpSpPr>
          <p:cNvPr id="204" name="Shape 204"/>
          <p:cNvGrpSpPr/>
          <p:nvPr/>
        </p:nvGrpSpPr>
        <p:grpSpPr>
          <a:xfrm>
            <a:off x="5888037" y="2024061"/>
            <a:ext cx="2768599" cy="1176337"/>
            <a:chOff x="5888037" y="2024061"/>
            <a:chExt cx="2768599" cy="1176337"/>
          </a:xfrm>
        </p:grpSpPr>
        <p:pic>
          <p:nvPicPr>
            <p:cNvPr id="205" name="Shape 205"/>
            <p:cNvPicPr preferRelativeResize="0"/>
            <p:nvPr/>
          </p:nvPicPr>
          <p:blipFill rotWithShape="1">
            <a:blip r:embed="rId9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88037" y="2024061"/>
              <a:ext cx="2768599" cy="117633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6" name="Shape 206"/>
            <p:cNvSpPr txBox="1"/>
            <p:nvPr/>
          </p:nvSpPr>
          <p:spPr>
            <a:xfrm>
              <a:off x="6096000" y="2057400"/>
              <a:ext cx="2362200" cy="1066799"/>
            </a:xfrm>
            <a:prstGeom prst="rect">
              <a:avLst/>
            </a:prstGeom>
            <a:noFill/>
            <a:ln>
              <a:noFill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marL="3429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ct val="25000"/>
                <a:buFont typeface="Calibri"/>
                <a:buNone/>
              </a:pPr>
              <a:r>
                <a:rPr lang="en-US" sz="3200" b="0" i="0" u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Мраморный</a:t>
              </a:r>
            </a:p>
          </p:txBody>
        </p:sp>
      </p:grpSp>
      <p:cxnSp>
        <p:nvCxnSpPr>
          <p:cNvPr id="207" name="Shape 207"/>
          <p:cNvCxnSpPr/>
          <p:nvPr/>
        </p:nvCxnSpPr>
        <p:spPr>
          <a:xfrm>
            <a:off x="4572000" y="1219200"/>
            <a:ext cx="2705100" cy="8381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08" name="Shape 208"/>
          <p:cNvCxnSpPr/>
          <p:nvPr/>
        </p:nvCxnSpPr>
        <p:spPr>
          <a:xfrm rot="10800000" flipH="1">
            <a:off x="1790700" y="1219200"/>
            <a:ext cx="2749549" cy="8381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  <p:cxnSp>
        <p:nvCxnSpPr>
          <p:cNvPr id="209" name="Shape 209"/>
          <p:cNvCxnSpPr/>
          <p:nvPr/>
        </p:nvCxnSpPr>
        <p:spPr>
          <a:xfrm rot="10800000">
            <a:off x="4572000" y="1219200"/>
            <a:ext cx="0" cy="2133599"/>
          </a:xfrm>
          <a:prstGeom prst="straightConnector1">
            <a:avLst/>
          </a:prstGeom>
          <a:noFill/>
          <a:ln w="38100" cap="rnd" cmpd="sng">
            <a:solidFill>
              <a:srgbClr val="F79646"/>
            </a:solidFill>
            <a:prstDash val="solid"/>
            <a:miter/>
            <a:headEnd type="none" w="med" len="med"/>
            <a:tailEnd type="none" w="med" len="med"/>
          </a:ln>
        </p:spPr>
      </p:cxn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</Words>
  <Application>Microsoft Office PowerPoint</Application>
  <PresentationFormat>Экран (4:3)</PresentationFormat>
  <Paragraphs>70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2</cp:revision>
  <dcterms:modified xsi:type="dcterms:W3CDTF">2016-04-12T17:32:00Z</dcterms:modified>
</cp:coreProperties>
</file>