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424" r:id="rId2"/>
    <p:sldId id="347" r:id="rId3"/>
    <p:sldId id="348" r:id="rId4"/>
    <p:sldId id="383" r:id="rId5"/>
    <p:sldId id="311" r:id="rId6"/>
    <p:sldId id="277" r:id="rId7"/>
    <p:sldId id="308" r:id="rId8"/>
    <p:sldId id="256" r:id="rId9"/>
    <p:sldId id="420" r:id="rId10"/>
    <p:sldId id="261" r:id="rId11"/>
    <p:sldId id="265" r:id="rId12"/>
    <p:sldId id="279" r:id="rId13"/>
    <p:sldId id="278" r:id="rId14"/>
    <p:sldId id="422" r:id="rId15"/>
    <p:sldId id="264" r:id="rId16"/>
    <p:sldId id="346" r:id="rId17"/>
    <p:sldId id="349" r:id="rId18"/>
    <p:sldId id="259" r:id="rId19"/>
    <p:sldId id="258" r:id="rId20"/>
    <p:sldId id="379" r:id="rId21"/>
    <p:sldId id="350" r:id="rId22"/>
    <p:sldId id="287" r:id="rId23"/>
    <p:sldId id="288" r:id="rId24"/>
    <p:sldId id="413" r:id="rId25"/>
    <p:sldId id="289" r:id="rId26"/>
    <p:sldId id="360" r:id="rId27"/>
    <p:sldId id="290" r:id="rId28"/>
    <p:sldId id="351" r:id="rId29"/>
    <p:sldId id="352" r:id="rId30"/>
    <p:sldId id="361" r:id="rId31"/>
    <p:sldId id="284" r:id="rId32"/>
    <p:sldId id="281" r:id="rId33"/>
    <p:sldId id="282" r:id="rId34"/>
    <p:sldId id="283" r:id="rId35"/>
    <p:sldId id="378" r:id="rId36"/>
    <p:sldId id="286" r:id="rId37"/>
    <p:sldId id="418" r:id="rId38"/>
    <p:sldId id="417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6" autoAdjust="0"/>
    <p:restoredTop sz="91549" autoAdjust="0"/>
  </p:normalViewPr>
  <p:slideViewPr>
    <p:cSldViewPr>
      <p:cViewPr>
        <p:scale>
          <a:sx n="55" d="100"/>
          <a:sy n="55" d="100"/>
        </p:scale>
        <p:origin x="-3138" y="-10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2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462D04-EDC9-4141-898F-6E07058A5AC3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C0682-404E-4785-B98E-90D78D0DF2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947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C0682-404E-4785-B98E-90D78D0DF29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1BA-2E10-413D-9362-2E93480C96C2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E2F74-4784-4C6D-BB63-FF8D553B6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1BA-2E10-413D-9362-2E93480C96C2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E2F74-4784-4C6D-BB63-FF8D553B6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1BA-2E10-413D-9362-2E93480C96C2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E2F74-4784-4C6D-BB63-FF8D553B6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1BA-2E10-413D-9362-2E93480C96C2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E2F74-4784-4C6D-BB63-FF8D553B6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1BA-2E10-413D-9362-2E93480C96C2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E2F74-4784-4C6D-BB63-FF8D553B6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1BA-2E10-413D-9362-2E93480C96C2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E2F74-4784-4C6D-BB63-FF8D553B6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1BA-2E10-413D-9362-2E93480C96C2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E2F74-4784-4C6D-BB63-FF8D553B6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1BA-2E10-413D-9362-2E93480C96C2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E2F74-4784-4C6D-BB63-FF8D553B6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1BA-2E10-413D-9362-2E93480C96C2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E2F74-4784-4C6D-BB63-FF8D553B6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1BA-2E10-413D-9362-2E93480C96C2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E2F74-4784-4C6D-BB63-FF8D553B6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1BA-2E10-413D-9362-2E93480C96C2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E2F74-4784-4C6D-BB63-FF8D553B6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FB1BA-2E10-413D-9362-2E93480C96C2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E2F74-4784-4C6D-BB63-FF8D553B6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ru.wikipedia.org/wiki/%D0%9B%D1%8E%D0%BA%D0%B0%D1%80%D0%BD%D0%B0" TargetMode="External"/><Relationship Id="rId4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3.jpeg"/><Relationship Id="rId18" Type="http://schemas.openxmlformats.org/officeDocument/2006/relationships/image" Target="../media/image77.jpeg"/><Relationship Id="rId26" Type="http://schemas.openxmlformats.org/officeDocument/2006/relationships/image" Target="../media/image84.jpeg"/><Relationship Id="rId39" Type="http://schemas.openxmlformats.org/officeDocument/2006/relationships/image" Target="../media/image97.jpeg"/><Relationship Id="rId21" Type="http://schemas.openxmlformats.org/officeDocument/2006/relationships/image" Target="../media/image79.jpeg"/><Relationship Id="rId34" Type="http://schemas.openxmlformats.org/officeDocument/2006/relationships/image" Target="../media/image92.jpeg"/><Relationship Id="rId42" Type="http://schemas.openxmlformats.org/officeDocument/2006/relationships/image" Target="../media/image100.jpeg"/><Relationship Id="rId7" Type="http://schemas.openxmlformats.org/officeDocument/2006/relationships/image" Target="../media/image67.jpeg"/><Relationship Id="rId2" Type="http://schemas.openxmlformats.org/officeDocument/2006/relationships/image" Target="../media/image63.jpeg"/><Relationship Id="rId16" Type="http://schemas.openxmlformats.org/officeDocument/2006/relationships/image" Target="../media/image75.jpeg"/><Relationship Id="rId20" Type="http://schemas.openxmlformats.org/officeDocument/2006/relationships/image" Target="../media/image78.jpeg"/><Relationship Id="rId29" Type="http://schemas.openxmlformats.org/officeDocument/2006/relationships/image" Target="../media/image87.jpeg"/><Relationship Id="rId41" Type="http://schemas.openxmlformats.org/officeDocument/2006/relationships/image" Target="../media/image9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11" Type="http://schemas.openxmlformats.org/officeDocument/2006/relationships/image" Target="../media/image71.jpeg"/><Relationship Id="rId24" Type="http://schemas.openxmlformats.org/officeDocument/2006/relationships/image" Target="../media/image82.jpeg"/><Relationship Id="rId32" Type="http://schemas.openxmlformats.org/officeDocument/2006/relationships/image" Target="../media/image90.jpeg"/><Relationship Id="rId37" Type="http://schemas.openxmlformats.org/officeDocument/2006/relationships/image" Target="../media/image95.jpeg"/><Relationship Id="rId40" Type="http://schemas.openxmlformats.org/officeDocument/2006/relationships/image" Target="../media/image98.jpeg"/><Relationship Id="rId5" Type="http://schemas.openxmlformats.org/officeDocument/2006/relationships/image" Target="../media/image56.jpeg"/><Relationship Id="rId15" Type="http://schemas.openxmlformats.org/officeDocument/2006/relationships/image" Target="../media/image74.jpeg"/><Relationship Id="rId23" Type="http://schemas.openxmlformats.org/officeDocument/2006/relationships/image" Target="../media/image81.jpeg"/><Relationship Id="rId28" Type="http://schemas.openxmlformats.org/officeDocument/2006/relationships/image" Target="../media/image86.jpeg"/><Relationship Id="rId36" Type="http://schemas.openxmlformats.org/officeDocument/2006/relationships/image" Target="../media/image94.jpeg"/><Relationship Id="rId10" Type="http://schemas.openxmlformats.org/officeDocument/2006/relationships/image" Target="../media/image70.jpeg"/><Relationship Id="rId19" Type="http://schemas.openxmlformats.org/officeDocument/2006/relationships/image" Target="../media/image30.jpeg"/><Relationship Id="rId31" Type="http://schemas.openxmlformats.org/officeDocument/2006/relationships/image" Target="../media/image89.jpeg"/><Relationship Id="rId4" Type="http://schemas.openxmlformats.org/officeDocument/2006/relationships/image" Target="../media/image65.jpeg"/><Relationship Id="rId9" Type="http://schemas.openxmlformats.org/officeDocument/2006/relationships/image" Target="../media/image69.jpeg"/><Relationship Id="rId14" Type="http://schemas.openxmlformats.org/officeDocument/2006/relationships/image" Target="../media/image29.jpeg"/><Relationship Id="rId22" Type="http://schemas.openxmlformats.org/officeDocument/2006/relationships/image" Target="../media/image80.jpeg"/><Relationship Id="rId27" Type="http://schemas.openxmlformats.org/officeDocument/2006/relationships/image" Target="../media/image85.jpeg"/><Relationship Id="rId30" Type="http://schemas.openxmlformats.org/officeDocument/2006/relationships/image" Target="../media/image88.jpeg"/><Relationship Id="rId35" Type="http://schemas.openxmlformats.org/officeDocument/2006/relationships/image" Target="../media/image93.jpeg"/><Relationship Id="rId43" Type="http://schemas.openxmlformats.org/officeDocument/2006/relationships/image" Target="../media/image101.jpeg"/><Relationship Id="rId8" Type="http://schemas.openxmlformats.org/officeDocument/2006/relationships/image" Target="../media/image68.jpeg"/><Relationship Id="rId3" Type="http://schemas.openxmlformats.org/officeDocument/2006/relationships/image" Target="../media/image64.jpeg"/><Relationship Id="rId12" Type="http://schemas.openxmlformats.org/officeDocument/2006/relationships/image" Target="../media/image72.jpeg"/><Relationship Id="rId17" Type="http://schemas.openxmlformats.org/officeDocument/2006/relationships/image" Target="../media/image76.jpeg"/><Relationship Id="rId25" Type="http://schemas.openxmlformats.org/officeDocument/2006/relationships/image" Target="../media/image83.jpeg"/><Relationship Id="rId33" Type="http://schemas.openxmlformats.org/officeDocument/2006/relationships/image" Target="../media/image91.jpeg"/><Relationship Id="rId38" Type="http://schemas.openxmlformats.org/officeDocument/2006/relationships/image" Target="../media/image9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search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водонопорные  арх объекты\IMG_20140406_13204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1481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214810" y="1"/>
            <a:ext cx="4929190" cy="1037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Конкурс детских исследовательских проектов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«Первые  шаги  в науку»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Проект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Объекты промышленной архитектуры моего поселка  и  проблемы их сохранения.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Выполнен  ученицей  7</a:t>
            </a:r>
            <a:r>
              <a:rPr lang="ru-RU" b="1" baseline="300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класса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МБОУ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Урдомская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средняя школа»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Ленского района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Архангельской области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Дробковой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Викторией Сергеевной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Урдома, 2016 г.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pPr algn="just"/>
            <a:r>
              <a:rPr lang="ru-RU" b="1" dirty="0" smtClean="0"/>
              <a:t>                                                          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146" name="Picture 2" descr="C:\Documents and Settings\Admin\Рабочий стол\фото башня\DSC089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Documents and Settings\Admin\Рабочий стол\башня\050320146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7220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" y="614364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Определение  уровня  воды в баке  водонапорной  башни.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do.gendocs.ru/pars_docs/tw_refs/209/208174/208174_html_5e20ede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285860"/>
            <a:ext cx="600079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85720" y="4429132"/>
            <a:ext cx="87154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85776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Сначала  водозабор осуществлялся  с  реки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Лупья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На  берегу, огражденная  забором, а  в  реке  сеткой  стояла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двух-этажная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водозаборная  станция: на  первом  этаже  находились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Мощные  насосы, а  на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втормом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бытовка. Вода  закачивалась  с  реки  через  фильтры,  которые  осуществляли  очистку  от  технической  грязи,  далее  вода  хлорировалась (по  трубочке  поступал  раствор  хлорки,  а  затем по трубопроводу  поступал  в водонапорную  башню.  В  настоящее  время  вода  не  хлорируется.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2852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Речной  водозабор</a:t>
            </a:r>
            <a:endParaRPr lang="ru-RU" sz="6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2143116"/>
            <a:ext cx="16249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насосом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3786190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самотеком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bte1927.ru/userfiles/image/tehnicheskaja_enciklopedija_v_6-35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2499360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786050" y="214290"/>
            <a:ext cx="6467894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Насосные станции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сная ст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нция 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сооружение, состоящее, как правило,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здания и оборудования — насосных агрегатов (рабочих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резервных), трубопроводов и вспомогательных устройств.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Здания насосных станций бывают наземные,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полузаглублён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подземные. Известны также плавучие насосные станции — на барже или понтоне.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2786058"/>
            <a:ext cx="827305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насосных станциях используются несколько видов насосов: </a:t>
            </a:r>
          </a:p>
          <a:p>
            <a:pPr lvl="0"/>
            <a:r>
              <a:rPr lang="ru-RU" dirty="0" smtClean="0"/>
              <a:t>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Шестеренные насосы;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Центробежные насосы;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Погружные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насосы;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4143380"/>
            <a:ext cx="89297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Шестеренные насосы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насосы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основную роль в которых выполняют шестеренки,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вследствие разрядки воздуха между шестеренками возникает перепад давления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туда устремляется жидкость.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Центробежные насосы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 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насосы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 которых движение жидкости и необходимый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напор создаются за счёт центробежной силы, возникающей при воздействии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лопастей рабочего колеса на жидкость.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Погружные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насосы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насосы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погружаемые ниже уровня перекачиваемой  жидкости.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обеспечивает подъем жидкости с большой глубины, хорошее охлаждение узлов насоса, и позволяет поднимать жидкости с растворенным в ней газом.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Admin\Рабочий стол\башня\050320146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1436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6143644"/>
            <a:ext cx="8969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FF0000"/>
                </a:solidFill>
              </a:rPr>
              <a:t>Погружные</a:t>
            </a:r>
            <a:r>
              <a:rPr lang="ru-RU" sz="3600" dirty="0" smtClean="0">
                <a:solidFill>
                  <a:srgbClr val="FF0000"/>
                </a:solidFill>
              </a:rPr>
              <a:t>  насосы  водонапорной  башни.  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Admin\Рабочий стол\башня\050320146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экскурсия\DSC0897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Admin\Рабочий стол\Новая папка (3)\водонопорные  арх объекты\IMG_20140406_13075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водонопорные  арх объекты\IMG_20140406_13074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Admin\Рабочий стол\фото башня\DSC089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" name="Рисунок 16" descr="https://encrypted-tbn2.gstatic.com/images?q=tbn:ANd9GcRLKD8SF2OF7wT_cAmGWIx0uyTMJh4qBAyzwlKKkDrPKv0hpT16"/>
          <p:cNvPicPr/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214282" y="-142900"/>
            <a:ext cx="8929718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sz="36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«Водонапорная башня».</a:t>
            </a:r>
            <a:endParaRPr lang="ru-RU" sz="3600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Техническая часть.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/>
              <a:t> </a:t>
            </a:r>
            <a:r>
              <a:rPr lang="ru-RU" sz="2000" b="1" dirty="0" smtClean="0"/>
              <a:t>Цель работы: </a:t>
            </a:r>
            <a:r>
              <a:rPr lang="ru-RU" sz="2000" dirty="0" smtClean="0"/>
              <a:t> показать на примере водонапорных башен, что объекты промышленной архитектуры представляют значимую часть истории , переданной в наследие предшествующими поколениями, изучить  работу  и  техническую  документацию  действующей  водонапорной  башни.</a:t>
            </a:r>
          </a:p>
          <a:p>
            <a:endParaRPr lang="ru-RU" sz="2000" b="1" dirty="0" smtClean="0"/>
          </a:p>
          <a:p>
            <a:r>
              <a:rPr lang="ru-RU" sz="2000" dirty="0" smtClean="0"/>
              <a:t>        </a:t>
            </a:r>
            <a:r>
              <a:rPr lang="ru-RU" sz="2000" b="1" dirty="0" smtClean="0"/>
              <a:t>Задачи,</a:t>
            </a:r>
            <a:r>
              <a:rPr lang="ru-RU" sz="2000" dirty="0" smtClean="0"/>
              <a:t> решаемые в ходе исследования:</a:t>
            </a:r>
          </a:p>
          <a:p>
            <a:r>
              <a:rPr lang="ru-RU" sz="2000" dirty="0" smtClean="0"/>
              <a:t>1. Выявить, изучить, описать водонапорные башни на территории пос.Урдома.</a:t>
            </a:r>
          </a:p>
          <a:p>
            <a:r>
              <a:rPr lang="ru-RU" sz="2000" dirty="0" smtClean="0"/>
              <a:t>2. Изучить исторические события, связанные с водонапорными башнями нашего  поселка (по рассказам информаторов).</a:t>
            </a:r>
          </a:p>
          <a:p>
            <a:r>
              <a:rPr lang="ru-RU" sz="2000" dirty="0" smtClean="0"/>
              <a:t>3. Изучить работу и техническую  документацию ( проект, рабочие чертежи) водонапорной  башни.</a:t>
            </a:r>
          </a:p>
          <a:p>
            <a:r>
              <a:rPr lang="ru-RU" sz="2000" dirty="0" smtClean="0"/>
              <a:t>4. Исследовать  близлежащую  территорию, расположение  скважин и насосов.</a:t>
            </a:r>
          </a:p>
          <a:p>
            <a:r>
              <a:rPr lang="ru-RU" sz="2000" dirty="0" smtClean="0"/>
              <a:t>5. Изучить  архитектуру  водонапорных  башен. </a:t>
            </a:r>
          </a:p>
          <a:p>
            <a:r>
              <a:rPr lang="ru-RU" sz="2000" dirty="0" smtClean="0"/>
              <a:t>6. Изготовить  модель  водонапорной  башни  в  масштабе М:1:25, создать  проект  по  новому  функциональному  использованию  водонапорных  башен.</a:t>
            </a:r>
          </a:p>
          <a:p>
            <a:r>
              <a:rPr lang="ru-RU" sz="2000" dirty="0" smtClean="0"/>
              <a:t>7. Рассмотреть возможности реставрации  и нового функционального использования  водонапорных башен пос.Урдома и прилегающих к ним территорий. </a:t>
            </a:r>
          </a:p>
          <a:p>
            <a:r>
              <a:rPr lang="ru-RU" sz="2000" dirty="0" smtClean="0"/>
              <a:t> 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дминистратор\Desktop\водонапорные башни\images (16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29124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Администратор\Desktop\водонапорные башни\images (9)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0"/>
            <a:ext cx="4714876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" y="564357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Архитектура водонапорной башни</a:t>
            </a: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Новая папка (3)\водонопорные  арх объекты\IMG_20140406_13195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86314" cy="6858000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Рабочий стол\Новая папка (3)\водонопорные  арх объекты\IMG_20140406_13163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0"/>
            <a:ext cx="471487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g-fotki.yandex.ru/get/3905/tomyris.88/0_29438_ffa3eebd_XL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343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http://files.school-collection.edu.ru/dlrstore/b4eb7cca-5855-c822-fcc0-3f67b2608567/00139585067117250/78080.jpg"/>
          <p:cNvPicPr>
            <a:picLocks noGrp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71876"/>
            <a:ext cx="4643438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714876" y="3929066"/>
            <a:ext cx="442912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err="1" smtClean="0">
                <a:solidFill>
                  <a:srgbClr val="C00000"/>
                </a:solidFill>
              </a:rPr>
              <a:t>Аркатурно-колончатый</a:t>
            </a:r>
            <a:r>
              <a:rPr lang="ru-RU" sz="2400" b="1" i="1" dirty="0" smtClean="0">
                <a:solidFill>
                  <a:srgbClr val="C00000"/>
                </a:solidFill>
              </a:rPr>
              <a:t> пояс</a:t>
            </a:r>
            <a:r>
              <a:rPr lang="ru-RU" sz="2000" dirty="0" smtClean="0"/>
              <a:t> </a:t>
            </a:r>
          </a:p>
          <a:p>
            <a:r>
              <a:rPr lang="ru-RU" sz="2000" dirty="0" smtClean="0"/>
              <a:t>– декоративный мотив из небольших</a:t>
            </a:r>
          </a:p>
          <a:p>
            <a:r>
              <a:rPr lang="ru-RU" sz="2000" dirty="0" smtClean="0"/>
              <a:t>арок, опирающихся на колонки, вид </a:t>
            </a:r>
            <a:r>
              <a:rPr lang="ru-RU" sz="2000" dirty="0" err="1" smtClean="0"/>
              <a:t>аркатуры.На</a:t>
            </a:r>
            <a:r>
              <a:rPr lang="ru-RU" sz="2000" dirty="0" smtClean="0"/>
              <a:t> представленном здании в виде </a:t>
            </a:r>
            <a:r>
              <a:rPr lang="ru-RU" sz="2000" dirty="0" err="1" smtClean="0"/>
              <a:t>аркатурно-колончатого</a:t>
            </a:r>
            <a:r>
              <a:rPr lang="ru-RU" sz="2000" dirty="0" smtClean="0"/>
              <a:t> пояса </a:t>
            </a:r>
            <a:endParaRPr lang="en-US" sz="2000" dirty="0" smtClean="0"/>
          </a:p>
          <a:p>
            <a:r>
              <a:rPr lang="ru-RU" sz="2000" dirty="0" smtClean="0"/>
              <a:t>оформлен верхний ярус. Окна </a:t>
            </a:r>
            <a:endParaRPr lang="en-US" sz="2000" dirty="0" smtClean="0"/>
          </a:p>
          <a:p>
            <a:r>
              <a:rPr lang="ru-RU" sz="2000" dirty="0" smtClean="0"/>
              <a:t>оказываются как бы «вписанными» </a:t>
            </a:r>
            <a:endParaRPr lang="en-US" sz="2000" dirty="0" smtClean="0"/>
          </a:p>
          <a:p>
            <a:r>
              <a:rPr lang="ru-RU" sz="2000" dirty="0" smtClean="0"/>
              <a:t>в аркатуру; этот прием был известен </a:t>
            </a:r>
            <a:endParaRPr lang="en-US" sz="2000" dirty="0" smtClean="0"/>
          </a:p>
          <a:p>
            <a:r>
              <a:rPr lang="ru-RU" sz="2000" dirty="0" smtClean="0"/>
              <a:t>и в древнерусской архитектуре.</a:t>
            </a:r>
            <a:endParaRPr lang="ru-RU" sz="2000" dirty="0"/>
          </a:p>
        </p:txBody>
      </p:sp>
      <p:pic>
        <p:nvPicPr>
          <p:cNvPr id="5122" name="Picture 2" descr="F:\водонопорные  арх объекты\IMG_20140406_13203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0"/>
            <a:ext cx="4500562" cy="3786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encrypted-tbn3.gstatic.com/images?q=tbn:ANd9GcT-PDK7GXjZcgQZ3is5m8y14lLJjSlX5WleRtUi5q1dw-NBtAaglA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29124" cy="357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e-reading.ws/illustrations/78/78902-i_007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3314"/>
            <a:ext cx="4429124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714876" y="4000504"/>
            <a:ext cx="442912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СТУПЕНЧАТЫЙ КАРНИЗ  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r>
              <a:rPr lang="ru-RU" sz="2000" dirty="0" smtClean="0"/>
              <a:t>в архитектуре, длинный ряд ступенчатых выступов (каменных блоков, выступающих из стены, поддерживающих какую</a:t>
            </a:r>
            <a:r>
              <a:rPr lang="en-US" sz="2000" dirty="0" smtClean="0"/>
              <a:t>-</a:t>
            </a:r>
            <a:r>
              <a:rPr lang="ru-RU" sz="2000" dirty="0" err="1" smtClean="0"/>
              <a:t>нибудь</a:t>
            </a:r>
            <a:r>
              <a:rPr lang="ru-RU" sz="2000" dirty="0" smtClean="0"/>
              <a:t> </a:t>
            </a:r>
            <a:endParaRPr lang="en-US" sz="2000" dirty="0" smtClean="0"/>
          </a:p>
          <a:p>
            <a:r>
              <a:rPr lang="ru-RU" sz="2000" dirty="0" smtClean="0"/>
              <a:t>тяжелую деталь), который обычно </a:t>
            </a:r>
            <a:endParaRPr lang="en-US" sz="2000" dirty="0" smtClean="0"/>
          </a:p>
          <a:p>
            <a:r>
              <a:rPr lang="ru-RU" sz="2000" dirty="0" smtClean="0"/>
              <a:t>выстраивается прямо под  навесом крыши</a:t>
            </a:r>
            <a:r>
              <a:rPr lang="en-US" sz="2000" dirty="0" smtClean="0"/>
              <a:t>.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8194" name="Picture 2" descr="F:\водонопорные  арх объекты\IMG_20140406_13213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4" y="1"/>
            <a:ext cx="4714876" cy="4000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Новая папка (3)\водонопорные  арх объекты\IMG_20140406_13195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86314" cy="6858000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Рабочий стол\Новая папка (3)\водонопорные  арх объекты\IMG_20140406_13163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0"/>
            <a:ext cx="471487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encrypted-tbn0.gstatic.com/images?q=tbn:ANd9GcTple_68wDP91f1xk5ORH_qAPBo15vgt-9Y63vwVDbwr-6cMoSsv3YaNw_P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14810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encrypted-tbn2.gstatic.com/images?q=tbn:ANd9GcRFN9HVAXynFAoNdgQKjO515YcMfpT92EDDeAbxZ4ofJRt9oupTPj0Ko6jz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6190"/>
            <a:ext cx="4214810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14810" y="5165229"/>
            <a:ext cx="492919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Пилястра</a:t>
            </a:r>
            <a:r>
              <a:rPr lang="ru-RU" sz="2400" dirty="0" smtClean="0">
                <a:solidFill>
                  <a:srgbClr val="C00000"/>
                </a:solidFill>
              </a:rPr>
              <a:t> (</a:t>
            </a:r>
            <a:r>
              <a:rPr lang="ru-RU" sz="2400" i="1" dirty="0" smtClean="0">
                <a:solidFill>
                  <a:srgbClr val="C00000"/>
                </a:solidFill>
              </a:rPr>
              <a:t>пилястр</a:t>
            </a:r>
            <a:r>
              <a:rPr lang="ru-RU" sz="2400" dirty="0" smtClean="0">
                <a:solidFill>
                  <a:srgbClr val="C00000"/>
                </a:solidFill>
              </a:rPr>
              <a:t>)</a:t>
            </a:r>
          </a:p>
          <a:p>
            <a:r>
              <a:rPr lang="ru-RU" sz="2000" dirty="0" smtClean="0"/>
              <a:t>— вертикальный, плоский, прямоугольный в плане выступ стены условно изображающие  колонну, повторяют  пропорции ствола  опорной  конструкции.</a:t>
            </a:r>
            <a:endParaRPr lang="en-US" sz="2000" dirty="0" smtClean="0"/>
          </a:p>
        </p:txBody>
      </p:sp>
      <p:pic>
        <p:nvPicPr>
          <p:cNvPr id="4099" name="Picture 3" descr="F:\водонопорные  арх объекты\IMG_20140406_13200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4810" y="0"/>
            <a:ext cx="4929190" cy="5143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Documents and Settings\Admin\Рабочий стол\Новая папка (3)\водонопорные  арх объекты\IMG_20140406_13211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3306" y="0"/>
            <a:ext cx="5500694" cy="5000612"/>
          </a:xfrm>
          <a:prstGeom prst="rect">
            <a:avLst/>
          </a:prstGeom>
          <a:noFill/>
        </p:spPr>
      </p:pic>
      <p:pic>
        <p:nvPicPr>
          <p:cNvPr id="3" name="Рисунок 2" descr="https://encrypted-tbn2.gstatic.com/images?q=tbn:ANd9GcTMXdSSCtyS0tiJT_bWON9VuHpW7ZMm4Oa1TZPzucNFa4J84Nfa9A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14752"/>
            <a:ext cx="3643306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encrypted-tbn2.gstatic.com/images?q=tbn:ANd9GcTWUhQry-j9w1RzRh5e12dSyP7YYDHqoDdd0e4TLKQS94HPQfjd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643306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643306" y="5000636"/>
            <a:ext cx="550069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КАННЕЛЮРЫ</a:t>
            </a:r>
          </a:p>
          <a:p>
            <a:pPr>
              <a:buFontTx/>
              <a:buChar char="-"/>
            </a:pPr>
            <a:r>
              <a:rPr lang="ru-RU" dirty="0" smtClean="0"/>
              <a:t>современное обозначение вертикальных желобков,</a:t>
            </a:r>
          </a:p>
          <a:p>
            <a:r>
              <a:rPr lang="ru-RU" dirty="0" smtClean="0"/>
              <a:t>идущих параллельно от основания к капители </a:t>
            </a:r>
          </a:p>
          <a:p>
            <a:r>
              <a:rPr lang="ru-RU" dirty="0" smtClean="0"/>
              <a:t>колонны или пилястры и служащих для ее украшения.</a:t>
            </a:r>
          </a:p>
          <a:p>
            <a:r>
              <a:rPr lang="ru-RU" dirty="0" smtClean="0"/>
              <a:t>Каннелюры отделяются друг от друга либо острой</a:t>
            </a:r>
          </a:p>
          <a:p>
            <a:r>
              <a:rPr lang="ru-RU" dirty="0" smtClean="0"/>
              <a:t> кромкой , либо плоской перемычкой 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encrypted-tbn0.gstatic.com/images?q=tbn:ANd9GcQ75M26KhdsAR7eGbc178PDncc2Yp3KdvJ8YZsdCeojfUCK87_NkAXQb0QI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35768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http://files.school-collection.edu.ru/dlrstore/3e465e5a-08e5-1e3e-4c61-564ecffea588/00139585012527126/78042.jpg"/>
          <p:cNvPicPr>
            <a:picLocks noGrp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00438"/>
            <a:ext cx="4357686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429125" y="4786322"/>
            <a:ext cx="47148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C00000"/>
                </a:solidFill>
              </a:rPr>
              <a:t>Сандрик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r>
              <a:rPr lang="ru-RU" sz="2000" dirty="0" smtClean="0"/>
              <a:t> — выступающий элемент внутренней и</a:t>
            </a:r>
          </a:p>
          <a:p>
            <a:r>
              <a:rPr lang="ru-RU" sz="2000" dirty="0" smtClean="0"/>
              <a:t>внешней отделки зданий, помещений. В архитектуре -деталь  в  виде небольшого  карниза  над  оконным  или  дверным  проемом.</a:t>
            </a:r>
          </a:p>
          <a:p>
            <a:endParaRPr lang="ru-RU" sz="2000" dirty="0"/>
          </a:p>
        </p:txBody>
      </p:sp>
      <p:pic>
        <p:nvPicPr>
          <p:cNvPr id="7170" name="Picture 2" descr="F:\водонопорные  арх объекты\IMG_20140406_13211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7686" y="0"/>
            <a:ext cx="4786314" cy="4786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водонопорные  арх объекты\IMG_20140406_13204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9124" cy="6858000"/>
          </a:xfrm>
          <a:prstGeom prst="rect">
            <a:avLst/>
          </a:prstGeom>
          <a:noFill/>
        </p:spPr>
      </p:pic>
      <p:pic>
        <p:nvPicPr>
          <p:cNvPr id="4" name="Рисунок 3" descr="https://encrypted-tbn2.gstatic.com/images?q=tbn:ANd9GcT4XHPBw2pnhsNsNJtseo3udLEOeCU8526smJkr9sI-rvD8w1FK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0"/>
            <a:ext cx="4714876" cy="435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429125" y="4357694"/>
            <a:ext cx="471487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Балкон 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- </a:t>
            </a:r>
            <a:r>
              <a:rPr lang="ru-RU" dirty="0" err="1" smtClean="0"/>
              <a:t>неотапливаемое</a:t>
            </a:r>
            <a:r>
              <a:rPr lang="ru-RU" dirty="0" smtClean="0"/>
              <a:t> помещение в виде выступающей из плоскости стены фасада здания огражденной площадки. Может иметь покрытие и быть остекленным. При наличии покрытия и остекления имеет ограниченную глубину, взаимосвязанную с </a:t>
            </a:r>
            <a:r>
              <a:rPr lang="ru-RU" dirty="0" err="1" smtClean="0"/>
              <a:t>овещением</a:t>
            </a:r>
            <a:r>
              <a:rPr lang="ru-RU" dirty="0" smtClean="0"/>
              <a:t> помещения, к которому примыкает.</a:t>
            </a:r>
            <a:endParaRPr lang="ru-RU" dirty="0"/>
          </a:p>
        </p:txBody>
      </p:sp>
      <p:pic>
        <p:nvPicPr>
          <p:cNvPr id="6" name="Picture 2" descr="F:\водонопорные  арх объекты\IMG_20140406_13204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4429124" cy="6858000"/>
          </a:xfrm>
          <a:prstGeom prst="rect">
            <a:avLst/>
          </a:prstGeom>
          <a:noFill/>
        </p:spPr>
      </p:pic>
      <p:pic>
        <p:nvPicPr>
          <p:cNvPr id="7" name="Picture 2" descr="F:\водонопорные  арх объекты\IMG_20140406_13204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912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водонопорные  арх объекты\IMG_20140406_13220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9058" y="0"/>
            <a:ext cx="5214942" cy="4643446"/>
          </a:xfrm>
          <a:prstGeom prst="rect">
            <a:avLst/>
          </a:prstGeom>
          <a:noFill/>
        </p:spPr>
      </p:pic>
      <p:pic>
        <p:nvPicPr>
          <p:cNvPr id="4" name="Рисунок 3" descr="https://encrypted-tbn1.gstatic.com/images?q=tbn:ANd9GcQCI7DvdoRHNF1Lch_nuy2ooYq-6o7deFJaXU2YhSnKyH69gFFnQQ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57628"/>
            <a:ext cx="3929058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encrypted-tbn3.gstatic.com/images?q=tbn:ANd9GcRlZq85NAQfWjzfGq-OAR2BWhJrR4GzKjFfGnmvKi75qMhxK659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929058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438648" y="565310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000496" y="4714884"/>
            <a:ext cx="51435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Слуховое окно</a:t>
            </a:r>
            <a:r>
              <a:rPr lang="ru-RU" sz="2800" dirty="0" smtClean="0">
                <a:solidFill>
                  <a:srgbClr val="C00000"/>
                </a:solidFill>
              </a:rPr>
              <a:t> </a:t>
            </a:r>
          </a:p>
          <a:p>
            <a:r>
              <a:rPr lang="ru-RU" sz="2000" dirty="0" smtClean="0"/>
              <a:t>— окно в , предназначено для естественного </a:t>
            </a:r>
          </a:p>
          <a:p>
            <a:r>
              <a:rPr lang="ru-RU" sz="2000" dirty="0" smtClean="0"/>
              <a:t>освещения и проветривания чердачных </a:t>
            </a:r>
          </a:p>
          <a:p>
            <a:r>
              <a:rPr lang="ru-RU" sz="2000" dirty="0" smtClean="0"/>
              <a:t>помещений, иногда — для выхода на крышу. </a:t>
            </a:r>
          </a:p>
          <a:p>
            <a:r>
              <a:rPr lang="ru-RU" sz="2000" dirty="0" smtClean="0"/>
              <a:t>Пышно украшенные слуховые окна, </a:t>
            </a:r>
          </a:p>
          <a:p>
            <a:r>
              <a:rPr lang="ru-RU" sz="2000" dirty="0" smtClean="0"/>
              <a:t> называются </a:t>
            </a:r>
            <a:r>
              <a:rPr lang="ru-RU" sz="2000" b="1" u="sng" dirty="0" err="1" smtClean="0">
                <a:hlinkClick r:id="rId5" tooltip="Люкарна"/>
              </a:rPr>
              <a:t>люкарнами</a:t>
            </a:r>
            <a:r>
              <a:rPr lang="ru-RU" sz="2000" b="1" u="sng" dirty="0" smtClean="0"/>
              <a:t>.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" name="Рисунок 16" descr="https://encrypted-tbn2.gstatic.com/images?q=tbn:ANd9GcRLKD8SF2OF7wT_cAmGWIx0uyTMJh4qBAyzwlKKkDrPKv0hpT16"/>
          <p:cNvPicPr/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</a:t>
            </a:r>
          </a:p>
          <a:p>
            <a:r>
              <a:rPr lang="ru-RU" b="1" dirty="0" smtClean="0"/>
              <a:t>     </a:t>
            </a:r>
            <a:r>
              <a:rPr lang="ru-RU" dirty="0" smtClean="0"/>
              <a:t> </a:t>
            </a:r>
            <a:r>
              <a:rPr lang="ru-RU" b="1" dirty="0" smtClean="0"/>
              <a:t>Гипотеза:</a:t>
            </a:r>
            <a:r>
              <a:rPr lang="ru-RU" dirty="0" smtClean="0"/>
              <a:t> водонапорные башни являются объектами архитектуры поселка. </a:t>
            </a:r>
          </a:p>
          <a:p>
            <a:r>
              <a:rPr lang="ru-RU" b="1" dirty="0" smtClean="0"/>
              <a:t>  </a:t>
            </a:r>
          </a:p>
          <a:p>
            <a:r>
              <a:rPr lang="ru-RU" b="1" dirty="0" smtClean="0"/>
              <a:t>       Объекты исследования</a:t>
            </a:r>
            <a:r>
              <a:rPr lang="ru-RU" dirty="0" smtClean="0"/>
              <a:t>: водонапорные башни п. Урдома, близлежащая территория со скважинами и насосами, технический проект и рабочие чертежи.</a:t>
            </a:r>
          </a:p>
          <a:p>
            <a:endParaRPr lang="ru-RU" dirty="0" smtClean="0"/>
          </a:p>
          <a:p>
            <a:r>
              <a:rPr lang="ru-RU" dirty="0" smtClean="0"/>
              <a:t>        </a:t>
            </a:r>
            <a:r>
              <a:rPr lang="ru-RU" b="1" dirty="0" smtClean="0"/>
              <a:t>Предмет исследования:</a:t>
            </a:r>
            <a:r>
              <a:rPr lang="ru-RU" dirty="0" smtClean="0"/>
              <a:t> история, архитектура, возможности реставрации водонапорных башен и прилегающей к ним территории.</a:t>
            </a:r>
          </a:p>
          <a:p>
            <a:r>
              <a:rPr lang="ru-RU" b="1" dirty="0" smtClean="0"/>
              <a:t>        Методы исследования: </a:t>
            </a:r>
            <a:r>
              <a:rPr lang="ru-RU" dirty="0" smtClean="0"/>
              <a:t>экскурсии , анализ краеведческой литературы</a:t>
            </a:r>
            <a:r>
              <a:rPr lang="ru-RU" b="1" dirty="0" smtClean="0"/>
              <a:t>, </a:t>
            </a:r>
            <a:r>
              <a:rPr lang="ru-RU" dirty="0" smtClean="0"/>
              <a:t>натурное  обследование</a:t>
            </a:r>
            <a:r>
              <a:rPr lang="ru-RU" b="1" dirty="0" smtClean="0"/>
              <a:t>, </a:t>
            </a:r>
            <a:r>
              <a:rPr lang="ru-RU" dirty="0" err="1" smtClean="0"/>
              <a:t>фотофиксация</a:t>
            </a:r>
            <a:r>
              <a:rPr lang="ru-RU" dirty="0" smtClean="0"/>
              <a:t> исследуемых объектов,</a:t>
            </a:r>
            <a:r>
              <a:rPr lang="ru-RU" b="1" dirty="0" smtClean="0"/>
              <a:t> </a:t>
            </a:r>
            <a:r>
              <a:rPr lang="ru-RU" dirty="0" smtClean="0"/>
              <a:t>проектирование.</a:t>
            </a:r>
          </a:p>
          <a:p>
            <a:endParaRPr lang="ru-RU" dirty="0" smtClean="0"/>
          </a:p>
          <a:p>
            <a:r>
              <a:rPr lang="ru-RU" dirty="0" smtClean="0"/>
              <a:t>      </a:t>
            </a:r>
            <a:r>
              <a:rPr lang="ru-RU" b="1" dirty="0" smtClean="0"/>
              <a:t>Источники исследования: </a:t>
            </a:r>
            <a:r>
              <a:rPr lang="ru-RU" dirty="0" smtClean="0"/>
              <a:t>литературные , рассказы очевидцев, консультации  специалистов, интернет-ресурсы, и архивные материалы.</a:t>
            </a:r>
          </a:p>
          <a:p>
            <a:r>
              <a:rPr lang="ru-RU" b="1" dirty="0" smtClean="0"/>
              <a:t>       Новизна исследования </a:t>
            </a:r>
            <a:r>
              <a:rPr lang="ru-RU" dirty="0" smtClean="0"/>
              <a:t>выражена: в выявлении исторической и архитектурной ценности промышленных объектов, рассматриваемых в результате проведенного  исследования водонапорных башен</a:t>
            </a:r>
            <a:r>
              <a:rPr lang="ru-RU" b="1" dirty="0" smtClean="0"/>
              <a:t> </a:t>
            </a:r>
            <a:r>
              <a:rPr lang="ru-RU" dirty="0" smtClean="0"/>
              <a:t>поселка Урдома.</a:t>
            </a:r>
            <a:r>
              <a:rPr lang="ru-RU" b="1" dirty="0" smtClean="0"/>
              <a:t> </a:t>
            </a:r>
          </a:p>
          <a:p>
            <a:endParaRPr lang="ru-RU" dirty="0" smtClean="0"/>
          </a:p>
          <a:p>
            <a:r>
              <a:rPr lang="ru-RU" b="1" dirty="0" smtClean="0"/>
              <a:t>        Теоретическая значимость работы </a:t>
            </a:r>
            <a:r>
              <a:rPr lang="ru-RU" dirty="0" smtClean="0"/>
              <a:t>состоит в обосновании значения промышленной архитектуры, в сборе краеведческой информации.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b="1" dirty="0" smtClean="0"/>
              <a:t>        Практическая значимость: </a:t>
            </a:r>
            <a:r>
              <a:rPr lang="ru-RU" dirty="0" smtClean="0"/>
              <a:t>использование полученных результатов исследования в практических занятиях  на уроках физики 7 классов, классных часах с региональным компонентом; пополнение школьного краеведческого материала; разработка проекта реконструкции объектов промышленной архитектуры  и прилегающей к ним территории.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289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 descr="C:\Documents and Settings\Admin\Рабочий стол\Новая папка (3)\водонопорные  арх объекты\IMG_20140406_13075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198" y="0"/>
            <a:ext cx="3071802" cy="6858000"/>
          </a:xfrm>
          <a:prstGeom prst="rect">
            <a:avLst/>
          </a:prstGeom>
          <a:noFill/>
        </p:spPr>
      </p:pic>
      <p:pic>
        <p:nvPicPr>
          <p:cNvPr id="1030" name="Picture 6" descr="C:\Documents and Settings\Admin\Рабочий стол\экскурсия\DSC0897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8926" y="0"/>
            <a:ext cx="314327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водонапорные башни\imgre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29124" y="-47129"/>
            <a:ext cx="4714876" cy="5905021"/>
          </a:xfrm>
          <a:prstGeom prst="rect">
            <a:avLst/>
          </a:prstGeom>
          <a:noFill/>
        </p:spPr>
      </p:pic>
      <p:pic>
        <p:nvPicPr>
          <p:cNvPr id="1027" name="Picture 3" descr="C:\Users\Администратор\Desktop\водонапорные башни\images (2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429124" cy="585789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585789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Бесшатровая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водонапорная  башня.  Башня  </a:t>
            </a:r>
            <a:r>
              <a:rPr lang="ru-RU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Рожновского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encrypted-tbn0.gstatic.com/images?q=tbn:ANd9GcRkv8sk4zsEVTsvNm4bhLdF1wxOEU_a1-_QJ5HnKsFUlk2c4GfP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2844" y="6000768"/>
            <a:ext cx="92155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Крестовские  водонапорные  башни. Музей  воды.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рестовские башни (20 фото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" y="5429264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Крестовские   водонапорные  башни  –  две  круглые  в  плане  кирпичные  башни  высотой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около 40 м и диаметром 20 м, связанные между собой ажурным мостиком.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 верхнем  ярусе  башен  размещались  резервуары  весом  в  78,5  т.  и  ёмкостью  1850 м3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каждый. На пяти нижних этажах находились жилые и служебные помещения, Контрольная станция водомеров.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рестовские башни (20 фото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5643578"/>
            <a:ext cx="90962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 1920-х  гг. в  одной  из  башен  размещался  Музей  московского  городского  хозяйства. </a:t>
            </a:r>
          </a:p>
          <a:p>
            <a:r>
              <a:rPr lang="ru-RU" dirty="0" smtClean="0"/>
              <a:t>После  пуска  Восточной  водопроводной  станции  в  1937  напоры в водопроводных сетях </a:t>
            </a:r>
          </a:p>
          <a:p>
            <a:r>
              <a:rPr lang="ru-RU" dirty="0" smtClean="0"/>
              <a:t>возросли  и  надобность  в  напорных  баках  Крестовских  водонапорных  башен  отпала.</a:t>
            </a:r>
            <a:br>
              <a:rPr lang="ru-RU" dirty="0" smtClean="0"/>
            </a:br>
            <a:r>
              <a:rPr lang="ru-RU" dirty="0" smtClean="0"/>
              <a:t>В 1940 г. в связи с реконструкцией Ярославского шоссе башни были уничтожены.</a:t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одонопорные  арх объекты\IMG_20140406_13175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14876" cy="6858000"/>
          </a:xfrm>
          <a:prstGeom prst="rect">
            <a:avLst/>
          </a:prstGeom>
          <a:noFill/>
        </p:spPr>
      </p:pic>
      <p:pic>
        <p:nvPicPr>
          <p:cNvPr id="3" name="Picture 6" descr="C:\Documents and Settings\Admin\Рабочий стол\экскурсия\DSC0897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0"/>
            <a:ext cx="4500562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2" descr="F:\водонапорные башни\imgres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40" y="0"/>
            <a:ext cx="5286412" cy="6858000"/>
          </a:xfrm>
          <a:prstGeom prst="rect">
            <a:avLst/>
          </a:prstGeom>
          <a:noFill/>
        </p:spPr>
      </p:pic>
      <p:pic>
        <p:nvPicPr>
          <p:cNvPr id="15" name="Picture 11" descr="F:\водонапорные башни\imgres (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14478" y="0"/>
            <a:ext cx="5357850" cy="6858000"/>
          </a:xfrm>
          <a:prstGeom prst="rect">
            <a:avLst/>
          </a:prstGeom>
          <a:noFill/>
        </p:spPr>
      </p:pic>
      <p:pic>
        <p:nvPicPr>
          <p:cNvPr id="1034" name="Picture 10" descr="F:\водонапорные башни\images (10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0"/>
            <a:ext cx="5000628" cy="6858000"/>
          </a:xfrm>
          <a:prstGeom prst="rect">
            <a:avLst/>
          </a:prstGeom>
          <a:noFill/>
        </p:spPr>
      </p:pic>
      <p:pic>
        <p:nvPicPr>
          <p:cNvPr id="13" name="Picture 9" descr="F:\водонапорные башни\imgre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214478" y="0"/>
            <a:ext cx="5357850" cy="6858000"/>
          </a:xfrm>
          <a:prstGeom prst="rect">
            <a:avLst/>
          </a:prstGeom>
          <a:noFill/>
        </p:spPr>
      </p:pic>
      <p:pic>
        <p:nvPicPr>
          <p:cNvPr id="14" name="Picture 10" descr="F:\водонапорные башни\imgres (2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2" y="0"/>
            <a:ext cx="5000628" cy="6858000"/>
          </a:xfrm>
          <a:prstGeom prst="rect">
            <a:avLst/>
          </a:prstGeom>
          <a:noFill/>
        </p:spPr>
      </p:pic>
      <p:pic>
        <p:nvPicPr>
          <p:cNvPr id="12" name="Picture 8" descr="F:\водонапорные башни\images (29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2" y="0"/>
            <a:ext cx="5000628" cy="6858000"/>
          </a:xfrm>
          <a:prstGeom prst="rect">
            <a:avLst/>
          </a:prstGeom>
          <a:noFill/>
        </p:spPr>
      </p:pic>
      <p:pic>
        <p:nvPicPr>
          <p:cNvPr id="11" name="Picture 7" descr="F:\водонапорные башни\images (28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1214478" y="0"/>
            <a:ext cx="5357850" cy="6858000"/>
          </a:xfrm>
          <a:prstGeom prst="rect">
            <a:avLst/>
          </a:prstGeom>
          <a:noFill/>
        </p:spPr>
      </p:pic>
      <p:pic>
        <p:nvPicPr>
          <p:cNvPr id="10" name="Picture 6" descr="F:\водонапорные башни\images (27)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43372" y="0"/>
            <a:ext cx="5000628" cy="6858000"/>
          </a:xfrm>
          <a:prstGeom prst="rect">
            <a:avLst/>
          </a:prstGeom>
          <a:noFill/>
        </p:spPr>
      </p:pic>
      <p:pic>
        <p:nvPicPr>
          <p:cNvPr id="9" name="Picture 5" descr="F:\водонапорные башни\images (25)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1214478" y="0"/>
            <a:ext cx="5357850" cy="6858000"/>
          </a:xfrm>
          <a:prstGeom prst="rect">
            <a:avLst/>
          </a:prstGeom>
          <a:noFill/>
        </p:spPr>
      </p:pic>
      <p:pic>
        <p:nvPicPr>
          <p:cNvPr id="8" name="Picture 4" descr="F:\водонапорные башни\images (24)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143372" y="0"/>
            <a:ext cx="5000628" cy="6858000"/>
          </a:xfrm>
          <a:prstGeom prst="rect">
            <a:avLst/>
          </a:prstGeom>
          <a:noFill/>
        </p:spPr>
      </p:pic>
      <p:pic>
        <p:nvPicPr>
          <p:cNvPr id="6" name="Picture 3" descr="F:\водонапорные башни\images (23)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-1285916" y="0"/>
            <a:ext cx="5429288" cy="6858000"/>
          </a:xfrm>
          <a:prstGeom prst="rect">
            <a:avLst/>
          </a:prstGeom>
          <a:noFill/>
        </p:spPr>
      </p:pic>
      <p:pic>
        <p:nvPicPr>
          <p:cNvPr id="3" name="Picture 2" descr="F:\водонапорные башни\images (17)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143372" y="0"/>
            <a:ext cx="5000628" cy="6858000"/>
          </a:xfrm>
          <a:prstGeom prst="rect">
            <a:avLst/>
          </a:prstGeom>
          <a:noFill/>
        </p:spPr>
      </p:pic>
      <p:pic>
        <p:nvPicPr>
          <p:cNvPr id="1040" name="Picture 16" descr="F:\водонапорные башни\images (16)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-1285916" y="0"/>
            <a:ext cx="5429288" cy="6858000"/>
          </a:xfrm>
          <a:prstGeom prst="rect">
            <a:avLst/>
          </a:prstGeom>
          <a:noFill/>
        </p:spPr>
      </p:pic>
      <p:pic>
        <p:nvPicPr>
          <p:cNvPr id="1039" name="Picture 15" descr="F:\водонапорные башни\images (15)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143372" y="0"/>
            <a:ext cx="5000628" cy="6858000"/>
          </a:xfrm>
          <a:prstGeom prst="rect">
            <a:avLst/>
          </a:prstGeom>
          <a:noFill/>
        </p:spPr>
      </p:pic>
      <p:pic>
        <p:nvPicPr>
          <p:cNvPr id="1038" name="Picture 14" descr="F:\водонапорные башни\images (14)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-1428792" y="0"/>
            <a:ext cx="5572164" cy="6858000"/>
          </a:xfrm>
          <a:prstGeom prst="rect">
            <a:avLst/>
          </a:prstGeom>
          <a:noFill/>
        </p:spPr>
      </p:pic>
      <p:pic>
        <p:nvPicPr>
          <p:cNvPr id="1037" name="Picture 13" descr="F:\водонапорные башни\images (13).jp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143372" y="0"/>
            <a:ext cx="5000628" cy="6858001"/>
          </a:xfrm>
          <a:prstGeom prst="rect">
            <a:avLst/>
          </a:prstGeom>
          <a:noFill/>
        </p:spPr>
      </p:pic>
      <p:pic>
        <p:nvPicPr>
          <p:cNvPr id="1036" name="Picture 12" descr="F:\водонапорные башни\images (12).jp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-1357354" y="8501"/>
            <a:ext cx="5500726" cy="6849499"/>
          </a:xfrm>
          <a:prstGeom prst="rect">
            <a:avLst/>
          </a:prstGeom>
          <a:noFill/>
        </p:spPr>
      </p:pic>
      <p:pic>
        <p:nvPicPr>
          <p:cNvPr id="1033" name="Picture 9" descr="F:\водонапорные башни\images (9).jp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143372" y="0"/>
            <a:ext cx="5000628" cy="6858000"/>
          </a:xfrm>
          <a:prstGeom prst="rect">
            <a:avLst/>
          </a:prstGeom>
          <a:noFill/>
        </p:spPr>
      </p:pic>
      <p:pic>
        <p:nvPicPr>
          <p:cNvPr id="1035" name="Picture 11" descr="F:\водонапорные башни\images (11).jpg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-1357354" y="1"/>
            <a:ext cx="5500726" cy="6857999"/>
          </a:xfrm>
          <a:prstGeom prst="rect">
            <a:avLst/>
          </a:prstGeom>
          <a:noFill/>
        </p:spPr>
      </p:pic>
      <p:pic>
        <p:nvPicPr>
          <p:cNvPr id="1032" name="Picture 8" descr="F:\водонапорные башни\images (8).jpg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4143372" y="1"/>
            <a:ext cx="5000628" cy="6857999"/>
          </a:xfrm>
          <a:prstGeom prst="rect">
            <a:avLst/>
          </a:prstGeom>
          <a:noFill/>
        </p:spPr>
      </p:pic>
      <p:pic>
        <p:nvPicPr>
          <p:cNvPr id="1031" name="Picture 7" descr="F:\водонапорные башни\images (7).jpg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-1428792" y="0"/>
            <a:ext cx="5572164" cy="6858000"/>
          </a:xfrm>
          <a:prstGeom prst="rect">
            <a:avLst/>
          </a:prstGeom>
          <a:noFill/>
        </p:spPr>
      </p:pic>
      <p:pic>
        <p:nvPicPr>
          <p:cNvPr id="1030" name="Picture 6" descr="F:\водонапорные башни\images (3).jpg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4143372" y="0"/>
            <a:ext cx="5000628" cy="6715148"/>
          </a:xfrm>
          <a:prstGeom prst="rect">
            <a:avLst/>
          </a:prstGeom>
          <a:noFill/>
        </p:spPr>
      </p:pic>
      <p:pic>
        <p:nvPicPr>
          <p:cNvPr id="1029" name="Picture 5" descr="F:\водонапорные башни\images (2).jpg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-1428792" y="0"/>
            <a:ext cx="5500726" cy="6858000"/>
          </a:xfrm>
          <a:prstGeom prst="rect">
            <a:avLst/>
          </a:prstGeom>
          <a:noFill/>
        </p:spPr>
      </p:pic>
      <p:pic>
        <p:nvPicPr>
          <p:cNvPr id="1028" name="Picture 4" descr="F:\водонапорные башни\200px-Water_museam_SPB.jpg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4143372" y="0"/>
            <a:ext cx="5000628" cy="6858000"/>
          </a:xfrm>
          <a:prstGeom prst="rect">
            <a:avLst/>
          </a:prstGeom>
          <a:noFill/>
        </p:spPr>
      </p:pic>
      <p:pic>
        <p:nvPicPr>
          <p:cNvPr id="33" name="Рисунок 32" descr="img534.jpg"/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00660" y="-18216714"/>
            <a:ext cx="5000660" cy="6858000"/>
          </a:xfrm>
          <a:prstGeom prst="rect">
            <a:avLst/>
          </a:prstGeom>
        </p:spPr>
      </p:pic>
      <p:pic>
        <p:nvPicPr>
          <p:cNvPr id="35" name="Рисунок 34" descr="img534.jpg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573516" y="-12501674"/>
            <a:ext cx="4948604" cy="7000924"/>
          </a:xfrm>
          <a:prstGeom prst="rect">
            <a:avLst/>
          </a:prstGeom>
        </p:spPr>
      </p:pic>
      <p:pic>
        <p:nvPicPr>
          <p:cNvPr id="19" name="Picture 5" descr="F:\рисунки.Водонапорная башня\img518.jpg"/>
          <p:cNvPicPr>
            <a:picLocks noChangeAspect="1" noChangeArrowheads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28792" y="0"/>
            <a:ext cx="5715040" cy="6858000"/>
          </a:xfrm>
          <a:prstGeom prst="rect">
            <a:avLst/>
          </a:prstGeom>
          <a:noFill/>
        </p:spPr>
      </p:pic>
      <p:pic>
        <p:nvPicPr>
          <p:cNvPr id="20" name="Picture 6" descr="F:\рисунки.Водонапорная башня\img519.jpg"/>
          <p:cNvPicPr>
            <a:picLocks noChangeAspect="1" noChangeArrowheads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3372" y="0"/>
            <a:ext cx="5000628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14478" y="0"/>
            <a:ext cx="57150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 descr="F:\рисунки.Водонапорная башня\img516.jpg"/>
          <p:cNvPicPr>
            <a:picLocks noChangeAspect="1" noChangeArrowheads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43040" y="0"/>
            <a:ext cx="4857752" cy="6858000"/>
          </a:xfrm>
          <a:prstGeom prst="rect">
            <a:avLst/>
          </a:prstGeom>
          <a:noFill/>
        </p:spPr>
      </p:pic>
      <p:pic>
        <p:nvPicPr>
          <p:cNvPr id="22" name="Picture 8" descr="F:\рисунки.Водонапорная башня\img522.jpg"/>
          <p:cNvPicPr>
            <a:picLocks noChangeAspect="1" noChangeArrowheads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1902" y="0"/>
            <a:ext cx="5072098" cy="6858000"/>
          </a:xfrm>
          <a:prstGeom prst="rect">
            <a:avLst/>
          </a:prstGeom>
          <a:noFill/>
        </p:spPr>
      </p:pic>
      <p:pic>
        <p:nvPicPr>
          <p:cNvPr id="18" name="Picture 4" descr="F:\рисунки.Водонапорная башня\img517.jpg"/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68" y="0"/>
            <a:ext cx="5572132" cy="6858000"/>
          </a:xfrm>
          <a:prstGeom prst="rect">
            <a:avLst/>
          </a:prstGeom>
          <a:noFill/>
        </p:spPr>
      </p:pic>
      <p:pic>
        <p:nvPicPr>
          <p:cNvPr id="21" name="Picture 7" descr="F:\рисунки.Водонапорная башня\img520.jpg"/>
          <p:cNvPicPr>
            <a:picLocks noChangeAspect="1" noChangeArrowheads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85916" y="0"/>
            <a:ext cx="5643602" cy="6858000"/>
          </a:xfrm>
          <a:prstGeom prst="rect">
            <a:avLst/>
          </a:prstGeom>
          <a:noFill/>
        </p:spPr>
      </p:pic>
      <p:pic>
        <p:nvPicPr>
          <p:cNvPr id="24" name="Picture 10"/>
          <p:cNvPicPr>
            <a:picLocks noChangeAspect="1" noChangeArrowheads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85916" y="1"/>
            <a:ext cx="5286412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9"/>
          <p:cNvPicPr>
            <a:picLocks noChangeAspect="1" noChangeArrowheads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7620" y="0"/>
            <a:ext cx="52863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Рисунок 33" descr="img534.jpg"/>
          <p:cNvPicPr>
            <a:picLocks noChangeAspect="1"/>
          </p:cNvPicPr>
          <p:nvPr/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4573384" y="-17859524"/>
            <a:ext cx="4078605" cy="5220578"/>
          </a:xfrm>
          <a:prstGeom prst="rect">
            <a:avLst/>
          </a:prstGeom>
        </p:spPr>
      </p:pic>
      <p:pic>
        <p:nvPicPr>
          <p:cNvPr id="32" name="Рисунок 31" descr="img534.jpg"/>
          <p:cNvPicPr>
            <a:picLocks noChangeAspect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4744" y="0"/>
            <a:ext cx="5429256" cy="6858000"/>
          </a:xfrm>
          <a:prstGeom prst="rect">
            <a:avLst/>
          </a:prstGeom>
        </p:spPr>
      </p:pic>
      <p:pic>
        <p:nvPicPr>
          <p:cNvPr id="2" name="Picture 2" descr="F:\Рисунки водонап. башни\img536.jpg"/>
          <p:cNvPicPr>
            <a:picLocks noChangeAspect="1" noChangeArrowheads="1"/>
          </p:cNvPicPr>
          <p:nvPr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14478" y="0"/>
            <a:ext cx="5143536" cy="6858000"/>
          </a:xfrm>
          <a:prstGeom prst="rect">
            <a:avLst/>
          </a:prstGeom>
          <a:noFill/>
        </p:spPr>
      </p:pic>
      <p:pic>
        <p:nvPicPr>
          <p:cNvPr id="1027" name="Picture 3" descr="F:\Рисунки водонап. башни\img538.jpg"/>
          <p:cNvPicPr>
            <a:picLocks noChangeAspect="1" noChangeArrowheads="1"/>
          </p:cNvPicPr>
          <p:nvPr/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2" y="0"/>
            <a:ext cx="5357818" cy="6858000"/>
          </a:xfrm>
          <a:prstGeom prst="rect">
            <a:avLst/>
          </a:prstGeom>
          <a:noFill/>
        </p:spPr>
      </p:pic>
      <p:pic>
        <p:nvPicPr>
          <p:cNvPr id="7" name="Рисунок 6" descr="img532.jpg"/>
          <p:cNvPicPr>
            <a:picLocks noChangeAspect="1"/>
          </p:cNvPicPr>
          <p:nvPr/>
        </p:nvPicPr>
        <p:blipFill>
          <a:blip r:embed="rId4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28792" y="0"/>
            <a:ext cx="5500694" cy="6858000"/>
          </a:xfrm>
          <a:prstGeom prst="rect">
            <a:avLst/>
          </a:prstGeom>
        </p:spPr>
      </p:pic>
      <p:pic>
        <p:nvPicPr>
          <p:cNvPr id="4" name="Рисунок 3" descr="img533.jpg"/>
          <p:cNvPicPr>
            <a:picLocks noChangeAspect="1"/>
          </p:cNvPicPr>
          <p:nvPr/>
        </p:nvPicPr>
        <p:blipFill>
          <a:blip r:embed="rId4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058" y="0"/>
            <a:ext cx="5214942" cy="6858000"/>
          </a:xfrm>
          <a:prstGeom prst="rect">
            <a:avLst/>
          </a:prstGeom>
        </p:spPr>
      </p:pic>
      <p:pic>
        <p:nvPicPr>
          <p:cNvPr id="1026" name="Picture 2" descr="F:\Рисунки водонап. башни\img531.jpg"/>
          <p:cNvPicPr>
            <a:picLocks noChangeAspect="1" noChangeArrowheads="1"/>
          </p:cNvPicPr>
          <p:nvPr/>
        </p:nvPicPr>
        <p:blipFill>
          <a:blip r:embed="rId4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43040" y="0"/>
            <a:ext cx="528641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7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2" dur="2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7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2" dur="2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7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2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7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2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encrypted-tbn2.gstatic.com/images?q=tbn:ANd9GcRLKD8SF2OF7wT_cAmGWIx0uyTMJh4qBAyzwlKKkDrPKv0hpT16"/>
          <p:cNvPicPr/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В  ходе  написания  проекта  мне  помогали: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1.Якимов Анатолий Павлович (начальник ж/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станции с 1979 по 1974)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2.Селиванов  Олег  Викторович  (рабочий  водонапорной  башни п.Урдома)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3.Коваленко  Иван  Семенович  (механик леспромхоза с 1960 по 2007 г.)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4.Трушина  Ольга  Ивановна  (библиотекарь, краевед  истории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Нянды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5.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Дробкова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Светлана  Ивановна  (воспитатель  детского  сада  «Ласточка»)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6.Губкин  Виктор  Николаевич (директор  управляющей  компании  «Наш  Дом»)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7.Парилова Татьяна Александровна (библиотекарь,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клуб железнодорожников)</a:t>
            </a: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encrypted-tbn2.gstatic.com/images?q=tbn:ANd9GcRLKD8SF2OF7wT_cAmGWIx0uyTMJh4qBAyzwlKKkDrPKv0hpT16"/>
          <p:cNvPicPr/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БИБЛИОГРАФИЧЕСКИЙ СПИСОК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День Урдомы. 20 век в судьбах жителей лесного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поселка.О.А.Угрюмов.-Архангельск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«ИПП «Правда Севера», 2007,- 304 с. ил.- исторический очерк.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Ленский район: время, события, люди. авт.-сост.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О.А.Угрюмов.,с.Яренск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ОГУП «Ленская типография»-2004 с.: ил.- исторический очерк.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Информаторы: жители поселка Урдома Ленского района Архангельской области.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https://www.google.ru/search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font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sz="2800" dirty="0" smtClean="0"/>
              <a:t>https://ru.wikipedia.org/wiki/</a:t>
            </a:r>
            <a:r>
              <a:rPr lang="ru-RU" sz="2800" b="1" dirty="0" err="1" smtClean="0"/>
              <a:t>Крестовские</a:t>
            </a:r>
            <a:r>
              <a:rPr lang="ru-RU" sz="2800" dirty="0" err="1" smtClean="0"/>
              <a:t>_водонапорные_</a:t>
            </a:r>
            <a:r>
              <a:rPr lang="ru-RU" sz="2800" b="1" dirty="0" err="1" smtClean="0"/>
              <a:t>башни</a:t>
            </a:r>
            <a:endParaRPr lang="ru-RU" sz="2800" b="1" dirty="0" smtClean="0"/>
          </a:p>
          <a:p>
            <a:pPr algn="ctr" font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Руководитель  проекта: </a:t>
            </a:r>
          </a:p>
          <a:p>
            <a:pPr marL="457200" indent="-457200"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Коваленко  Татьяна  Ивановна</a:t>
            </a:r>
          </a:p>
          <a:p>
            <a:pPr marL="457200" indent="-457200"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Урдома,  2016 г.</a:t>
            </a:r>
          </a:p>
          <a:p>
            <a:pPr marL="457200" indent="-457200">
              <a:buAutoNum type="arabicPeriod"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28926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 descr="C:\Documents and Settings\Admin\Рабочий стол\Новая папка (3)\водонопорные  арх объекты\IMG_20140406_13075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198" y="0"/>
            <a:ext cx="3071802" cy="6143644"/>
          </a:xfrm>
          <a:prstGeom prst="rect">
            <a:avLst/>
          </a:prstGeom>
          <a:noFill/>
        </p:spPr>
      </p:pic>
      <p:pic>
        <p:nvPicPr>
          <p:cNvPr id="1030" name="Picture 6" descr="C:\Documents and Settings\Admin\Рабочий стол\экскурсия\DSC0897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8926" y="0"/>
            <a:ext cx="3143272" cy="61436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614364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Водонапорные  башни  нашего  поселка.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0000"/>
                </a:solidFill>
              </a:rPr>
              <a:t>Заправка паровозов водой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endParaRPr lang="ru-RU" sz="2800" dirty="0" smtClean="0"/>
          </a:p>
          <a:p>
            <a:pPr eaLnBrk="1" hangingPunct="1">
              <a:defRPr/>
            </a:pPr>
            <a:endParaRPr lang="ru-RU" sz="2800" dirty="0" smtClean="0"/>
          </a:p>
          <a:p>
            <a:pPr eaLnBrk="1" hangingPunct="1">
              <a:defRPr/>
            </a:pPr>
            <a:endParaRPr lang="ru-RU" sz="2800" dirty="0" smtClean="0"/>
          </a:p>
          <a:p>
            <a:pPr eaLnBrk="1" hangingPunct="1">
              <a:defRPr/>
            </a:pPr>
            <a:endParaRPr lang="ru-RU" sz="2800" dirty="0" smtClean="0"/>
          </a:p>
          <a:p>
            <a:pPr eaLnBrk="1" hangingPunct="1">
              <a:defRPr/>
            </a:pPr>
            <a:endParaRPr lang="ru-RU" sz="2800" dirty="0" smtClean="0"/>
          </a:p>
          <a:p>
            <a:pPr eaLnBrk="1" hangingPunct="1">
              <a:defRPr/>
            </a:pPr>
            <a:endParaRPr lang="ru-RU" sz="2800" dirty="0" smtClean="0"/>
          </a:p>
          <a:p>
            <a:pPr eaLnBrk="1" hangingPunct="1">
              <a:defRPr/>
            </a:pPr>
            <a:endParaRPr lang="ru-RU" sz="2800" dirty="0" smtClean="0"/>
          </a:p>
          <a:p>
            <a:pPr eaLnBrk="1" hangingPunct="1">
              <a:defRPr/>
            </a:pPr>
            <a:endParaRPr lang="ru-RU" sz="2800" dirty="0" smtClean="0"/>
          </a:p>
          <a:p>
            <a:pPr eaLnBrk="1" hangingPunct="1">
              <a:defRPr/>
            </a:pPr>
            <a:endParaRPr lang="ru-RU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/>
              <a:t>             </a:t>
            </a:r>
            <a:r>
              <a:rPr lang="ru-RU" sz="2000" dirty="0" smtClean="0">
                <a:solidFill>
                  <a:srgbClr val="FF0000"/>
                </a:solidFill>
              </a:rPr>
              <a:t>Ход заправки                                               </a:t>
            </a:r>
            <a:r>
              <a:rPr lang="en-US" sz="2000" dirty="0" smtClean="0">
                <a:solidFill>
                  <a:srgbClr val="FF0000"/>
                </a:solidFill>
              </a:rPr>
              <a:t>         </a:t>
            </a:r>
            <a:r>
              <a:rPr lang="ru-RU" sz="2000" dirty="0" smtClean="0">
                <a:solidFill>
                  <a:srgbClr val="FF0000"/>
                </a:solidFill>
              </a:rPr>
              <a:t> Заправочная</a:t>
            </a:r>
            <a:r>
              <a:rPr lang="ru-RU" sz="2000" dirty="0" smtClean="0"/>
              <a:t>  </a:t>
            </a:r>
            <a:r>
              <a:rPr lang="ru-RU" sz="2000" dirty="0" smtClean="0">
                <a:solidFill>
                  <a:srgbClr val="FF0000"/>
                </a:solidFill>
              </a:rPr>
              <a:t>колонка</a:t>
            </a:r>
            <a:endParaRPr lang="ru-RU" sz="2000" dirty="0" smtClean="0"/>
          </a:p>
        </p:txBody>
      </p:sp>
      <p:pic>
        <p:nvPicPr>
          <p:cNvPr id="8196" name="Picture 5" descr="Заправка тендера водо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285860"/>
            <a:ext cx="487580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7" descr="Гидроколон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1258506"/>
            <a:ext cx="3714776" cy="481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1100" dirty="0"/>
          </a:p>
        </p:txBody>
      </p:sp>
      <p:pic>
        <p:nvPicPr>
          <p:cNvPr id="1026" name="Picture 2" descr="C:\Users\Администратор\Desktop\водонапорные башни\Водонапорная башня\img42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7884" y="0"/>
            <a:ext cx="3286116" cy="3143248"/>
          </a:xfrm>
          <a:prstGeom prst="rect">
            <a:avLst/>
          </a:prstGeom>
          <a:noFill/>
        </p:spPr>
      </p:pic>
      <p:pic>
        <p:nvPicPr>
          <p:cNvPr id="7" name="Picture 4" descr="C:\Users\Администратор\Desktop\водонапорные башни\Водонапорная башня\img42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3000372"/>
            <a:ext cx="3286116" cy="3857620"/>
          </a:xfrm>
          <a:prstGeom prst="rect">
            <a:avLst/>
          </a:prstGeom>
          <a:noFill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9138" y="3386138"/>
            <a:ext cx="85725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9138" y="3386138"/>
            <a:ext cx="85725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 descr="C:\Users\Администратор\Desktop\водонапорные башни\Водонапорная башня\в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0"/>
            <a:ext cx="3071834" cy="3214686"/>
          </a:xfrm>
          <a:prstGeom prst="rect">
            <a:avLst/>
          </a:prstGeom>
          <a:noFill/>
        </p:spPr>
      </p:pic>
      <p:pic>
        <p:nvPicPr>
          <p:cNvPr id="1036" name="Picture 12" descr="C:\Users\Администратор\Desktop\водонапорные башни\Водонапорная башня\в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3071802" cy="3214686"/>
          </a:xfrm>
          <a:prstGeom prst="rect">
            <a:avLst/>
          </a:prstGeom>
          <a:noFill/>
        </p:spPr>
      </p:pic>
      <p:pic>
        <p:nvPicPr>
          <p:cNvPr id="1037" name="Picture 13" descr="C:\Users\Администратор\Desktop\водонапорные башни\Водонапорная башня\в4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8" y="3000372"/>
            <a:ext cx="3071802" cy="3857628"/>
          </a:xfrm>
          <a:prstGeom prst="rect">
            <a:avLst/>
          </a:prstGeom>
          <a:noFill/>
        </p:spPr>
      </p:pic>
      <p:pic>
        <p:nvPicPr>
          <p:cNvPr id="1038" name="Picture 14" descr="C:\Users\Администратор\Desktop\водонапорные башни\Водонапорная башня\в5.png"/>
          <p:cNvPicPr>
            <a:picLocks noGrp="1" noChangeAspect="1" noChangeArrowheads="1"/>
          </p:cNvPicPr>
          <p:nvPr>
            <p:ph idx="1"/>
          </p:nvPr>
        </p:nvPicPr>
        <p:blipFill>
          <a:blip r:embed="rId8"/>
          <a:srcRect/>
          <a:stretch>
            <a:fillRect/>
          </a:stretch>
        </p:blipFill>
        <p:spPr bwMode="auto">
          <a:xfrm rot="10800000">
            <a:off x="3071800" y="3000371"/>
            <a:ext cx="3000395" cy="3857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Documents and Settings\Admin\Рабочий стол\экскурсия\DSC090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1500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5008" y="1643050"/>
            <a:ext cx="34289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Заправочная 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 колонка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на  территории</a:t>
            </a:r>
          </a:p>
          <a:p>
            <a:pPr algn="ctr"/>
            <a:r>
              <a:rPr lang="ru-RU" sz="3600" dirty="0" err="1" smtClean="0">
                <a:solidFill>
                  <a:srgbClr val="FF0000"/>
                </a:solidFill>
              </a:rPr>
              <a:t>Урдомского</a:t>
            </a:r>
            <a:r>
              <a:rPr lang="ru-RU" sz="3600" dirty="0" smtClean="0">
                <a:solidFill>
                  <a:srgbClr val="FF0000"/>
                </a:solidFill>
              </a:rPr>
              <a:t>  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паровозного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депо.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фото башня\DSC0891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43521" y="0"/>
            <a:ext cx="918751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2674</TotalTime>
  <Words>677</Words>
  <Application>Microsoft Office PowerPoint</Application>
  <PresentationFormat>Экран (4:3)</PresentationFormat>
  <Paragraphs>158</Paragraphs>
  <Slides>38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Заправка паровозов водой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Наталья</cp:lastModifiedBy>
  <cp:revision>254</cp:revision>
  <dcterms:created xsi:type="dcterms:W3CDTF">2014-03-26T06:14:33Z</dcterms:created>
  <dcterms:modified xsi:type="dcterms:W3CDTF">2016-04-13T13:20:15Z</dcterms:modified>
</cp:coreProperties>
</file>