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73" r:id="rId9"/>
    <p:sldId id="272" r:id="rId10"/>
    <p:sldId id="271" r:id="rId11"/>
    <p:sldId id="270" r:id="rId12"/>
    <p:sldId id="267" r:id="rId13"/>
    <p:sldId id="268" r:id="rId14"/>
    <p:sldId id="269" r:id="rId15"/>
    <p:sldId id="263" r:id="rId16"/>
    <p:sldId id="264" r:id="rId17"/>
    <p:sldId id="284" r:id="rId18"/>
    <p:sldId id="276" r:id="rId19"/>
    <p:sldId id="279" r:id="rId20"/>
    <p:sldId id="275" r:id="rId21"/>
    <p:sldId id="278" r:id="rId22"/>
    <p:sldId id="266" r:id="rId23"/>
    <p:sldId id="282" r:id="rId24"/>
    <p:sldId id="277" r:id="rId25"/>
    <p:sldId id="285" r:id="rId26"/>
    <p:sldId id="265" r:id="rId27"/>
    <p:sldId id="283" r:id="rId28"/>
    <p:sldId id="286" r:id="rId2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7C80"/>
    <a:srgbClr val="CCFF99"/>
    <a:srgbClr val="FFFFFF"/>
    <a:srgbClr val="2B4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E7D4AC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353528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353528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solidFill>
                <a:srgbClr val="6F6F6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wholeTbl>
    <a:band2H>
      <a:tcTxStyle/>
      <a:tcStyle>
        <a:tcBdr/>
        <a:fill>
          <a:solidFill>
            <a:srgbClr val="E3D3A5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6F6F6F"/>
              </a:solidFill>
              <a:prstDash val="solid"/>
              <a:miter lim="400000"/>
            </a:ln>
          </a:left>
          <a:right>
            <a:ln w="12700" cap="flat">
              <a:solidFill>
                <a:srgbClr val="6F6F6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5CEA8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03C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2B78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B8173"/>
              </a:solidFill>
              <a:prstDash val="solid"/>
              <a:miter lim="400000"/>
            </a:ln>
          </a:left>
          <a:right>
            <a:ln w="12700" cap="flat">
              <a:solidFill>
                <a:srgbClr val="8B817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B3A1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86E5F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CAAA5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7AF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solidFill>
                <a:srgbClr val="82828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DED4B6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CDBE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20000"/>
            </a:srgbClr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711" autoAdjust="0"/>
  </p:normalViewPr>
  <p:slideViewPr>
    <p:cSldViewPr>
      <p:cViewPr>
        <p:scale>
          <a:sx n="70" d="100"/>
          <a:sy n="70" d="100"/>
        </p:scale>
        <p:origin x="-1830" y="-198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60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47;&#1072;&#1075;&#1072;&#1076;&#1082;&#1080;%20&#1084;&#1091;&#1088;&#1072;&#1074;&#1077;&#1081;&#1085;&#1080;&#1082;&#1072;\&#1056;&#1077;&#1079;&#1091;&#1083;&#1100;&#1090;&#1072;&#1090;&#1099;%20&#1072;&#1085;&#1082;&#1077;&#1090;&#1080;&#1088;&#1086;&#1074;&#1072;&#1085;&#1080;&#1103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47;&#1072;&#1075;&#1072;&#1076;&#1082;&#1080;%20&#1084;&#1091;&#1088;&#1072;&#1074;&#1077;&#1081;&#1085;&#1080;&#1082;&#1072;\&#1056;&#1077;&#1079;&#1091;&#1083;&#1100;&#1090;&#1072;&#1090;&#1099;%20&#1072;&#1085;&#1082;&#1077;&#1090;&#1080;&#1088;&#1086;&#1074;&#1072;&#1085;&#1080;&#1103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&#1080;&#1089;&#1090;&#1088;&#1072;&#1090;&#1086;&#1088;\Desktop\&#1047;&#1072;&#1075;&#1072;&#1076;&#1082;&#1080;%20&#1084;&#1091;&#1088;&#1072;&#1074;&#1077;&#1081;&#1085;&#1080;&#1082;&#1072;\&#1056;&#1077;&#1079;&#1091;&#1083;&#1100;&#1090;&#1072;&#1090;&#1099;%20&#1072;&#1085;&#1082;&#1077;&#1090;&#1080;&#1088;&#1086;&#1074;&#1072;&#1085;&#1080;&#1103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'Результаты анкетирования'!$B$26</c:f>
              <c:strCache>
                <c:ptCount val="1"/>
                <c:pt idx="0">
                  <c:v>Вопрос №7. Какую пользу приносят муравьи лесу?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40000"/>
                  <a:lumOff val="6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600" b="1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'Результаты анкетирования'!$B$27:$B$30</c:f>
              <c:strCache>
                <c:ptCount val="4"/>
                <c:pt idx="0">
                  <c:v>Служат пищей птицам</c:v>
                </c:pt>
                <c:pt idx="1">
                  <c:v>Служат пищей животным</c:v>
                </c:pt>
                <c:pt idx="2">
                  <c:v>Опыляют цветы</c:v>
                </c:pt>
                <c:pt idx="3">
                  <c:v>Повышают плодородие почвы</c:v>
                </c:pt>
              </c:strCache>
            </c:strRef>
          </c:cat>
          <c:val>
            <c:numRef>
              <c:f>'Результаты анкетирования'!$C$27:$C$30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1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5"/>
        <c:axId val="96975360"/>
        <c:axId val="129483904"/>
      </c:barChart>
      <c:catAx>
        <c:axId val="96975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chemeClr val="tx2"/>
                </a:solidFill>
              </a:defRPr>
            </a:pPr>
            <a:endParaRPr lang="ru-RU"/>
          </a:p>
        </c:txPr>
        <c:crossAx val="129483904"/>
        <c:crosses val="autoZero"/>
        <c:auto val="1"/>
        <c:lblAlgn val="ctr"/>
        <c:lblOffset val="100"/>
        <c:noMultiLvlLbl val="0"/>
      </c:catAx>
      <c:valAx>
        <c:axId val="129483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969753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'Результаты анкетирования'!$B$31</c:f>
              <c:strCache>
                <c:ptCount val="1"/>
                <c:pt idx="0">
                  <c:v>Вопрос №8. Как ты думаешь, нужно ли защищать лесных муравьев?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9315336490389989"/>
                  <c:y val="-0.2300830862539819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873448089101225"/>
                  <c:y val="0.101863526408352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'Результаты анкетирования'!$B$32:$B$33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'Результаты анкетирования'!$C$32:$C$33</c:f>
              <c:numCache>
                <c:formatCode>General</c:formatCode>
                <c:ptCount val="2"/>
                <c:pt idx="0">
                  <c:v>18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'Результаты анкетирования'!$B$11</c:f>
              <c:strCache>
                <c:ptCount val="1"/>
                <c:pt idx="0">
                  <c:v>Вопрос №3. Знаешь ли ты, как устроен муравейник внутри?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3812915224448688"/>
                  <c:y val="-0.107100287136319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3949230405480711"/>
                  <c:y val="3.891987459900839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'Результаты анкетирования'!$B$12:$B$13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'Результаты анкетирования'!$C$12:$C$13</c:f>
              <c:numCache>
                <c:formatCode>General</c:formatCode>
                <c:ptCount val="2"/>
                <c:pt idx="0">
                  <c:v>14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'Результаты анкетирования'!$B$4</c:f>
              <c:strCache>
                <c:ptCount val="1"/>
                <c:pt idx="0">
                  <c:v>Вопрос №1. Часто ли ты ходишь в лес за городом?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-0.23484855409877101"/>
                  <c:y val="6.160509875887406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312743028552405"/>
                  <c:y val="-0.3081450361860947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2729278322099211"/>
                  <c:y val="2.62931958003225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'Результаты анкетирования'!$B$5:$B$7</c:f>
              <c:strCache>
                <c:ptCount val="3"/>
                <c:pt idx="0">
                  <c:v>Раз в месяц   </c:v>
                </c:pt>
                <c:pt idx="1">
                  <c:v>Раз в три месяца</c:v>
                </c:pt>
                <c:pt idx="2">
                  <c:v>Раз в год</c:v>
                </c:pt>
              </c:strCache>
            </c:strRef>
          </c:cat>
          <c:val>
            <c:numRef>
              <c:f>'Результаты анкетирования'!$C$5:$C$7</c:f>
              <c:numCache>
                <c:formatCode>General</c:formatCode>
                <c:ptCount val="3"/>
                <c:pt idx="0">
                  <c:v>10</c:v>
                </c:pt>
                <c:pt idx="1">
                  <c:v>6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940922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8564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104900" y="1473200"/>
            <a:ext cx="10795000" cy="35560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104900" y="5016500"/>
            <a:ext cx="10795000" cy="2235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715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000"/>
            </a:lvl1pPr>
          </a:lstStyle>
          <a:p>
            <a:r>
              <a:t>–Иван Арсентьев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22750"/>
            <a:ext cx="10464800" cy="774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ClrTx/>
              <a:buSzTx/>
              <a:buNone/>
              <a:defRPr sz="4200"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  <a:ln w="25400"/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2857500" y="698500"/>
            <a:ext cx="7302500" cy="5397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04900" y="6248400"/>
            <a:ext cx="10795000" cy="13970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04900" y="7632700"/>
            <a:ext cx="10795000" cy="1397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104900" y="3098800"/>
            <a:ext cx="10795000" cy="3556000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3070" y="1432209"/>
            <a:ext cx="5461001" cy="6985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35000" y="1473200"/>
            <a:ext cx="5715000" cy="33147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35000" y="4940300"/>
            <a:ext cx="5715000" cy="3606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2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104900" y="3022600"/>
            <a:ext cx="107950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7581900" y="3022600"/>
            <a:ext cx="4318000" cy="5715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104900" y="3022600"/>
            <a:ext cx="5397500" cy="5715000"/>
          </a:xfrm>
          <a:prstGeom prst="rect">
            <a:avLst/>
          </a:prstGeom>
        </p:spPr>
        <p:txBody>
          <a:bodyPr/>
          <a:lstStyle>
            <a:lvl1pPr>
              <a:spcBef>
                <a:spcPts val="2800"/>
              </a:spcBef>
              <a:buBlip>
                <a:blip r:embed="rId2"/>
              </a:buBlip>
            </a:lvl1pPr>
            <a:lvl2pPr>
              <a:spcBef>
                <a:spcPts val="2800"/>
              </a:spcBef>
              <a:buBlip>
                <a:blip r:embed="rId2"/>
              </a:buBlip>
            </a:lvl2pPr>
            <a:lvl3pPr>
              <a:spcBef>
                <a:spcPts val="2800"/>
              </a:spcBef>
              <a:buBlip>
                <a:blip r:embed="rId2"/>
              </a:buBlip>
            </a:lvl3pPr>
            <a:lvl4pPr>
              <a:spcBef>
                <a:spcPts val="2800"/>
              </a:spcBef>
              <a:buBlip>
                <a:blip r:embed="rId2"/>
              </a:buBlip>
            </a:lvl4pPr>
            <a:lvl5pPr>
              <a:spcBef>
                <a:spcPts val="2800"/>
              </a:spcBef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7835900" y="4974535"/>
            <a:ext cx="4508500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7835900" y="626165"/>
            <a:ext cx="4508500" cy="41529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609600" y="631776"/>
            <a:ext cx="7035800" cy="84963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104900" y="939800"/>
            <a:ext cx="10795000" cy="787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104900" y="571500"/>
            <a:ext cx="10795000" cy="236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321800"/>
            <a:ext cx="368504" cy="37505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 b="1">
                <a:solidFill>
                  <a:srgbClr val="51573F"/>
                </a:solidFill>
                <a:latin typeface="Didot"/>
                <a:ea typeface="Didot"/>
                <a:cs typeface="Didot"/>
                <a:sym typeface="Dido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600" b="0" i="0" u="none" strike="noStrike" cap="none" spc="0" baseline="0">
          <a:ln>
            <a:noFill/>
          </a:ln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9pPr>
    </p:titleStyle>
    <p:bodyStyle>
      <a:lvl1pPr marL="381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1pPr>
      <a:lvl2pPr marL="762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2pPr>
      <a:lvl3pPr marL="1143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3pPr>
      <a:lvl4pPr marL="1524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4pPr>
      <a:lvl5pPr marL="1905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5pPr>
      <a:lvl6pPr marL="2286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6pPr>
      <a:lvl7pPr marL="2667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7pPr>
      <a:lvl8pPr marL="3048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8pPr>
      <a:lvl9pPr marL="3429000" marR="0" indent="-3810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40904" y="5164832"/>
            <a:ext cx="10795000" cy="108850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dirty="0" smtClean="0"/>
              <a:t>Загадки муравейника</a:t>
            </a: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xfrm>
            <a:off x="1140904" y="6316960"/>
            <a:ext cx="10795000" cy="22352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Исследовательский </a:t>
            </a:r>
            <a:r>
              <a:rPr lang="ru-RU" dirty="0"/>
              <a:t>проект</a:t>
            </a:r>
          </a:p>
          <a:p>
            <a:r>
              <a:rPr lang="ru-RU" dirty="0"/>
              <a:t>Ученика 2 «А» класса </a:t>
            </a:r>
            <a:r>
              <a:rPr lang="ru-RU" dirty="0" smtClean="0"/>
              <a:t>АНО «</a:t>
            </a:r>
            <a:r>
              <a:rPr lang="ru-RU" dirty="0" err="1" smtClean="0"/>
              <a:t>Ногинская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гимназия»</a:t>
            </a:r>
          </a:p>
          <a:p>
            <a:r>
              <a:rPr lang="ru-RU" b="1" dirty="0" err="1" smtClean="0"/>
              <a:t>Грицины</a:t>
            </a:r>
            <a:r>
              <a:rPr lang="ru-RU" b="1" dirty="0" smtClean="0"/>
              <a:t> </a:t>
            </a:r>
            <a:r>
              <a:rPr lang="ru-RU" b="1" dirty="0"/>
              <a:t>Александра</a:t>
            </a:r>
          </a:p>
          <a:p>
            <a:endParaRPr lang="ru-RU" dirty="0"/>
          </a:p>
          <a:p>
            <a:r>
              <a:rPr lang="ru-RU" dirty="0"/>
              <a:t>Научный руководитель:</a:t>
            </a:r>
          </a:p>
          <a:p>
            <a:r>
              <a:rPr lang="ru-RU" dirty="0"/>
              <a:t>учитель начальных </a:t>
            </a:r>
            <a:r>
              <a:rPr lang="ru-RU" dirty="0" smtClean="0"/>
              <a:t>классов </a:t>
            </a:r>
            <a:r>
              <a:rPr lang="ru-RU" b="1" dirty="0" err="1" smtClean="0"/>
              <a:t>Горяинова</a:t>
            </a:r>
            <a:r>
              <a:rPr lang="ru-RU" b="1" dirty="0" smtClean="0"/>
              <a:t> </a:t>
            </a:r>
            <a:r>
              <a:rPr lang="ru-RU" b="1"/>
              <a:t>Жанна </a:t>
            </a:r>
            <a:r>
              <a:rPr lang="ru-RU" b="1" smtClean="0"/>
              <a:t>Николаевна</a:t>
            </a:r>
            <a:endParaRPr lang="ru-RU" b="1" dirty="0"/>
          </a:p>
          <a:p>
            <a:endParaRPr lang="ru-RU" dirty="0"/>
          </a:p>
          <a:p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016" y="1996480"/>
            <a:ext cx="7272808" cy="35545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7984" y="700336"/>
            <a:ext cx="65024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I Всероссийский конкурс детских исследовательских проектов "Первые шаги в науку"</a:t>
            </a:r>
            <a:endParaRPr lang="ru-RU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556320"/>
            <a:ext cx="10795000" cy="79208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Профессии </a:t>
            </a:r>
            <a:r>
              <a:rPr lang="ru-RU" sz="4400" dirty="0" smtClean="0"/>
              <a:t>рабочих муравьев</a:t>
            </a:r>
            <a:endParaRPr sz="4400" dirty="0"/>
          </a:p>
        </p:txBody>
      </p:sp>
      <p:pic>
        <p:nvPicPr>
          <p:cNvPr id="5122" name="Picture 2" descr="http://www.maximonline.ru/images/th/100/18/33482-YmEyMTcxYjJmMQ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800" y="1564432"/>
            <a:ext cx="5008669" cy="698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6646416" y="1564432"/>
            <a:ext cx="45365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Tx/>
              <a:buAutoNum type="arabicPeriod"/>
            </a:pPr>
            <a:r>
              <a:rPr lang="ru-RU" sz="2000" b="1" dirty="0"/>
              <a:t>Няньки – ухаживают за куколками и личинками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Строители –строят и ремонтируют муравейник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Фуражиры – добывают пищу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Сторожа и наблюдатели – самые старые, смотрят что происходит вокруг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Солдаты – самые большие и сильные, защищают муравейник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Хранители нектара – кормят жителей нектаром если нет еды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Врачи – отгрызают больным поврежденные конечности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Пастухи – пасут тлей</a:t>
            </a:r>
          </a:p>
          <a:p>
            <a:pPr algn="l"/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053430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957784" y="484312"/>
            <a:ext cx="11089232" cy="79208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Интересные факты о жизни муравьев</a:t>
            </a:r>
            <a:endParaRPr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3768" y="7397080"/>
            <a:ext cx="56526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У муравьев есть свой язык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Муравьи имеют домашних животных (тлей)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Поднимают весь в сто раз тяжелее своего веса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90432" y="7397080"/>
            <a:ext cx="56526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Строят мосты из собственных тел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За лето съедают 2 миллиона вредителей каждый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 smtClean="0"/>
              <a:t>Возможно умеют считать </a:t>
            </a:r>
            <a:endParaRPr lang="ru-RU" sz="2000" b="1" dirty="0"/>
          </a:p>
        </p:txBody>
      </p:sp>
      <p:pic>
        <p:nvPicPr>
          <p:cNvPr id="3075" name="Picture 3" descr="C:\Users\Администратор\Desktop\Картинки из интернета\ant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945" y="1348408"/>
            <a:ext cx="9318902" cy="5824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489290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29792" y="484312"/>
            <a:ext cx="10795000" cy="79208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Польза муравьев для леса</a:t>
            </a:r>
            <a:endParaRPr sz="4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00" y="1505174"/>
            <a:ext cx="4732238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://antclub.org/files/u2109/IMG_01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432" y="1505174"/>
            <a:ext cx="476250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http://cache4.asset-cache.net/xd/141583971.jpg?v=1&amp;c=IWSAsset&amp;k=2&amp;d=D656D72FA81C4CB0E04BF97AB50C63C65145F92974FB5D86072B512246083F527F1E9E9B114B952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16" y="5100251"/>
            <a:ext cx="4732238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6718424" y="5020816"/>
            <a:ext cx="49325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Уничтожают вредителей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Очищают птиц и животных от паразитов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Служат пищей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Распространяют семена растений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Обогащают и рыхлят почву</a:t>
            </a:r>
          </a:p>
          <a:p>
            <a:pPr marL="457200" indent="-457200" algn="l">
              <a:buFont typeface="+mj-lt"/>
              <a:buAutoNum type="arabicPeriod"/>
            </a:pPr>
            <a:endParaRPr lang="ru-RU" sz="2000" b="1" dirty="0"/>
          </a:p>
          <a:p>
            <a:pPr algn="l"/>
            <a:r>
              <a:rPr lang="ru-RU" sz="2000" b="1" dirty="0" smtClean="0"/>
              <a:t>Должен быть минимум один большой муравейник на один гектар леса!!!</a:t>
            </a:r>
          </a:p>
        </p:txBody>
      </p:sp>
    </p:spTree>
    <p:extLst>
      <p:ext uri="{BB962C8B-B14F-4D97-AF65-F5344CB8AC3E}">
        <p14:creationId xmlns:p14="http://schemas.microsoft.com/office/powerpoint/2010/main" val="2631171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556320"/>
            <a:ext cx="10795000" cy="667296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Польза муравьев для здоровья</a:t>
            </a:r>
            <a:endParaRPr sz="4400" dirty="0"/>
          </a:p>
        </p:txBody>
      </p:sp>
      <p:pic>
        <p:nvPicPr>
          <p:cNvPr id="4" name="Рисунок 3" descr="http://wsezdrav.ru/wp-content/uploads/2013/06/Myravei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032" y="1459763"/>
            <a:ext cx="6264696" cy="4377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://www.neboleem.net/images/stories1/pitanie/murav_kislota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816" y="5329129"/>
            <a:ext cx="2376264" cy="2663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://www.admiral-pharm.ru/images/prod_muravivi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003" y="5363831"/>
            <a:ext cx="3700828" cy="275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54128" y="6100936"/>
            <a:ext cx="4536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Муравьиная кислота используется в медицине как противовоспалительное и болеутоляющее действие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НЕ ПРИМЕНЯТЬ</a:t>
            </a:r>
          </a:p>
          <a:p>
            <a:r>
              <a:rPr lang="ru-RU" sz="2000" b="1" dirty="0" smtClean="0"/>
              <a:t>без консультации врача!!!</a:t>
            </a:r>
            <a:endParaRPr lang="ru-RU" sz="2000" b="1" dirty="0"/>
          </a:p>
          <a:p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4943724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73808" y="556320"/>
            <a:ext cx="10795000" cy="73930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Способы защиты муравейников</a:t>
            </a:r>
            <a:endParaRPr sz="4400" dirty="0"/>
          </a:p>
        </p:txBody>
      </p:sp>
      <p:pic>
        <p:nvPicPr>
          <p:cNvPr id="4098" name="Picture 2" descr="http://benzinych.ru/wp-content/uploads/ecotrail_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318" y="1475953"/>
            <a:ext cx="8121546" cy="54170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1029792" y="7253064"/>
            <a:ext cx="110172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Рыжие лесные муравьи включены в «Красный список угрожаемых видов»</a:t>
            </a:r>
            <a:endParaRPr lang="ru-RU" sz="2000" b="1" dirty="0"/>
          </a:p>
          <a:p>
            <a:r>
              <a:rPr lang="ru-RU" sz="2000" b="1" dirty="0" smtClean="0"/>
              <a:t>Необходимо беречь муравейники, без них лес может погибнуть!</a:t>
            </a:r>
          </a:p>
          <a:p>
            <a:r>
              <a:rPr lang="ru-RU" sz="2000" b="1" dirty="0" smtClean="0"/>
              <a:t>Нельзя поджигать траву, загрязнять лес мусором, разжигать в лесу костры!!!</a:t>
            </a:r>
          </a:p>
        </p:txBody>
      </p:sp>
    </p:spTree>
    <p:extLst>
      <p:ext uri="{BB962C8B-B14F-4D97-AF65-F5344CB8AC3E}">
        <p14:creationId xmlns:p14="http://schemas.microsoft.com/office/powerpoint/2010/main" val="21934476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4948808"/>
            <a:ext cx="10795000" cy="1323752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Практическая часть</a:t>
            </a: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101800" y="6244952"/>
            <a:ext cx="10795000" cy="22352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11275" name="Picture 11" descr="http://s1.pic4you.ru/allimage/y2012/09-17/12216/244811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072" y="1617663"/>
            <a:ext cx="54864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2366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484312"/>
            <a:ext cx="10795000" cy="79208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 smtClean="0"/>
              <a:t>Результаты анкетирования школьников</a:t>
            </a:r>
            <a:endParaRPr sz="44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0368"/>
              </p:ext>
            </p:extLst>
          </p:nvPr>
        </p:nvGraphicFramePr>
        <p:xfrm>
          <a:off x="741760" y="4908808"/>
          <a:ext cx="5762807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3411219"/>
              </p:ext>
            </p:extLst>
          </p:nvPr>
        </p:nvGraphicFramePr>
        <p:xfrm>
          <a:off x="6498456" y="5039876"/>
          <a:ext cx="5760640" cy="3077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19066"/>
              </p:ext>
            </p:extLst>
          </p:nvPr>
        </p:nvGraphicFramePr>
        <p:xfrm>
          <a:off x="6502400" y="1276400"/>
          <a:ext cx="5769470" cy="3077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0167623"/>
              </p:ext>
            </p:extLst>
          </p:nvPr>
        </p:nvGraphicFramePr>
        <p:xfrm>
          <a:off x="750070" y="1276400"/>
          <a:ext cx="5680322" cy="3190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41760" y="4508698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Часто ли ты ходишь в лес за городом?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0070" y="8271048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Какую пользу приносят муравьи лесу?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502400" y="4472930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Знаешь ли ты, как устроен муравейник внутри?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502400" y="8237844"/>
            <a:ext cx="57606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Как ты думаешь, нужно ли защищать лесных муравьев?</a:t>
            </a:r>
          </a:p>
        </p:txBody>
      </p:sp>
    </p:spTree>
    <p:extLst>
      <p:ext uri="{BB962C8B-B14F-4D97-AF65-F5344CB8AC3E}">
        <p14:creationId xmlns:p14="http://schemas.microsoft.com/office/powerpoint/2010/main" val="23484828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484312"/>
            <a:ext cx="10795000" cy="79208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 smtClean="0"/>
              <a:t>Результаты анкетирования школьников</a:t>
            </a:r>
            <a:endParaRPr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7744" y="-30407120"/>
            <a:ext cx="91558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Как видно из результатов анкетирования:</a:t>
            </a:r>
          </a:p>
          <a:p>
            <a:pPr lvl="0"/>
            <a:r>
              <a:rPr lang="ru-RU" sz="1000" dirty="0"/>
              <a:t>Около 40% опрошенных детей бывают в лесу всего лишь раз в год, даже несмотря на то, что Ногинск не многонаселенный мегаполис и рядом с городом достаточно много растительности;</a:t>
            </a:r>
          </a:p>
          <a:p>
            <a:pPr lvl="0"/>
            <a:r>
              <a:rPr lang="ru-RU" sz="1000" dirty="0"/>
              <a:t>Большая часть детей встречали в лесу муравейники;</a:t>
            </a:r>
          </a:p>
          <a:p>
            <a:pPr lvl="0"/>
            <a:r>
              <a:rPr lang="ru-RU" sz="1000" dirty="0"/>
              <a:t>Однако, только половина из них знают, как муравейники устроены внутри;</a:t>
            </a:r>
          </a:p>
          <a:p>
            <a:pPr lvl="0"/>
            <a:r>
              <a:rPr lang="ru-RU" sz="1000" dirty="0"/>
              <a:t>Около 37% опрошенных школьников представляют, что в муравейнике живет около миллиона муравьев;</a:t>
            </a:r>
          </a:p>
          <a:p>
            <a:pPr lvl="0"/>
            <a:r>
              <a:rPr lang="ru-RU" sz="1000" dirty="0"/>
              <a:t>Более 80% детей считают, что лесные муравьи полезные насекомые. Однако все же 20% думают и заблуждаются в том, что муравьи вредные;</a:t>
            </a:r>
          </a:p>
          <a:p>
            <a:pPr lvl="0"/>
            <a:r>
              <a:rPr lang="ru-RU" sz="1000" dirty="0"/>
              <a:t>Более 65% детей ответственно предполагают, что муравьи занесены в Красную книгу. Однако 35% детей с юмором сочли, что муравьи занесены в «Книгу любимых блюд муравьеда»;</a:t>
            </a:r>
          </a:p>
          <a:p>
            <a:pPr lvl="0"/>
            <a:r>
              <a:rPr lang="ru-RU" sz="1000" dirty="0"/>
              <a:t>Большая часть детей считает, что польза муравьев заключается только в повышении плодородия почвы. Не все знают о том, что муравьи служат пищей и опыляют цветы;</a:t>
            </a:r>
          </a:p>
          <a:p>
            <a:pPr lvl="0"/>
            <a:r>
              <a:rPr lang="ru-RU" sz="1000" dirty="0"/>
              <a:t>69% детей знают о том, что муравьев нужно защищать и 31% думают, что в этом нет необходимости;</a:t>
            </a:r>
          </a:p>
          <a:p>
            <a:pPr lvl="0"/>
            <a:r>
              <a:rPr lang="ru-RU" sz="1000" dirty="0"/>
              <a:t>Две трети опрошенных школьников знают, что муравьи обладают лечебными свойствами;</a:t>
            </a:r>
          </a:p>
          <a:p>
            <a:pPr lvl="0"/>
            <a:r>
              <a:rPr lang="ru-RU" sz="1000" dirty="0"/>
              <a:t>Также две трети детей представляют неординарные способности  муравьев поднимать грузы в 100 раз больше собственного веса, что говорит о том, что дети все-таки наблюдали за ними в природе.</a:t>
            </a:r>
          </a:p>
          <a:p>
            <a:r>
              <a:rPr lang="ru-RU" sz="1000" dirty="0"/>
              <a:t>В целом можно сделать вывод о том, что около двух третей опрошенных школьников думают, что природу в целом, и муравьев в частности, нужно защищать. Однако около трети детей вовсе не придает роли муравьев достаточного значения.</a:t>
            </a:r>
          </a:p>
          <a:p>
            <a:r>
              <a:rPr lang="ru-RU" sz="1000" dirty="0"/>
              <a:t>Также около двух третей не знают деталей о внутреннем устройстве и жизни в муравейнике, и, вследствие недостаточности этих знаний, есть вероятность нанесения непредумышленного вреда муравейникам.</a:t>
            </a:r>
          </a:p>
          <a:p>
            <a:r>
              <a:rPr lang="ru-RU" sz="1000" dirty="0"/>
              <a:t>Данные выводы подтверждают актуальность выбранной темы проекта и необходимость расширения познаний школьников об окружающем мире в целом и о муравьях в частности.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1760" y="1420416"/>
            <a:ext cx="115212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b="1" dirty="0" smtClean="0"/>
              <a:t>Из результатов анкетирования были сделаны следующие основные выводы: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40</a:t>
            </a:r>
            <a:r>
              <a:rPr lang="ru-RU" sz="2000" b="1" dirty="0"/>
              <a:t>% опрошенных детей бывают в лесу всего </a:t>
            </a:r>
            <a:r>
              <a:rPr lang="ru-RU" sz="2000" b="1" dirty="0" smtClean="0"/>
              <a:t>лишь раз </a:t>
            </a:r>
            <a:r>
              <a:rPr lang="ru-RU" sz="2000" b="1" dirty="0"/>
              <a:t>в </a:t>
            </a:r>
            <a:r>
              <a:rPr lang="ru-RU" sz="2000" b="1" dirty="0" smtClean="0"/>
              <a:t>год, однако, </a:t>
            </a:r>
            <a:r>
              <a:rPr lang="ru-RU" sz="2000" b="1" dirty="0"/>
              <a:t>б</a:t>
            </a:r>
            <a:r>
              <a:rPr lang="ru-RU" sz="2000" b="1" dirty="0" smtClean="0"/>
              <a:t>ольшая </a:t>
            </a:r>
            <a:r>
              <a:rPr lang="ru-RU" sz="2000" b="1" dirty="0"/>
              <a:t>часть </a:t>
            </a:r>
            <a:r>
              <a:rPr lang="ru-RU" sz="2000" b="1" dirty="0" smtClean="0"/>
              <a:t>опрошенных встречали </a:t>
            </a:r>
            <a:r>
              <a:rPr lang="ru-RU" sz="2000" b="1" dirty="0"/>
              <a:t>в лесу </a:t>
            </a:r>
            <a:r>
              <a:rPr lang="ru-RU" sz="2000" b="1" dirty="0" smtClean="0"/>
              <a:t>муравейники. </a:t>
            </a:r>
            <a:endParaRPr lang="ru-RU" sz="2000" b="1" dirty="0"/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Треть детей не </a:t>
            </a:r>
            <a:r>
              <a:rPr lang="ru-RU" sz="2000" b="1" dirty="0"/>
              <a:t>придает роли </a:t>
            </a:r>
            <a:r>
              <a:rPr lang="ru-RU" sz="2000" b="1" dirty="0" smtClean="0"/>
              <a:t>лесных муравьев </a:t>
            </a:r>
            <a:r>
              <a:rPr lang="ru-RU" sz="2000" b="1" dirty="0"/>
              <a:t>достаточного </a:t>
            </a:r>
            <a:r>
              <a:rPr lang="ru-RU" sz="2000" b="1" dirty="0" smtClean="0"/>
              <a:t>значения и не считает необходимым их оберегать.</a:t>
            </a:r>
            <a:endParaRPr lang="ru-RU" sz="2000" b="1" dirty="0"/>
          </a:p>
          <a:p>
            <a:pPr marL="457200" indent="-457200" algn="l">
              <a:buFont typeface="+mj-lt"/>
              <a:buAutoNum type="arabicPeriod"/>
            </a:pPr>
            <a:r>
              <a:rPr lang="ru-RU" sz="2000" b="1" dirty="0" smtClean="0"/>
              <a:t>Около двух </a:t>
            </a:r>
            <a:r>
              <a:rPr lang="ru-RU" sz="2000" b="1" dirty="0"/>
              <a:t>третей не знают деталей о внутреннем устройстве и жизни в </a:t>
            </a:r>
            <a:r>
              <a:rPr lang="ru-RU" sz="2000" b="1" dirty="0" smtClean="0"/>
              <a:t>муравейнике, а также подробностей о пользе лесных муравьев.</a:t>
            </a:r>
          </a:p>
          <a:p>
            <a:pPr algn="l"/>
            <a:endParaRPr lang="ru-RU" sz="2000" b="1" dirty="0" smtClean="0"/>
          </a:p>
          <a:p>
            <a:pPr algn="l"/>
            <a:r>
              <a:rPr lang="ru-RU" sz="2000" b="1" dirty="0" smtClean="0"/>
              <a:t>Данные </a:t>
            </a:r>
            <a:r>
              <a:rPr lang="ru-RU" sz="2000" b="1" dirty="0"/>
              <a:t>выводы подтверждают актуальность выбранной темы проекта и необходимость расширения познаний школьников об окружающем мире в целом и о муравьях в частности</a:t>
            </a:r>
            <a:r>
              <a:rPr lang="ru-RU" sz="2000" b="1" dirty="0" smtClean="0"/>
              <a:t>.</a:t>
            </a:r>
          </a:p>
        </p:txBody>
      </p:sp>
      <p:pic>
        <p:nvPicPr>
          <p:cNvPr id="1026" name="Picture 2" descr="https://img-fotki.yandex.ru/get/4809/200418627.ce/0_14a18e_ae52af53_ori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64" y="5668888"/>
            <a:ext cx="4905375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9891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73808" y="484312"/>
            <a:ext cx="10795000" cy="72008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pPr hangingPunct="0"/>
            <a:r>
              <a:rPr lang="ru-RU" sz="4400" dirty="0"/>
              <a:t>Установка </a:t>
            </a:r>
            <a:r>
              <a:rPr lang="ru-RU" sz="4400" dirty="0" smtClean="0"/>
              <a:t>информационных табличек</a:t>
            </a:r>
            <a:endParaRPr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57784" y="1420416"/>
            <a:ext cx="112332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b="1" dirty="0" smtClean="0"/>
              <a:t>Мой учитель, </a:t>
            </a:r>
            <a:r>
              <a:rPr lang="ru-RU" sz="2000" b="1" dirty="0" err="1" smtClean="0"/>
              <a:t>Горяинова</a:t>
            </a:r>
            <a:r>
              <a:rPr lang="ru-RU" sz="2000" b="1" dirty="0" smtClean="0"/>
              <a:t> Жанна Николаевна, предложила </a:t>
            </a:r>
            <a:r>
              <a:rPr lang="ru-RU" sz="2000" b="1" dirty="0"/>
              <a:t>изготовить </a:t>
            </a:r>
            <a:r>
              <a:rPr lang="ru-RU" sz="2000" b="1" dirty="0" smtClean="0"/>
              <a:t>таблички </a:t>
            </a:r>
            <a:r>
              <a:rPr lang="ru-RU" sz="2000" b="1" dirty="0"/>
              <a:t>с информацией о том, что муравьев нужно </a:t>
            </a:r>
            <a:r>
              <a:rPr lang="ru-RU" sz="2000" b="1" dirty="0" smtClean="0"/>
              <a:t>защищать, </a:t>
            </a:r>
            <a:r>
              <a:rPr lang="ru-RU" sz="2000" b="1" dirty="0"/>
              <a:t>и установить эти таблички в тех местах, где мы найдем муравейники. </a:t>
            </a:r>
            <a:endParaRPr lang="ru-RU" sz="2000" b="1" dirty="0" smtClean="0"/>
          </a:p>
          <a:p>
            <a:pPr algn="l"/>
            <a:endParaRPr lang="ru-RU" sz="2000" b="1" dirty="0"/>
          </a:p>
          <a:p>
            <a:pPr algn="l"/>
            <a:r>
              <a:rPr lang="ru-RU" sz="2000" b="1" dirty="0" smtClean="0"/>
              <a:t>К сожалению, рядом </a:t>
            </a:r>
            <a:r>
              <a:rPr lang="ru-RU" sz="2000" b="1" dirty="0"/>
              <a:t>с </a:t>
            </a:r>
            <a:r>
              <a:rPr lang="ru-RU" sz="2000" b="1" dirty="0" smtClean="0"/>
              <a:t>городом Ногинском </a:t>
            </a:r>
            <a:r>
              <a:rPr lang="ru-RU" sz="2000" b="1" dirty="0"/>
              <a:t>почти нет </a:t>
            </a:r>
            <a:r>
              <a:rPr lang="ru-RU" sz="2000" b="1" dirty="0" smtClean="0"/>
              <a:t>муравейников:</a:t>
            </a:r>
            <a:endParaRPr lang="ru-RU" sz="2000" b="1" dirty="0"/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/>
              <a:t>Городской парк – </a:t>
            </a:r>
            <a:r>
              <a:rPr lang="ru-RU" sz="2000" b="1" dirty="0">
                <a:solidFill>
                  <a:srgbClr val="FF0000"/>
                </a:solidFill>
              </a:rPr>
              <a:t>муравейников не найдено.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/>
              <a:t>Лес «на Волхонке» - </a:t>
            </a:r>
            <a:r>
              <a:rPr lang="ru-RU" sz="2000" b="1" dirty="0">
                <a:solidFill>
                  <a:srgbClr val="FF0000"/>
                </a:solidFill>
              </a:rPr>
              <a:t>муравейников не найдено.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/>
              <a:t>Лес в округе стадиона «Автомобилист» - </a:t>
            </a:r>
            <a:r>
              <a:rPr lang="ru-RU" sz="2000" b="1" dirty="0">
                <a:solidFill>
                  <a:srgbClr val="FF0000"/>
                </a:solidFill>
              </a:rPr>
              <a:t>муравейников не найдено.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/>
              <a:t>«Орешник» - </a:t>
            </a:r>
            <a:r>
              <a:rPr lang="ru-RU" sz="2000" b="1" dirty="0">
                <a:solidFill>
                  <a:srgbClr val="FF0000"/>
                </a:solidFill>
              </a:rPr>
              <a:t>муравейников не найдено.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000" b="1" dirty="0"/>
              <a:t>Лес в районе завода «ЖБИ» - </a:t>
            </a:r>
            <a:r>
              <a:rPr lang="ru-RU" sz="2000" b="1" dirty="0">
                <a:solidFill>
                  <a:srgbClr val="FF0000"/>
                </a:solidFill>
              </a:rPr>
              <a:t>муравейников не найдено.</a:t>
            </a:r>
          </a:p>
          <a:p>
            <a:pPr algn="l"/>
            <a:endParaRPr lang="ru-RU" sz="2000" b="1" dirty="0" smtClean="0"/>
          </a:p>
          <a:p>
            <a:pPr algn="l"/>
            <a:r>
              <a:rPr lang="ru-RU" sz="2000" b="1" dirty="0" smtClean="0"/>
              <a:t>Ближайшее </a:t>
            </a:r>
            <a:r>
              <a:rPr lang="ru-RU" sz="2000" b="1" dirty="0"/>
              <a:t>к городу место, где были найдены муравейники – в районе ул. Коллективная д. Бабенки.</a:t>
            </a:r>
          </a:p>
          <a:p>
            <a:pPr algn="l"/>
            <a:endParaRPr lang="ru-RU" sz="2000" b="1" dirty="0"/>
          </a:p>
        </p:txBody>
      </p:sp>
      <p:pic>
        <p:nvPicPr>
          <p:cNvPr id="13319" name="Picture 7" descr="http://2.bp.blogspot.com/-W6zjsggkSM8/U8P04mthE_I/AAAAAAAAgjk/NoAnWAWDdbE/s1600/%D0%BC%D1%83%D1%80%D0%B0%D0%B2%D0%B5%D0%B8%CC%8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3" b="95591" l="4167" r="986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178" y="5308848"/>
            <a:ext cx="2742854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406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/>
          <a:srcRect/>
          <a:stretch/>
        </p:blipFill>
        <p:spPr bwMode="auto">
          <a:xfrm>
            <a:off x="907406" y="783804"/>
            <a:ext cx="11233248" cy="7344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0726" y="8477200"/>
            <a:ext cx="11223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Карта расположения установленных табличек в пригороде города Ногинска</a:t>
            </a:r>
          </a:p>
        </p:txBody>
      </p:sp>
    </p:spTree>
    <p:extLst>
      <p:ext uri="{BB962C8B-B14F-4D97-AF65-F5344CB8AC3E}">
        <p14:creationId xmlns:p14="http://schemas.microsoft.com/office/powerpoint/2010/main" val="28646259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27973" y="5092824"/>
            <a:ext cx="10795000" cy="123252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dirty="0" smtClean="0"/>
              <a:t>Введение</a:t>
            </a:r>
            <a:endParaRPr dirty="0"/>
          </a:p>
        </p:txBody>
      </p:sp>
      <p:sp>
        <p:nvSpPr>
          <p:cNvPr id="5" name="Shape 120"/>
          <p:cNvSpPr>
            <a:spLocks noGrp="1"/>
          </p:cNvSpPr>
          <p:nvPr>
            <p:ph type="body" sz="quarter" idx="1"/>
          </p:nvPr>
        </p:nvSpPr>
        <p:spPr>
          <a:xfrm>
            <a:off x="1014859" y="6316960"/>
            <a:ext cx="10795000" cy="17311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400" dirty="0" smtClean="0"/>
              <a:t>Данная работа посвящена исследованию роли рыжих лесных муравьев в жизни леса и человека.</a:t>
            </a:r>
            <a:endParaRPr lang="ru-RU" sz="2400" dirty="0"/>
          </a:p>
        </p:txBody>
      </p:sp>
      <p:pic>
        <p:nvPicPr>
          <p:cNvPr id="7172" name="Picture 4" descr="http://images-photo.ru/_ph/24/2/37151853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8224" y="1420416"/>
            <a:ext cx="2632831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5789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4" name="Рисунок 3" descr="C:\Users\Администратор\Downloads\муравьи кр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40" y="700336"/>
            <a:ext cx="11233248" cy="7416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85776" y="8477200"/>
            <a:ext cx="11233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Макет информационно-охранной </a:t>
            </a:r>
            <a:r>
              <a:rPr lang="ru-RU" sz="2000" b="1" dirty="0" smtClean="0"/>
              <a:t>таблички с </a:t>
            </a:r>
            <a:r>
              <a:rPr lang="ru-RU" sz="2000" b="1" dirty="0"/>
              <a:t>информацией о защите муравьев</a:t>
            </a:r>
          </a:p>
        </p:txBody>
      </p:sp>
    </p:spTree>
    <p:extLst>
      <p:ext uri="{BB962C8B-B14F-4D97-AF65-F5344CB8AC3E}">
        <p14:creationId xmlns:p14="http://schemas.microsoft.com/office/powerpoint/2010/main" val="21607279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104900" y="4596287"/>
            <a:ext cx="10795000" cy="22352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4" name="Рисунок 3" descr="C:\Users\Администратор\Desktop\Фото и видео\IMG_102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84" y="2286668"/>
            <a:ext cx="2853055" cy="3802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Администратор\Desktop\Фото и видео\IMG_103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918" y="2325853"/>
            <a:ext cx="2780030" cy="3704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Фото и видео\IMG_0824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294" y="2514942"/>
            <a:ext cx="4772546" cy="332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756714" y="6292415"/>
            <a:ext cx="3362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08.10.15</a:t>
            </a:r>
            <a:r>
              <a:rPr lang="ru-RU" sz="2000" b="1" dirty="0"/>
              <a:t>, </a:t>
            </a:r>
            <a:endParaRPr lang="ru-RU" sz="2000" b="1" dirty="0" smtClean="0"/>
          </a:p>
          <a:p>
            <a:r>
              <a:rPr lang="ru-RU" sz="2000" b="1" dirty="0" smtClean="0"/>
              <a:t>Бабенки</a:t>
            </a:r>
          </a:p>
          <a:p>
            <a:r>
              <a:rPr lang="en-US" sz="2000" b="1" dirty="0" smtClean="0"/>
              <a:t>GPS </a:t>
            </a:r>
            <a:r>
              <a:rPr lang="ru-RU" sz="2000" b="1" dirty="0"/>
              <a:t>координаты 55°52'43.0"N </a:t>
            </a:r>
            <a:r>
              <a:rPr lang="ru-RU" sz="2000" b="1" dirty="0" smtClean="0"/>
              <a:t>38°29'53.5"E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382720" y="6138528"/>
            <a:ext cx="27800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08.11.15,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err="1" smtClean="0">
                <a:solidFill>
                  <a:schemeClr val="tx1"/>
                </a:solidFill>
              </a:rPr>
              <a:t>Тимково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GPS </a:t>
            </a:r>
            <a:r>
              <a:rPr lang="ru-RU" sz="2000" b="1" dirty="0">
                <a:solidFill>
                  <a:schemeClr val="tx1"/>
                </a:solidFill>
              </a:rPr>
              <a:t>координаты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55°55'32.28"N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38°33'44.5"E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7077" y="6289665"/>
            <a:ext cx="319376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08.11.15</a:t>
            </a:r>
            <a:r>
              <a:rPr lang="ru-RU" sz="2000" b="1" dirty="0" smtClean="0"/>
              <a:t>,</a:t>
            </a:r>
          </a:p>
          <a:p>
            <a:r>
              <a:rPr lang="ru-RU" sz="2000" b="1" dirty="0" err="1" smtClean="0"/>
              <a:t>Мамонтово</a:t>
            </a:r>
            <a:r>
              <a:rPr lang="ru-RU" sz="2000" b="1" dirty="0" smtClean="0"/>
              <a:t> </a:t>
            </a:r>
          </a:p>
          <a:p>
            <a:r>
              <a:rPr lang="en-US" sz="2000" b="1" dirty="0" smtClean="0"/>
              <a:t>GPS </a:t>
            </a:r>
            <a:r>
              <a:rPr lang="ru-RU" sz="2000" b="1" dirty="0"/>
              <a:t>координаты </a:t>
            </a:r>
            <a:endParaRPr lang="ru-RU" sz="2000" b="1" dirty="0" smtClean="0"/>
          </a:p>
          <a:p>
            <a:r>
              <a:rPr lang="ru-RU" sz="2000" b="1" dirty="0" smtClean="0"/>
              <a:t>55°55'8.19"N </a:t>
            </a:r>
            <a:r>
              <a:rPr lang="ru-RU" sz="2000" b="1" dirty="0"/>
              <a:t>38°36'10.17"E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9628" y="8261176"/>
            <a:ext cx="115368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Координаты установленных </a:t>
            </a:r>
            <a:r>
              <a:rPr lang="ru-RU" sz="2000" b="1" dirty="0" smtClean="0"/>
              <a:t>охранных табличек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10591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5542" y="8149098"/>
            <a:ext cx="11449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Видео о том, как мы устанавливали охранные таблички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" name="Видео (хорошее качество)_encode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1559" y="1276400"/>
            <a:ext cx="11137237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01073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дминистратор\Downloads\IMG_112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824" y="628328"/>
            <a:ext cx="4718050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Администратор\Downloads\IMG_113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950" y="628328"/>
            <a:ext cx="4671060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ownloads\IMG_1138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824" y="4228728"/>
            <a:ext cx="4714240" cy="3535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ownloads\IMG_1151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494" y="4234205"/>
            <a:ext cx="4671060" cy="3530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42480" y="7873841"/>
            <a:ext cx="114492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Фото-отчет – как мы делали макеты муравейника в </a:t>
            </a:r>
            <a:r>
              <a:rPr lang="ru-RU" sz="2000" b="1" dirty="0" smtClean="0"/>
              <a:t>разрезе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Идея изготовления макета принадлежит </a:t>
            </a:r>
            <a:r>
              <a:rPr lang="ru-RU" sz="2000" b="1" dirty="0" err="1" smtClean="0">
                <a:solidFill>
                  <a:schemeClr val="tx1"/>
                </a:solidFill>
              </a:rPr>
              <a:t>Горяиновой</a:t>
            </a:r>
            <a:r>
              <a:rPr lang="ru-RU" sz="2000" b="1" dirty="0" smtClean="0">
                <a:solidFill>
                  <a:schemeClr val="tx1"/>
                </a:solidFill>
              </a:rPr>
              <a:t> Жанне Николаевне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Помощь в изготовлении макета оказывали бабушка и дедушка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Грицина Мария Алексеевна и Валентин Иванович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5793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01800" y="556320"/>
            <a:ext cx="10795000" cy="73930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pPr hangingPunct="0"/>
            <a:r>
              <a:rPr lang="ru-RU" sz="4400" dirty="0"/>
              <a:t>Размещение информации в Интернет</a:t>
            </a:r>
            <a:endParaRPr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5776" y="1348408"/>
            <a:ext cx="11377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</a:t>
            </a:r>
            <a:r>
              <a:rPr lang="ru-RU" sz="2000" b="1" dirty="0" smtClean="0"/>
              <a:t>ля </a:t>
            </a:r>
            <a:r>
              <a:rPr lang="ru-RU" sz="2000" b="1" dirty="0"/>
              <a:t>тех, кто хочет узнать больше о муравьях, их роли в окружающем мире, мы с родителями разместили всю информацию, полученную в ходе выполнения проекта, в сети </a:t>
            </a:r>
            <a:r>
              <a:rPr lang="ru-RU" sz="2000" b="1" dirty="0" smtClean="0"/>
              <a:t>Интернет!!!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53928" y="8349153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Добро пожаловать </a:t>
            </a:r>
            <a:r>
              <a:rPr lang="ru-RU" sz="2400" b="1" dirty="0" smtClean="0"/>
              <a:t>на сайт </a:t>
            </a:r>
            <a:r>
              <a:rPr lang="ru-RU" sz="2400" b="1" dirty="0" err="1">
                <a:solidFill>
                  <a:srgbClr val="FF0000"/>
                </a:solidFill>
              </a:rPr>
              <a:t>муравьишка.рф</a:t>
            </a:r>
            <a:r>
              <a:rPr lang="ru-RU" sz="2400" b="1" dirty="0"/>
              <a:t>!!!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88033" y="2397607"/>
            <a:ext cx="6870751" cy="577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7744" y="2397607"/>
            <a:ext cx="2323406" cy="251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6456" y="5639372"/>
            <a:ext cx="2344694" cy="253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74808" y="2397607"/>
            <a:ext cx="2331643" cy="251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34315" y="5611199"/>
            <a:ext cx="2386396" cy="2563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480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9"/>
          <p:cNvSpPr txBox="1">
            <a:spLocks/>
          </p:cNvSpPr>
          <p:nvPr/>
        </p:nvSpPr>
        <p:spPr>
          <a:xfrm>
            <a:off x="1101800" y="556320"/>
            <a:ext cx="10795000" cy="739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b">
            <a:no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9pPr>
          </a:lstStyle>
          <a:p>
            <a:pPr hangingPunct="0"/>
            <a:r>
              <a:rPr lang="ru-RU" sz="4400" dirty="0" smtClean="0"/>
              <a:t>Отзывы</a:t>
            </a:r>
            <a:endParaRPr lang="ru-RU" sz="4400" dirty="0"/>
          </a:p>
        </p:txBody>
      </p:sp>
      <p:pic>
        <p:nvPicPr>
          <p:cNvPr id="1026" name="Picture 2" descr="C:\Users\Администратор\Desktop\Загадки муравейника\WWF\Благодарность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99" y="1996480"/>
            <a:ext cx="4917927" cy="706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Загадки муравейника\WWF\Сертификат Хранителя Земл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994" y="1996480"/>
            <a:ext cx="4847868" cy="706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85776" y="1276798"/>
            <a:ext cx="11377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Актуальность и вклад проекта в сохранение природы России были положительно оценены московским филиалом Всемирного фонда дикой природы (</a:t>
            </a:r>
            <a:r>
              <a:rPr lang="en-US" sz="2000" b="1" dirty="0" smtClean="0"/>
              <a:t>WWF)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874514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27955" y="4804392"/>
            <a:ext cx="10795000" cy="149501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Заключение</a:t>
            </a: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127955" y="6244952"/>
            <a:ext cx="10795000" cy="22352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ru-RU" dirty="0"/>
              <a:t>Муравьи – важнейшая и необходимая составляющая лесной фауны, так как они выполняют множество экологических функций. Понимая важность рыжих лесных муравьев в сохранении экосистемы леса, необходимо более осознанно отнестись к этим полезным насекомым. Чтобы сохранить этих удивительных насекомых, в первую очередь нужно сохранить их дом – муравейник. </a:t>
            </a:r>
          </a:p>
          <a:p>
            <a:endParaRPr dirty="0"/>
          </a:p>
        </p:txBody>
      </p:sp>
      <p:pic>
        <p:nvPicPr>
          <p:cNvPr id="6154" name="Picture 10" descr="https://www.proza.ru/pics/2009/05/15/7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91" b="94182" l="16195" r="897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366" y="1204392"/>
            <a:ext cx="2546178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8600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27880" y="700336"/>
            <a:ext cx="10795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400" dirty="0" smtClean="0"/>
              <a:t>Список литературы</a:t>
            </a:r>
            <a:endParaRPr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85776" y="1636440"/>
            <a:ext cx="1116124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>
              <a:buFont typeface="+mj-lt"/>
              <a:buAutoNum type="arabicPeriod"/>
            </a:pPr>
            <a:r>
              <a:rPr lang="ru-RU" sz="2000" dirty="0" err="1"/>
              <a:t>Длусский</a:t>
            </a:r>
            <a:r>
              <a:rPr lang="ru-RU" sz="2000" dirty="0"/>
              <a:t> Г.М., Букин А.П. Знакомьтесь: муравьи! – М.: </a:t>
            </a:r>
            <a:r>
              <a:rPr lang="ru-RU" sz="2000" dirty="0" err="1"/>
              <a:t>Агропромиздат</a:t>
            </a:r>
            <a:r>
              <a:rPr lang="ru-RU" sz="2000" dirty="0"/>
              <a:t>, 1986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Захаров А.А. Муравей, семья, колония. – М.: Наука, 1978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Плешаков А.А., Румянцев А.А. Великан на поляне, - М.: Просвещение, 2014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err="1"/>
              <a:t>Халифман</a:t>
            </a:r>
            <a:r>
              <a:rPr lang="ru-RU" sz="2000" dirty="0"/>
              <a:t> И.А. Операция “Лесные муравьи”. – М.: Лесная промышленность, 1974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Красная Книга Челябинской области, 2005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https://www.proza.ru/2009/05/15/719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http://kira-scrap.ru/dir/zabavnye_zveri/zabavnye_nasekomye/muravi/456-1-0-4623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http://www.maximonline.ru/images/th/100/18/33482-YmEyMTcxYjJmMQ.jpg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http://korrespondent.net/tech/science/3514502-uchenye-raskryly-sekret-lohystyky-muravev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http://bezklopa.ru/kakoy-ves-podnimaet-i-skolko-vesit-mu.html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http://antclub.org/morphology/evolution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http://safari-safari.livejournal.com/33717.html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http://antclub.org/node/7469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http://wsezdrav.ru/archives/11451.html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http://www.neboleem.net/muravinaja-kislota.php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http://benzinych.ru/benzin/18471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http://www.geo.ru/photo/gallery/podkhodite-blizhe?page=5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http://www.nkj.ru/archive/articles/9346/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/>
              <a:t>http://www.vparnike.ru/article/251</a:t>
            </a:r>
          </a:p>
          <a:p>
            <a:pPr marL="457200" lvl="0" indent="-457200" algn="l"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907632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212912" y="7105917"/>
            <a:ext cx="10795000" cy="12961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900" dirty="0" smtClean="0"/>
              <a:t>Благодарю за внимание!!!</a:t>
            </a:r>
            <a:endParaRPr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9792" y="8402061"/>
            <a:ext cx="11161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При подготовке проекта ни один муравей не </a:t>
            </a:r>
            <a:r>
              <a:rPr lang="ru-RU" sz="2000" b="1" dirty="0" smtClean="0"/>
              <a:t>пострадал.</a:t>
            </a:r>
            <a:endParaRPr lang="ru-RU" sz="2000" b="1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99778" y="700336"/>
            <a:ext cx="9111134" cy="6696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467871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01800" y="5020816"/>
            <a:ext cx="10795000" cy="129614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Актуальность темы</a:t>
            </a: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xfrm>
            <a:off x="1101800" y="6316960"/>
            <a:ext cx="10795000" cy="22352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ru-RU" dirty="0"/>
              <a:t>Рыжие муравьи оказывают существенное влияние на лесную экосистему. Всем известно, что лес-это «легкие» Земли, которые дарят нам свежий воздух. С исчезновением муравьев, санитаров леса, может возникнуть экологическая катастрофа - опасность разрушения лесной зоны, как основного источника сохранения всего живого на Земле. </a:t>
            </a:r>
          </a:p>
          <a:p>
            <a:endParaRPr dirty="0"/>
          </a:p>
        </p:txBody>
      </p:sp>
      <p:pic>
        <p:nvPicPr>
          <p:cNvPr id="7" name="Picture 4" descr="https://img-fotki.yandex.ru/get/25/16969765.267/0_9b441_234fe692_ori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17" y="1276800"/>
            <a:ext cx="258994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3268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22700" y="4876799"/>
            <a:ext cx="10795000" cy="1363403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Цель работы</a:t>
            </a: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body" sz="quarter" idx="1"/>
          </p:nvPr>
        </p:nvSpPr>
        <p:spPr>
          <a:xfrm>
            <a:off x="1122700" y="6244952"/>
            <a:ext cx="10795000" cy="2235200"/>
          </a:xfrm>
          <a:prstGeom prst="rect">
            <a:avLst/>
          </a:prstGeom>
        </p:spPr>
        <p:txBody>
          <a:bodyPr/>
          <a:lstStyle/>
          <a:p>
            <a:r>
              <a:rPr lang="ru-RU" sz="2400" dirty="0"/>
              <a:t>Привлечение внимание учащихся и местного населения к лесным муравьям, повышение знаний о полезных свойствах рыжих лесных муравьев. </a:t>
            </a:r>
          </a:p>
          <a:p>
            <a:endParaRPr dirty="0"/>
          </a:p>
        </p:txBody>
      </p:sp>
      <p:pic>
        <p:nvPicPr>
          <p:cNvPr id="8198" name="Picture 6" descr="http://kira-scrap.ru/KATALOG/ZABAVN_ZVERY/1/0_8d43f_b2a6285f_M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00" y="2080799"/>
            <a:ext cx="3600000" cy="27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5757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6430392" y="571500"/>
            <a:ext cx="5328592" cy="142498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/>
              <a:t>Задачи</a:t>
            </a:r>
            <a:endParaRPr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362572"/>
              </p:ext>
            </p:extLst>
          </p:nvPr>
        </p:nvGraphicFramePr>
        <p:xfrm>
          <a:off x="1533848" y="1996480"/>
          <a:ext cx="10225136" cy="6408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2568"/>
                <a:gridCol w="5112568"/>
              </a:tblGrid>
              <a:tr h="6408712">
                <a:tc>
                  <a:txBody>
                    <a:bodyPr/>
                    <a:lstStyle/>
                    <a:p>
                      <a:pPr marL="342900" lvl="0" indent="-342900" algn="just">
                        <a:buFont typeface="+mj-lt"/>
                        <a:buAutoNum type="arabicPeriod"/>
                      </a:pPr>
                      <a:endParaRPr lang="ru-RU" sz="1800" b="1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Didot"/>
                      </a:endParaRP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Сбор информации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Анкетирование школьников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Обработка материала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Выбор дизайна,  оформление проекта и презентации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Изготовление и установка информационно-охранных табличек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Изготовление макета муравейника в разрезе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Создание сайта </a:t>
                      </a:r>
                      <a:r>
                        <a:rPr lang="ru-RU" sz="1800" b="1" i="0" u="none" strike="noStrike" cap="none" spc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муравьишка.рф</a:t>
                      </a:r>
                      <a:endParaRPr lang="ru-RU" sz="1800" b="1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Didot"/>
                      </a:endParaRP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b="1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Didot"/>
                        </a:rPr>
                        <a:t>Защита проекта</a:t>
                      </a:r>
                    </a:p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Теоретические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Собрать и изучить информацию по данной теме.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Найти способы привлечения внимания к проблеме исчезновения лесов</a:t>
                      </a:r>
                    </a:p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Практические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Провести опрос и выяснить, что учащиеся знают о муравьях и их пользе для леса и человека.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Изготовить и установить таблички "об охране лесных муравьев". 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Изготовить макет муравейника в разрезе для наглядного представления школьникам внутреннего строения муравейника.</a:t>
                      </a:r>
                    </a:p>
                    <a:p>
                      <a:pPr marL="342900" lvl="0" indent="-342900" algn="l">
                        <a:buFont typeface="+mj-lt"/>
                        <a:buAutoNum type="arabicPeriod"/>
                      </a:pPr>
                      <a:r>
                        <a:rPr lang="ru-RU" sz="1800" dirty="0" smtClean="0"/>
                        <a:t>Создать сайт в сети Интернет по адресу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baseline="0" dirty="0" err="1" smtClean="0"/>
                        <a:t>муравьишка.рф</a:t>
                      </a:r>
                      <a:r>
                        <a:rPr lang="ru-RU" sz="1800" baseline="0" dirty="0" smtClean="0"/>
                        <a:t> с более подробной информацией о муравьях и проекте</a:t>
                      </a:r>
                      <a:endParaRPr lang="ru-RU" sz="1800" dirty="0" smtClean="0"/>
                    </a:p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2290" name="Picture 2" descr="https://img-fotki.yandex.ru/get/6001/200418627.a0/0_12805d_857e841a_ori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59" y="5452864"/>
            <a:ext cx="198170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hape 119"/>
          <p:cNvSpPr txBox="1">
            <a:spLocks/>
          </p:cNvSpPr>
          <p:nvPr/>
        </p:nvSpPr>
        <p:spPr>
          <a:xfrm>
            <a:off x="1533848" y="556320"/>
            <a:ext cx="4896544" cy="14249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1pPr>
            <a:lvl2pPr marL="0" marR="0" indent="228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2pPr>
            <a:lvl3pPr marL="0" marR="0" indent="457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3pPr>
            <a:lvl4pPr marL="0" marR="0" indent="685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4pPr>
            <a:lvl5pPr marL="0" marR="0" indent="9144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5pPr>
            <a:lvl6pPr marL="0" marR="0" indent="11430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6pPr>
            <a:lvl7pPr marL="0" marR="0" indent="13716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7pPr>
            <a:lvl8pPr marL="0" marR="0" indent="16002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8pPr>
            <a:lvl9pPr marL="0" marR="0" indent="182880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600" b="0" i="0" u="none" strike="noStrike" cap="none" spc="0" baseline="0">
                <a:ln>
                  <a:noFill/>
                </a:ln>
                <a:solidFill>
                  <a:srgbClr val="85604A"/>
                </a:solidFill>
                <a:uFillTx/>
                <a:latin typeface="+mn-lt"/>
                <a:ea typeface="+mn-ea"/>
                <a:cs typeface="+mn-cs"/>
                <a:sym typeface="Baskerville"/>
              </a:defRPr>
            </a:lvl9pPr>
          </a:lstStyle>
          <a:p>
            <a:r>
              <a:rPr lang="ru-RU" dirty="0" smtClean="0"/>
              <a:t>Этапы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1175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22700" y="5020816"/>
            <a:ext cx="10795000" cy="1304528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Теоретическая часть</a:t>
            </a:r>
            <a:endParaRPr dirty="0"/>
          </a:p>
        </p:txBody>
      </p:sp>
      <p:pic>
        <p:nvPicPr>
          <p:cNvPr id="10242" name="Picture 2" descr="http://allpng.ru/cliparts/m/muravej7-1300x120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00" y="1537109"/>
            <a:ext cx="3600000" cy="333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6474510" y="3742728"/>
            <a:ext cx="1900098" cy="4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56205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01800" y="412304"/>
            <a:ext cx="10795000" cy="86409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4400" dirty="0" smtClean="0"/>
              <a:t>Строение муравья</a:t>
            </a:r>
            <a:endParaRPr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28" y="1276400"/>
            <a:ext cx="12223480" cy="784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080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79995" y="484312"/>
            <a:ext cx="10795000" cy="7639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4400" dirty="0" smtClean="0"/>
              <a:t>Стадии развития муравья</a:t>
            </a:r>
            <a:endParaRPr sz="4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578" y="1348408"/>
            <a:ext cx="467990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780" y="5195221"/>
            <a:ext cx="4679900" cy="3164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076" y="5195222"/>
            <a:ext cx="4679900" cy="3164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6972176" y="8477200"/>
            <a:ext cx="471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4. Имаго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2476" y="8477200"/>
            <a:ext cx="471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3. Личинка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948264" y="4588768"/>
            <a:ext cx="471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2. Куколка</a:t>
            </a:r>
            <a:endParaRPr lang="ru-RU" sz="2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74614" y="4626818"/>
            <a:ext cx="471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1. Яйцо</a:t>
            </a:r>
            <a:endParaRPr lang="ru-RU" sz="2000" b="1" dirty="0"/>
          </a:p>
        </p:txBody>
      </p:sp>
      <p:pic>
        <p:nvPicPr>
          <p:cNvPr id="2050" name="Picture 2" descr="http://xn--80aafyki2ax3cyb.xn--p1ai/beregite_muravev/O_muravah_files/droppedImage_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794" y="1308000"/>
            <a:ext cx="4685034" cy="3064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342881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xfrm>
            <a:off x="1101800" y="556320"/>
            <a:ext cx="10795000" cy="72008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/>
          <a:p>
            <a:r>
              <a:rPr lang="ru-RU" sz="4400" dirty="0"/>
              <a:t>Строение муравейника</a:t>
            </a:r>
            <a:endParaRPr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10712" y="1354518"/>
            <a:ext cx="29523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AutoNum type="arabicPeriod"/>
            </a:pPr>
            <a:r>
              <a:rPr lang="ru-RU" sz="2000" b="1" dirty="0" smtClean="0"/>
              <a:t>Иголки и ветки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Солярий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Вход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Зимовальная камера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Хлебный амбар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Царская камера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Детский сад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Коровник</a:t>
            </a:r>
          </a:p>
          <a:p>
            <a:pPr marL="457200" indent="-457200" algn="l">
              <a:buAutoNum type="arabicPeriod"/>
            </a:pPr>
            <a:r>
              <a:rPr lang="ru-RU" sz="2000" b="1" dirty="0" smtClean="0"/>
              <a:t>Мясная кладовка</a:t>
            </a:r>
            <a:endParaRPr lang="ru-RU" sz="2000" b="1" dirty="0"/>
          </a:p>
        </p:txBody>
      </p:sp>
      <p:pic>
        <p:nvPicPr>
          <p:cNvPr id="1027" name="Picture 3" descr="C:\Users\Администратор\Desktop\Загадки муравейника\Фото и видео\Макет муравейника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30" y="1708448"/>
            <a:ext cx="9871242" cy="740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708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enaissance">
  <a:themeElements>
    <a:clrScheme name="Renaissance">
      <a:dk1>
        <a:srgbClr val="625B48"/>
      </a:dk1>
      <a:lt1>
        <a:srgbClr val="1A2C62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Renaissance">
  <a:themeElements>
    <a:clrScheme name="Renaissance">
      <a:dk1>
        <a:srgbClr val="000000"/>
      </a:dk1>
      <a:lt1>
        <a:srgbClr val="FFFFFF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Renaissance">
    <a:dk1>
      <a:srgbClr val="625B48"/>
    </a:dk1>
    <a:lt1>
      <a:srgbClr val="1A2C62"/>
    </a:lt1>
    <a:dk2>
      <a:srgbClr val="75716F"/>
    </a:dk2>
    <a:lt2>
      <a:srgbClr val="CDCDCD"/>
    </a:lt2>
    <a:accent1>
      <a:srgbClr val="9EA3A1"/>
    </a:accent1>
    <a:accent2>
      <a:srgbClr val="ACAD6A"/>
    </a:accent2>
    <a:accent3>
      <a:srgbClr val="E2BF60"/>
    </a:accent3>
    <a:accent4>
      <a:srgbClr val="DF995B"/>
    </a:accent4>
    <a:accent5>
      <a:srgbClr val="D27263"/>
    </a:accent5>
    <a:accent6>
      <a:srgbClr val="B59871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Renaissance">
    <a:dk1>
      <a:srgbClr val="625B48"/>
    </a:dk1>
    <a:lt1>
      <a:srgbClr val="1A2C62"/>
    </a:lt1>
    <a:dk2>
      <a:srgbClr val="75716F"/>
    </a:dk2>
    <a:lt2>
      <a:srgbClr val="CDCDCD"/>
    </a:lt2>
    <a:accent1>
      <a:srgbClr val="9EA3A1"/>
    </a:accent1>
    <a:accent2>
      <a:srgbClr val="ACAD6A"/>
    </a:accent2>
    <a:accent3>
      <a:srgbClr val="E2BF60"/>
    </a:accent3>
    <a:accent4>
      <a:srgbClr val="DF995B"/>
    </a:accent4>
    <a:accent5>
      <a:srgbClr val="D27263"/>
    </a:accent5>
    <a:accent6>
      <a:srgbClr val="B59871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</TotalTime>
  <Words>1335</Words>
  <Application>Microsoft Office PowerPoint</Application>
  <PresentationFormat>Произвольный</PresentationFormat>
  <Paragraphs>178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Renaissance</vt:lpstr>
      <vt:lpstr>Загадки муравейника</vt:lpstr>
      <vt:lpstr>Введение</vt:lpstr>
      <vt:lpstr>Актуальность темы</vt:lpstr>
      <vt:lpstr>Цель работы</vt:lpstr>
      <vt:lpstr>Задачи</vt:lpstr>
      <vt:lpstr>Теоретическая часть</vt:lpstr>
      <vt:lpstr>Строение муравья</vt:lpstr>
      <vt:lpstr>Стадии развития муравья</vt:lpstr>
      <vt:lpstr>Строение муравейника</vt:lpstr>
      <vt:lpstr>Профессии рабочих муравьев</vt:lpstr>
      <vt:lpstr>Интересные факты о жизни муравьев</vt:lpstr>
      <vt:lpstr>Польза муравьев для леса</vt:lpstr>
      <vt:lpstr>Польза муравьев для здоровья</vt:lpstr>
      <vt:lpstr>Способы защиты муравейников</vt:lpstr>
      <vt:lpstr>Практическая часть</vt:lpstr>
      <vt:lpstr>Результаты анкетирования школьников</vt:lpstr>
      <vt:lpstr>Результаты анкетирования школьников</vt:lpstr>
      <vt:lpstr>Установка информационных табличек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Размещение информации в Интернет</vt:lpstr>
      <vt:lpstr>Презентация PowerPoint</vt:lpstr>
      <vt:lpstr>Заключение</vt:lpstr>
      <vt:lpstr>Список литературы</vt:lpstr>
      <vt:lpstr>Благодарю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Наталья</cp:lastModifiedBy>
  <cp:revision>116</cp:revision>
  <dcterms:modified xsi:type="dcterms:W3CDTF">2016-04-13T14:28:43Z</dcterms:modified>
</cp:coreProperties>
</file>