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4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5.xml" ContentType="application/vnd.openxmlformats-officedocument.themeOverrid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Override6.xml" ContentType="application/vnd.openxmlformats-officedocument.themeOverrid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792" r:id="rId3"/>
    <p:sldMasterId id="2147483804" r:id="rId4"/>
    <p:sldMasterId id="2147483816" r:id="rId5"/>
    <p:sldMasterId id="2147483828" r:id="rId6"/>
  </p:sldMasterIdLst>
  <p:notesMasterIdLst>
    <p:notesMasterId r:id="rId33"/>
  </p:notesMasterIdLst>
  <p:sldIdLst>
    <p:sldId id="305" r:id="rId7"/>
    <p:sldId id="304" r:id="rId8"/>
    <p:sldId id="295" r:id="rId9"/>
    <p:sldId id="288" r:id="rId10"/>
    <p:sldId id="258" r:id="rId11"/>
    <p:sldId id="287" r:id="rId12"/>
    <p:sldId id="292" r:id="rId13"/>
    <p:sldId id="260" r:id="rId14"/>
    <p:sldId id="261" r:id="rId15"/>
    <p:sldId id="262" r:id="rId16"/>
    <p:sldId id="276" r:id="rId17"/>
    <p:sldId id="264" r:id="rId18"/>
    <p:sldId id="265" r:id="rId19"/>
    <p:sldId id="266" r:id="rId20"/>
    <p:sldId id="267" r:id="rId21"/>
    <p:sldId id="299" r:id="rId22"/>
    <p:sldId id="297" r:id="rId23"/>
    <p:sldId id="298" r:id="rId24"/>
    <p:sldId id="286" r:id="rId25"/>
    <p:sldId id="285" r:id="rId26"/>
    <p:sldId id="302" r:id="rId27"/>
    <p:sldId id="273" r:id="rId28"/>
    <p:sldId id="303" r:id="rId29"/>
    <p:sldId id="274" r:id="rId30"/>
    <p:sldId id="290" r:id="rId31"/>
    <p:sldId id="291" r:id="rId32"/>
  </p:sldIdLst>
  <p:sldSz cx="9906000" cy="6858000" type="A4"/>
  <p:notesSz cx="6858000" cy="9945688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defTabSz="9128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defTabSz="9128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defTabSz="9128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defTabSz="9128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52DC1"/>
    <a:srgbClr val="0066FF"/>
    <a:srgbClr val="FF66FF"/>
    <a:srgbClr val="009999"/>
    <a:srgbClr val="FFFF99"/>
    <a:srgbClr val="481868"/>
    <a:srgbClr val="CE8C14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1336" autoAdjust="0"/>
  </p:normalViewPr>
  <p:slideViewPr>
    <p:cSldViewPr>
      <p:cViewPr varScale="1">
        <p:scale>
          <a:sx n="110" d="100"/>
          <a:sy n="110" d="100"/>
        </p:scale>
        <p:origin x="-1260" y="-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04" tIns="45703" rIns="91404" bIns="45703" rtlCol="0"/>
          <a:lstStyle>
            <a:lvl1pPr algn="l" defTabSz="914236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04" tIns="45703" rIns="91404" bIns="45703" rtlCol="0"/>
          <a:lstStyle>
            <a:lvl1pPr algn="r" defTabSz="914236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62829EE-5B18-4C62-9E35-2B68A1292C58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6600" y="746125"/>
            <a:ext cx="53848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4" tIns="45703" rIns="91404" bIns="45703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04" tIns="45703" rIns="91404" bIns="4570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04" tIns="45703" rIns="91404" bIns="45703" rtlCol="0" anchor="b"/>
          <a:lstStyle>
            <a:lvl1pPr algn="l" defTabSz="914236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04" tIns="45703" rIns="91404" bIns="45703" rtlCol="0" anchor="b"/>
          <a:lstStyle>
            <a:lvl1pPr algn="r" defTabSz="914236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2E1A18AF-9B60-4439-B4D3-DE462C756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02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88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40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738D7-C09B-4F84-A760-EA7676673E31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42F14-509F-4B1E-ABC0-7FAFB91FE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486246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8E0D-6B62-4575-A848-56331609BFD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C24E6-B811-4EC3-8F3C-80D3535AA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299602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E4F3B-4AE8-4F0C-BB6D-57A9A9DB86B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3F1C3-766C-4192-9D7C-B0EBEAA67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48040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9E452-FC5A-4A71-A954-E5BAD60ED63E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72D49-620E-43F2-8D05-ECDCA9F5C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2380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0CB83-D94C-4C38-AB00-30860EF61F8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34D3B-306D-4EA8-9BBC-416A98758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223423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DD168-3E7A-403D-9440-15790B2A77A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21BD8-5F2B-4965-908C-3138D481F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35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33515-A6E4-4E77-A8D6-F1E28FAF08F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5168F-4CF0-4F1D-AC07-F1704D489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90685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1C488-B3E5-4A38-9A45-20BBF9A49658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1F0DE-C7AC-48E5-B98F-E83452E0E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3247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2B8E3-3C21-4F3C-9DFC-622C216481A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E0F4-C3B3-4810-BDBF-BFB4174A3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00427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EE9A5-51E0-448B-95C1-C385611940E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AC8D6-224D-41BF-B0CE-57C459D02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944454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F995-4BD1-4DEB-92EE-DC12E7505150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26F96-DE6B-4C49-B26F-607FECD4C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672290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C4479-4991-4EB7-AB7D-DE741A596C7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D4DFF-C176-4F7D-AABE-5D9A2E92A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277819"/>
      </p:ext>
    </p:extLst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71B7-F02E-4D42-AD63-0E69DC5BD92B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9023E-64CA-4A5D-AED9-484069D13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57259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9530E-E62F-44E3-8DF4-CE3FE4F33B2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EBED1-A5FB-44AB-B6D7-94B75FD7A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05222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C710E-476A-44DA-94F4-2C7F4F182DC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7BE2-071F-4BDB-8FD6-8F8204658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015399"/>
      </p:ext>
    </p:extLst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3A51E-90B8-4DEA-83BF-517559EAE46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486C6-6F5F-44D1-9FD7-66A5193A2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30544"/>
      </p:ext>
    </p:extLst>
  </p:cSld>
  <p:clrMapOvr>
    <a:masterClrMapping/>
  </p:clrMapOvr>
  <p:transition spd="slow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B3A8-C58D-4E7C-996F-F80FA0FFFC8E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1E011-39B9-476E-ADE1-E06228F0E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84746"/>
      </p:ext>
    </p:extLst>
  </p:cSld>
  <p:clrMapOvr>
    <a:masterClrMapping/>
  </p:clrMapOvr>
  <p:transition spd="slow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0EA5A-4A98-4E14-B3E9-D065ADB813B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7FAA-2AE0-48E5-86C2-575D5DBCD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023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C91A6-7B05-405B-A9DD-2661EE9A52C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CBD0-4460-4601-99B5-31653770B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259596"/>
      </p:ext>
    </p:extLst>
  </p:cSld>
  <p:clrMapOvr>
    <a:masterClrMapping/>
  </p:clrMapOvr>
  <p:transition spd="slow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8FAE3-4335-4FA2-A25C-1583AD18C6A1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BD8F1-8FBC-40FC-A102-58205D67C5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920066"/>
      </p:ext>
    </p:extLst>
  </p:cSld>
  <p:clrMapOvr>
    <a:masterClrMapping/>
  </p:clrMapOvr>
  <p:transition spd="slow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E3F4-9CB7-4CA5-9C6D-5ECCB4D1BD8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717DD-D7AB-414C-9B07-FB7587F69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44841"/>
      </p:ext>
    </p:extLst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44AC9-5B65-4325-96A4-A1BA95CC704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7571-E1A3-4204-A026-4CABE5599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657978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C05AB-A931-4DC5-A888-0FECC4936DF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11C1C-BA76-4B41-BDB9-0FFC4C78E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585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B4D1D-FFF9-429F-B6BC-00A2EB4DFEF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93BA-4C04-4810-95CA-CA5A9B689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626532"/>
      </p:ext>
    </p:extLst>
  </p:cSld>
  <p:clrMapOvr>
    <a:masterClrMapping/>
  </p:clrMapOvr>
  <p:transition spd="slow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1FC9B-AABE-4109-B916-4FBE9352E0C0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4E532-A16C-44C6-82E3-1A51878BC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581835"/>
      </p:ext>
    </p:extLst>
  </p:cSld>
  <p:clrMapOvr>
    <a:masterClrMapping/>
  </p:clrMapOvr>
  <p:transition spd="slow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10DB8-A5A9-4D71-A43A-D6C857E8AAA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7A8D3-EAC1-419E-A249-BD9D698CE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73844"/>
      </p:ext>
    </p:extLst>
  </p:cSld>
  <p:clrMapOvr>
    <a:masterClrMapping/>
  </p:clrMapOvr>
  <p:transition spd="slow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43045-38D1-4B4A-B361-9FE90BACE81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05790-34BA-439F-AA11-2477F2E74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800654"/>
      </p:ext>
    </p:extLst>
  </p:cSld>
  <p:clrMapOvr>
    <a:masterClrMapping/>
  </p:clrMapOvr>
  <p:transition spd="slow">
    <p:circl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B55C1-9B57-4DDD-A05F-B6598A23F90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9EE35-8A5A-4886-8E85-1E0A97BA5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16061"/>
      </p:ext>
    </p:extLst>
  </p:cSld>
  <p:clrMapOvr>
    <a:masterClrMapping/>
  </p:clrMapOvr>
  <p:transition spd="slow"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28C28-F088-4974-9357-B339DBBE9CC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97EEE-DE4F-4DB9-B4ED-BD8BD7BBD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21583"/>
      </p:ext>
    </p:extLst>
  </p:cSld>
  <p:clrMapOvr>
    <a:masterClrMapping/>
  </p:clrMapOvr>
  <p:transition spd="slow">
    <p:circl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9F07-E092-480B-8CAE-59A81BD88525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F1C24-E0BE-400A-91EB-81055E6E0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7235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6C6AE-7B3C-4880-B7BE-E8F69E09512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11A5D-328D-4ECE-B167-11154EB9F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207804"/>
      </p:ext>
    </p:extLst>
  </p:cSld>
  <p:clrMapOvr>
    <a:masterClrMapping/>
  </p:clrMapOvr>
  <p:transition spd="slow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0AE7D-FE4D-430C-8323-F9D2389B066B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67256-C6FE-4DC7-AC04-63E31B2FE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2662"/>
      </p:ext>
    </p:extLst>
  </p:cSld>
  <p:clrMapOvr>
    <a:masterClrMapping/>
  </p:clrMapOvr>
  <p:transition spd="slow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D922B-DF08-418E-9D4F-48A25B2ADDD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2C3CD-C44C-46CE-95B7-1EEC215BD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360023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9B45B-866C-438B-B989-EB9FE35D326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64F88-AA70-4408-BC2E-FA3F6AF52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72527"/>
      </p:ext>
    </p:extLst>
  </p:cSld>
  <p:clrMapOvr>
    <a:masterClrMapping/>
  </p:clrMapOvr>
  <p:transition spd="slow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C148C-F12B-434D-A59B-9922AE15AB3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A40C-266C-41EC-ACFF-E4650D84E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34685"/>
      </p:ext>
    </p:extLst>
  </p:cSld>
  <p:clrMapOvr>
    <a:masterClrMapping/>
  </p:clrMapOvr>
  <p:transition spd="slow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1C507-FB06-4A11-9BD2-9913E55F477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A9CA0-3C4F-420A-9611-D310FB863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518633"/>
      </p:ext>
    </p:extLst>
  </p:cSld>
  <p:clrMapOvr>
    <a:masterClrMapping/>
  </p:clrMapOvr>
  <p:transition spd="slow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36ECE-EEDE-4EA1-B7CB-FF9F8B8016D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7F09D-6876-43C6-8EB4-DA613F56D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36151"/>
      </p:ext>
    </p:extLst>
  </p:cSld>
  <p:clrMapOvr>
    <a:masterClrMapping/>
  </p:clrMapOvr>
  <p:transition spd="slow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3D7E-20AE-4844-B42D-21F36E2E1FC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7B1BF-BB8E-4FD4-9A57-10121D3FE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159900"/>
      </p:ext>
    </p:extLst>
  </p:cSld>
  <p:clrMapOvr>
    <a:masterClrMapping/>
  </p:clrMapOvr>
  <p:transition spd="slow">
    <p:circl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27139-2559-4CB1-8855-A12D8C8E94B2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627A8-1CB4-4BE1-8EA6-82A918A7D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3265"/>
      </p:ext>
    </p:extLst>
  </p:cSld>
  <p:clrMapOvr>
    <a:masterClrMapping/>
  </p:clrMapOvr>
  <p:transition spd="slow">
    <p:circl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A0C07-DC07-4551-BA53-D7495F8C0C2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FA317-5CB1-4594-8FCD-1143A4B5C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959829"/>
      </p:ext>
    </p:extLst>
  </p:cSld>
  <p:clrMapOvr>
    <a:masterClrMapping/>
  </p:clrMapOvr>
  <p:transition spd="slow">
    <p:circl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BAE65-6F96-4C4C-98C9-AAEE4D6A8E1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BCD63-972B-4D21-9D36-15949EBB9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743304"/>
      </p:ext>
    </p:extLst>
  </p:cSld>
  <p:clrMapOvr>
    <a:masterClrMapping/>
  </p:clrMapOvr>
  <p:transition spd="slow">
    <p:circl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B35D0-8070-41FB-912A-5A5A251D16E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3A40C-51E5-45ED-AB62-1223335E9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939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7954B-9821-4CFB-BECF-5E8EDC3CC4E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3EDBA-AABC-4396-8B2D-CEB60DA17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9104"/>
      </p:ext>
    </p:extLst>
  </p:cSld>
  <p:clrMapOvr>
    <a:masterClrMapping/>
  </p:clrMapOvr>
  <p:transition spd="slow">
    <p:circl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68C3A-DD47-4D29-BF86-502809ACE8D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F3EBC-EEAD-4213-8DBC-3FC44D4E6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02794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98CD1-B48C-4580-852B-DDDC20C63385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35F82-C2CB-4FD0-86C2-56DE2CD18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453743"/>
      </p:ext>
    </p:extLst>
  </p:cSld>
  <p:clrMapOvr>
    <a:masterClrMapping/>
  </p:clrMapOvr>
  <p:transition spd="slow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BC565-8778-4227-8CF4-7A4146AB27D8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4BECF-8D8C-4DB3-B79C-18CB896EB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29329"/>
      </p:ext>
    </p:extLst>
  </p:cSld>
  <p:clrMapOvr>
    <a:masterClrMapping/>
  </p:clrMapOvr>
  <p:transition spd="slow">
    <p:circl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AA1AB-BE85-4374-AA9B-3BEA41EF802A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6C0E1-0735-474C-B627-E3C8BE169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56062"/>
      </p:ext>
    </p:extLst>
  </p:cSld>
  <p:clrMapOvr>
    <a:masterClrMapping/>
  </p:clrMapOvr>
  <p:transition spd="slow">
    <p:circl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4B077-8A40-432F-B0A1-89793B8E1F2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2966-C49F-42EF-95A7-46E894954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340112"/>
      </p:ext>
    </p:extLst>
  </p:cSld>
  <p:clrMapOvr>
    <a:masterClrMapping/>
  </p:clrMapOvr>
  <p:transition spd="slow">
    <p:circl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663C4-4B6D-425E-9F2C-D198901C901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04E9C-7B86-4B01-BE64-7137A9D34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56194"/>
      </p:ext>
    </p:extLst>
  </p:cSld>
  <p:clrMapOvr>
    <a:masterClrMapping/>
  </p:clrMapOvr>
  <p:transition spd="slow">
    <p:circl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116DC-C310-4AB7-AF28-99630C42886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1BBD2-07CB-4A92-A248-6B5C5EDA2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50513"/>
      </p:ext>
    </p:extLst>
  </p:cSld>
  <p:clrMapOvr>
    <a:masterClrMapping/>
  </p:clrMapOvr>
  <p:transition spd="slow">
    <p:circl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BD54A-4A07-4FCD-A2BA-0837005C0315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481D9-2891-4D6A-B5E3-6C09E63AB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726370"/>
      </p:ext>
    </p:extLst>
  </p:cSld>
  <p:clrMapOvr>
    <a:masterClrMapping/>
  </p:clrMapOvr>
  <p:transition spd="slow">
    <p:circl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0666-49B1-4002-A8AD-E77AE71D9AC6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E31C7-309D-4F7A-B520-5CE31419F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95652"/>
      </p:ext>
    </p:extLst>
  </p:cSld>
  <p:clrMapOvr>
    <a:masterClrMapping/>
  </p:clrMapOvr>
  <p:transition spd="slow">
    <p:circl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C2A2C-8CB0-4980-B6E7-C0375E4A8FC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0"/>
            <a:ext cx="31369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825"/>
            <a:ext cx="8223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1EF5E-E068-4E96-9C3E-B234E7C9F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13429"/>
      </p:ext>
    </p:extLst>
  </p:cSld>
  <p:clrMapOvr>
    <a:masterClrMapping/>
  </p:clrMapOvr>
  <p:transition spd="slow">
    <p:circl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E4156-F832-4B15-9F7D-06E19A36457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57D85-A7D9-4E0D-AC7F-B4B839728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205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12FB-A547-47A3-9A12-29DAE3E459C1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2CD50-9DF7-4F59-AB8E-B8C3A6239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619585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8B640-7953-4413-8D13-77230627278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90036-1324-42FD-9A9C-F7D6D64FD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8724"/>
      </p:ext>
    </p:extLst>
  </p:cSld>
  <p:clrMapOvr>
    <a:masterClrMapping/>
  </p:clrMapOvr>
  <p:transition spd="slow">
    <p:circl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B674-EE88-4E01-B031-9C1E4FE4CCD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204DD-06DD-4139-B878-5929E4692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1416"/>
      </p:ext>
    </p:extLst>
  </p:cSld>
  <p:clrMapOvr>
    <a:masterClrMapping/>
  </p:clrMapOvr>
  <p:transition spd="slow">
    <p:circl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EF907-2874-4124-8B8F-ABB2774B464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AFDD3-DB7F-43F4-A04E-CC9D93C1C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84617"/>
      </p:ext>
    </p:extLst>
  </p:cSld>
  <p:clrMapOvr>
    <a:masterClrMapping/>
  </p:clrMapOvr>
  <p:transition spd="slow">
    <p:circl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FF1FF-7D2D-47E1-97D3-184DDBF4E5C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139BD-63D2-4858-BF8D-3277D01E0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1249"/>
      </p:ext>
    </p:extLst>
  </p:cSld>
  <p:clrMapOvr>
    <a:masterClrMapping/>
  </p:clrMapOvr>
  <p:transition spd="slow">
    <p:circl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B7729-AAEE-42EB-AEF0-7C45030F8102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B903B-A0F5-4D6F-91F3-FC0B19A73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191823"/>
      </p:ext>
    </p:extLst>
  </p:cSld>
  <p:clrMapOvr>
    <a:masterClrMapping/>
  </p:clrMapOvr>
  <p:transition spd="slow">
    <p:circl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4DFE4-B26E-44A7-A8E5-418C0CBC167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533D4-57AA-4F17-9FC3-E56C20799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69749"/>
      </p:ext>
    </p:extLst>
  </p:cSld>
  <p:clrMapOvr>
    <a:masterClrMapping/>
  </p:clrMapOvr>
  <p:transition spd="slow">
    <p:circl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19A2-081C-4695-89A1-20A0E7886B72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82D8F-D8D7-4A08-8349-3C244EFA9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92507"/>
      </p:ext>
    </p:extLst>
  </p:cSld>
  <p:clrMapOvr>
    <a:masterClrMapping/>
  </p:clrMapOvr>
  <p:transition spd="slow">
    <p:circl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4ED60-5583-45D9-95FA-71881139257D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1F328-B7D0-4593-90CC-F4B84DCE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992691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0F5AF-E88E-4B2A-8146-84D56458B9C8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99B6E-AEC3-4D5C-81E6-FEC63AAE7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473080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31291-BF2F-40D6-9842-B56A8C42F6CB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69284-158F-4C87-869E-96A5CE918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098123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55668-C11B-4ADD-83B8-66195D2B2BF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FC25C-9F66-4697-852E-0FFFF8788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00815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965361-1590-4D9A-A1B3-A70798ED70B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2F0B8F-BBF5-4BFE-9669-9D8E8FEC4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19" r:id="rId4"/>
    <p:sldLayoutId id="2147484240" r:id="rId5"/>
    <p:sldLayoutId id="2147484220" r:id="rId6"/>
    <p:sldLayoutId id="2147484241" r:id="rId7"/>
    <p:sldLayoutId id="2147484242" r:id="rId8"/>
    <p:sldLayoutId id="2147484243" r:id="rId9"/>
    <p:sldLayoutId id="2147484221" r:id="rId10"/>
    <p:sldLayoutId id="2147484244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A70280-1AD0-4C65-8268-19CF029C76D2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E5B1AC-CBC2-4E69-89A0-96C65E38C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22" r:id="rId4"/>
    <p:sldLayoutId id="2147484248" r:id="rId5"/>
    <p:sldLayoutId id="2147484223" r:id="rId6"/>
    <p:sldLayoutId id="2147484249" r:id="rId7"/>
    <p:sldLayoutId id="2147484250" r:id="rId8"/>
    <p:sldLayoutId id="2147484251" r:id="rId9"/>
    <p:sldLayoutId id="2147484224" r:id="rId10"/>
    <p:sldLayoutId id="2147484252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077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E904F9-3C76-4BA5-BA3C-89F6DE10CFB9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B2AF24-2BB0-4D7D-A29B-9DF96EACD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54" r:id="rId2"/>
    <p:sldLayoutId id="2147484255" r:id="rId3"/>
    <p:sldLayoutId id="2147484225" r:id="rId4"/>
    <p:sldLayoutId id="2147484256" r:id="rId5"/>
    <p:sldLayoutId id="2147484226" r:id="rId6"/>
    <p:sldLayoutId id="2147484257" r:id="rId7"/>
    <p:sldLayoutId id="2147484258" r:id="rId8"/>
    <p:sldLayoutId id="2147484259" r:id="rId9"/>
    <p:sldLayoutId id="2147484227" r:id="rId10"/>
    <p:sldLayoutId id="2147484260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4101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4E392C-30F9-47C2-AF2F-7902982384E1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B496B-F2EE-4BFA-B028-0C09C5225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28" r:id="rId4"/>
    <p:sldLayoutId id="2147484264" r:id="rId5"/>
    <p:sldLayoutId id="2147484229" r:id="rId6"/>
    <p:sldLayoutId id="2147484265" r:id="rId7"/>
    <p:sldLayoutId id="2147484266" r:id="rId8"/>
    <p:sldLayoutId id="2147484267" r:id="rId9"/>
    <p:sldLayoutId id="2147484230" r:id="rId10"/>
    <p:sldLayoutId id="2147484268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5125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A99528-0541-42E3-9CE8-6B7D2E8350B4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4C1273-4C44-4AD6-BB79-E2C65E931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31" r:id="rId4"/>
    <p:sldLayoutId id="2147484272" r:id="rId5"/>
    <p:sldLayoutId id="2147484232" r:id="rId6"/>
    <p:sldLayoutId id="2147484273" r:id="rId7"/>
    <p:sldLayoutId id="2147484274" r:id="rId8"/>
    <p:sldLayoutId id="2147484275" r:id="rId9"/>
    <p:sldLayoutId id="2147484233" r:id="rId10"/>
    <p:sldLayoutId id="2147484276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6149" name="Текст 7"/>
          <p:cNvSpPr>
            <a:spLocks noGrp="1"/>
          </p:cNvSpPr>
          <p:nvPr>
            <p:ph type="body" idx="1"/>
          </p:nvPr>
        </p:nvSpPr>
        <p:spPr bwMode="auto">
          <a:xfrm>
            <a:off x="330200" y="1554163"/>
            <a:ext cx="94107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0"/>
            <a:ext cx="2724150" cy="288925"/>
          </a:xfrm>
          <a:prstGeom prst="rect">
            <a:avLst/>
          </a:prstGeom>
        </p:spPr>
        <p:txBody>
          <a:bodyPr vert="horz"/>
          <a:lstStyle>
            <a:lvl1pPr algn="l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445A7A-8615-4F15-A80A-3E9CD2CA78F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0"/>
            <a:ext cx="3632200" cy="28892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0"/>
            <a:ext cx="825500" cy="244475"/>
          </a:xfrm>
          <a:prstGeom prst="rect">
            <a:avLst/>
          </a:prstGeom>
        </p:spPr>
        <p:txBody>
          <a:bodyPr vert="horz"/>
          <a:lstStyle>
            <a:lvl1pPr algn="r" defTabSz="914236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7FD13B">
                    <a:shade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2CD7B3-7DFA-4594-9D22-BC3A8DE07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34" r:id="rId4"/>
    <p:sldLayoutId id="2147484280" r:id="rId5"/>
    <p:sldLayoutId id="2147484235" r:id="rId6"/>
    <p:sldLayoutId id="2147484281" r:id="rId7"/>
    <p:sldLayoutId id="2147484282" r:id="rId8"/>
    <p:sldLayoutId id="2147484283" r:id="rId9"/>
    <p:sldLayoutId id="2147484236" r:id="rId10"/>
    <p:sldLayoutId id="2147484284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http://www.kirche-graupa.de/img/gemein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6536" y="1439253"/>
            <a:ext cx="8352928" cy="2862322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glow" dir="tl">
              <a:rot lat="0" lon="0" rev="5400000"/>
            </a:lightRig>
          </a:scene3d>
          <a:sp3d>
            <a:bevelT prst="slope"/>
          </a:sp3d>
        </p:spPr>
        <p:txBody>
          <a:bodyPr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Как получить 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</a:t>
            </a:r>
            <a:r>
              <a:rPr lang="ru-RU" sz="6000" b="1" dirty="0">
                <a:ln w="11430"/>
                <a:gradFill>
                  <a:gsLst>
                    <a:gs pos="0">
                      <a:srgbClr val="1AB39F">
                        <a:tint val="90000"/>
                        <a:satMod val="120000"/>
                      </a:srgbClr>
                    </a:gs>
                    <a:gs pos="25000">
                      <a:srgbClr val="1AB39F">
                        <a:tint val="93000"/>
                        <a:satMod val="120000"/>
                      </a:srgbClr>
                    </a:gs>
                    <a:gs pos="50000">
                      <a:srgbClr val="1AB39F">
                        <a:shade val="89000"/>
                        <a:satMod val="110000"/>
                      </a:srgbClr>
                    </a:gs>
                    <a:gs pos="75000">
                      <a:srgbClr val="1AB39F">
                        <a:tint val="93000"/>
                        <a:satMod val="120000"/>
                      </a:srgbClr>
                    </a:gs>
                    <a:gs pos="100000">
                      <a:srgbClr val="1AB39F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6000" b="1" dirty="0">
                <a:ln w="11430"/>
                <a:solidFill>
                  <a:srgbClr val="FF99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А</a:t>
            </a:r>
            <a:r>
              <a:rPr lang="ru-RU" sz="6000" b="1" dirty="0">
                <a:ln w="11430"/>
                <a:gradFill>
                  <a:gsLst>
                    <a:gs pos="0">
                      <a:srgbClr val="1AB39F">
                        <a:tint val="90000"/>
                        <a:satMod val="120000"/>
                      </a:srgbClr>
                    </a:gs>
                    <a:gs pos="25000">
                      <a:srgbClr val="1AB39F">
                        <a:tint val="93000"/>
                        <a:satMod val="120000"/>
                      </a:srgbClr>
                    </a:gs>
                    <a:gs pos="50000">
                      <a:srgbClr val="1AB39F">
                        <a:shade val="89000"/>
                        <a:satMod val="110000"/>
                      </a:srgbClr>
                    </a:gs>
                    <a:gs pos="75000">
                      <a:srgbClr val="1AB39F">
                        <a:tint val="93000"/>
                        <a:satMod val="120000"/>
                      </a:srgbClr>
                    </a:gs>
                    <a:gs pos="100000">
                      <a:srgbClr val="1AB39F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  <a:r>
              <a:rPr lang="ru-RU" sz="6000" b="1" dirty="0">
                <a:ln w="11430"/>
                <a:gradFill>
                  <a:gsLst>
                    <a:gs pos="0">
                      <a:srgbClr val="1AB39F">
                        <a:tint val="90000"/>
                        <a:satMod val="120000"/>
                      </a:srgbClr>
                    </a:gs>
                    <a:gs pos="25000">
                      <a:srgbClr val="1AB39F">
                        <a:tint val="93000"/>
                        <a:satMod val="120000"/>
                      </a:srgbClr>
                    </a:gs>
                    <a:gs pos="50000">
                      <a:srgbClr val="1AB39F">
                        <a:shade val="89000"/>
                        <a:satMod val="110000"/>
                      </a:srgbClr>
                    </a:gs>
                    <a:gs pos="75000">
                      <a:srgbClr val="1AB39F">
                        <a:tint val="93000"/>
                        <a:satMod val="120000"/>
                      </a:srgbClr>
                    </a:gs>
                    <a:gs pos="100000">
                      <a:srgbClr val="1AB39F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6000" b="1" dirty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У</a:t>
            </a:r>
            <a:r>
              <a:rPr lang="ru-RU" sz="6000" b="1" dirty="0">
                <a:ln w="11430"/>
                <a:gradFill>
                  <a:gsLst>
                    <a:gs pos="0">
                      <a:srgbClr val="1AB39F">
                        <a:tint val="90000"/>
                        <a:satMod val="120000"/>
                      </a:srgbClr>
                    </a:gs>
                    <a:gs pos="25000">
                      <a:srgbClr val="1AB39F">
                        <a:tint val="93000"/>
                        <a:satMod val="120000"/>
                      </a:srgbClr>
                    </a:gs>
                    <a:gs pos="50000">
                      <a:srgbClr val="1AB39F">
                        <a:shade val="89000"/>
                        <a:satMod val="110000"/>
                      </a:srgbClr>
                    </a:gs>
                    <a:gs pos="75000">
                      <a:srgbClr val="1AB39F">
                        <a:tint val="93000"/>
                        <a:satMod val="120000"/>
                      </a:srgbClr>
                    </a:gs>
                    <a:gs pos="100000">
                      <a:srgbClr val="1AB39F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60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Г</a:t>
            </a:r>
            <a:r>
              <a:rPr lang="ru-RU" sz="6000" b="1" dirty="0">
                <a:ln w="11430"/>
                <a:gradFill>
                  <a:gsLst>
                    <a:gs pos="0">
                      <a:srgbClr val="1AB39F">
                        <a:tint val="90000"/>
                        <a:satMod val="120000"/>
                      </a:srgbClr>
                    </a:gs>
                    <a:gs pos="25000">
                      <a:srgbClr val="1AB39F">
                        <a:tint val="93000"/>
                        <a:satMod val="120000"/>
                      </a:srgbClr>
                    </a:gs>
                    <a:gs pos="50000">
                      <a:srgbClr val="1AB39F">
                        <a:shade val="89000"/>
                        <a:satMod val="110000"/>
                      </a:srgbClr>
                    </a:gs>
                    <a:gs pos="75000">
                      <a:srgbClr val="1AB39F">
                        <a:tint val="93000"/>
                        <a:satMod val="120000"/>
                      </a:srgbClr>
                    </a:gs>
                    <a:gs pos="100000">
                      <a:srgbClr val="1AB39F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6000" b="1" dirty="0">
                <a:ln w="11430"/>
                <a:solidFill>
                  <a:srgbClr val="0033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У  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дома  ?</a:t>
            </a:r>
          </a:p>
        </p:txBody>
      </p:sp>
      <p:sp>
        <p:nvSpPr>
          <p:cNvPr id="57348" name="TextBox 1"/>
          <p:cNvSpPr txBox="1">
            <a:spLocks noChangeArrowheads="1"/>
          </p:cNvSpPr>
          <p:nvPr/>
        </p:nvSpPr>
        <p:spPr bwMode="auto">
          <a:xfrm>
            <a:off x="5529263" y="4725144"/>
            <a:ext cx="42354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Выполнила:</a:t>
            </a:r>
            <a:b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</a:br>
            <a:r>
              <a:rPr lang="ru-RU" altLang="ru-RU" sz="1600" dirty="0" err="1">
                <a:solidFill>
                  <a:srgbClr val="E5F6D8"/>
                </a:solidFill>
                <a:latin typeface="Franklin Gothic Medium" pitchFamily="34" charset="0"/>
              </a:rPr>
              <a:t>Зеленковская</a:t>
            </a:r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 </a:t>
            </a:r>
            <a:r>
              <a:rPr lang="ru-RU" altLang="ru-RU" sz="1600" dirty="0" smtClean="0">
                <a:solidFill>
                  <a:srgbClr val="E5F6D8"/>
                </a:solidFill>
                <a:latin typeface="Franklin Gothic Medium" pitchFamily="34" charset="0"/>
              </a:rPr>
              <a:t>Софья Александровна,</a:t>
            </a:r>
            <a:endParaRPr lang="ru-RU" altLang="ru-RU" sz="1600" dirty="0">
              <a:solidFill>
                <a:srgbClr val="E5F6D8"/>
              </a:solidFill>
              <a:latin typeface="Franklin Gothic Medium" pitchFamily="34" charset="0"/>
            </a:endParaRPr>
          </a:p>
          <a:p>
            <a:pPr eaLnBrk="1" hangingPunct="1"/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ученица 3 «В» класса</a:t>
            </a:r>
          </a:p>
          <a:p>
            <a:pPr eaLnBrk="1" hangingPunct="1"/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МАОУ «Средняя образовательная школа </a:t>
            </a:r>
            <a:endParaRPr lang="ru-RU" altLang="ru-RU" sz="1600" dirty="0" smtClean="0">
              <a:solidFill>
                <a:srgbClr val="E5F6D8"/>
              </a:solidFill>
              <a:latin typeface="Franklin Gothic Medium" pitchFamily="34" charset="0"/>
            </a:endParaRPr>
          </a:p>
          <a:p>
            <a:pPr eaLnBrk="1" hangingPunct="1"/>
            <a:r>
              <a:rPr lang="ru-RU" altLang="ru-RU" sz="1600" dirty="0" smtClean="0">
                <a:solidFill>
                  <a:srgbClr val="E5F6D8"/>
                </a:solidFill>
                <a:latin typeface="Franklin Gothic Medium" pitchFamily="34" charset="0"/>
              </a:rPr>
              <a:t>№ </a:t>
            </a:r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40» г. Перми</a:t>
            </a:r>
          </a:p>
          <a:p>
            <a:pPr eaLnBrk="1" hangingPunct="1"/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Руководитель: </a:t>
            </a:r>
            <a:r>
              <a:rPr lang="ru-RU" altLang="ru-RU" sz="1600" dirty="0" smtClean="0">
                <a:solidFill>
                  <a:srgbClr val="E5F6D8"/>
                </a:solidFill>
                <a:latin typeface="Franklin Gothic Medium" pitchFamily="34" charset="0"/>
              </a:rPr>
              <a:t>Трофимова </a:t>
            </a:r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Ольга Сергеевна</a:t>
            </a:r>
          </a:p>
        </p:txBody>
      </p:sp>
      <p:sp>
        <p:nvSpPr>
          <p:cNvPr id="57349" name="TextBox 2"/>
          <p:cNvSpPr txBox="1">
            <a:spLocks noChangeArrowheads="1"/>
          </p:cNvSpPr>
          <p:nvPr/>
        </p:nvSpPr>
        <p:spPr bwMode="auto">
          <a:xfrm>
            <a:off x="3808112" y="6467475"/>
            <a:ext cx="19071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dirty="0" err="1">
                <a:solidFill>
                  <a:srgbClr val="E5F6D8"/>
                </a:solidFill>
                <a:latin typeface="Franklin Gothic Medium" pitchFamily="34" charset="0"/>
              </a:rPr>
              <a:t>г.Пермь</a:t>
            </a:r>
            <a:r>
              <a:rPr lang="ru-RU" altLang="ru-RU" sz="1600" dirty="0">
                <a:solidFill>
                  <a:srgbClr val="E5F6D8"/>
                </a:solidFill>
                <a:latin typeface="Franklin Gothic Medium" pitchFamily="34" charset="0"/>
              </a:rPr>
              <a:t>,  2016 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08584" y="476672"/>
            <a:ext cx="7927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I</a:t>
            </a:r>
            <a:r>
              <a:rPr lang="ru-RU" sz="1800" dirty="0" smtClean="0">
                <a:solidFill>
                  <a:schemeClr val="bg1"/>
                </a:solidFill>
              </a:rPr>
              <a:t> Всероссийский конкурс детских исследовательских проектов </a:t>
            </a:r>
          </a:p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«Первые шаги в науку»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4540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upload.wikimedia.org/wikipedia/commons/0/06/Prism_rainbow_sche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88" y="549275"/>
            <a:ext cx="888523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Рисунок 2" descr="http://lifeglobe.net/x/entry/462/img1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906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Прямоугольник 2"/>
          <p:cNvSpPr>
            <a:spLocks noChangeArrowheads="1"/>
          </p:cNvSpPr>
          <p:nvPr/>
        </p:nvSpPr>
        <p:spPr bwMode="auto">
          <a:xfrm>
            <a:off x="776288" y="2228850"/>
            <a:ext cx="87852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9263" algn="just">
              <a:lnSpc>
                <a:spcPct val="150000"/>
              </a:lnSpc>
            </a:pPr>
            <a:r>
              <a:rPr lang="ru-RU" alt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радуге принято различать семь цветов: </a:t>
            </a:r>
            <a:r>
              <a:rPr lang="ru-RU" alt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EE8E00"/>
                </a:solidFill>
                <a:latin typeface="Times New Roman" pitchFamily="18" charset="0"/>
                <a:cs typeface="Times New Roman" pitchFamily="18" charset="0"/>
              </a:rPr>
              <a:t>оранжевый,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зеленый,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51DAFF"/>
                </a:solidFill>
                <a:latin typeface="Times New Roman" pitchFamily="18" charset="0"/>
                <a:cs typeface="Times New Roman" pitchFamily="18" charset="0"/>
              </a:rPr>
              <a:t>голубой,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синий,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фиолетовый.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40338" y="2276475"/>
            <a:ext cx="4248150" cy="4156075"/>
          </a:xfrm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88" y="2276475"/>
            <a:ext cx="432117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388" y="188913"/>
            <a:ext cx="8929687" cy="70802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4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4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Цветовой спектр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97463" y="1001713"/>
            <a:ext cx="4595812" cy="584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Широкая радуга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025" y="115888"/>
            <a:ext cx="4321175" cy="7429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ru-RU" alt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Узкая радуга</a:t>
            </a:r>
          </a:p>
        </p:txBody>
      </p:sp>
      <p:pic>
        <p:nvPicPr>
          <p:cNvPr id="68612" name="Picture 2" descr="http://www.mgwallpaper.com/wp-content/uploads/2012/09/Rainbow-Wallpaper-Brigh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8" y="1125538"/>
            <a:ext cx="5097462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4" descr="http://oboi.tululu.org/o/21/27902/pre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8538" y="2570163"/>
            <a:ext cx="4957762" cy="412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C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950" y="157163"/>
            <a:ext cx="8928100" cy="7080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indent="449263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ru-RU" altLang="ru-RU" sz="40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Бывает ли радуга без дождя?</a:t>
            </a:r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225" y="981075"/>
            <a:ext cx="9353550" cy="568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Почему появляется раду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925" y="865188"/>
            <a:ext cx="9217025" cy="578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4663" y="0"/>
            <a:ext cx="8928100" cy="7080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indent="449263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ru-RU" altLang="ru-RU" sz="40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Бывает ли радуга без дождя?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3000">
              <a:srgbClr val="FF3399"/>
            </a:gs>
            <a:gs pos="19000">
              <a:srgbClr val="FFC000"/>
            </a:gs>
            <a:gs pos="35001">
              <a:srgbClr val="FFFF26"/>
            </a:gs>
            <a:gs pos="45000">
              <a:srgbClr val="01D0B2"/>
            </a:gs>
            <a:gs pos="58000">
              <a:srgbClr val="99D0FF"/>
            </a:gs>
            <a:gs pos="73000">
              <a:srgbClr val="0241FF"/>
            </a:gs>
            <a:gs pos="100000">
              <a:srgbClr val="7030A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static.diary.ru/userdir/1/6/6/1/1661848/724568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-33338"/>
            <a:ext cx="6645275" cy="468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Прямоугольник 4"/>
          <p:cNvSpPr>
            <a:spLocks noChangeArrowheads="1"/>
          </p:cNvSpPr>
          <p:nvPr/>
        </p:nvSpPr>
        <p:spPr bwMode="auto">
          <a:xfrm>
            <a:off x="-26988" y="1125538"/>
            <a:ext cx="6656388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 algn="ctr"/>
            <a:r>
              <a:rPr lang="ru-RU" altLang="ru-RU" sz="4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Можно ли сделать радугу  </a:t>
            </a:r>
          </a:p>
          <a:p>
            <a:pPr indent="539750" algn="ctr"/>
            <a:r>
              <a:rPr lang="ru-RU" altLang="ru-RU" sz="4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домашних   условиях</a:t>
            </a:r>
            <a:r>
              <a:rPr lang="ru-RU" altLang="ru-RU" sz="54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71684" name="Picture 2" descr="http://craftfill.com/images/wallpapers/Cute-Rainbow_Colors_and_Their_Meaning-Wallpaper-800x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2695575"/>
            <a:ext cx="7062787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Прямоугольник 1"/>
          <p:cNvSpPr>
            <a:spLocks noChangeArrowheads="1"/>
          </p:cNvSpPr>
          <p:nvPr/>
        </p:nvSpPr>
        <p:spPr bwMode="auto">
          <a:xfrm>
            <a:off x="2978150" y="5516563"/>
            <a:ext cx="6897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 algn="ctr"/>
            <a:r>
              <a:rPr lang="ru-RU" alt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Мои эксперименты</a:t>
            </a:r>
            <a:endParaRPr lang="ru-RU" altLang="ru-RU" sz="48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0"/>
            <a:ext cx="4016375" cy="177323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defTabSz="912813" eaLnBrk="1" hangingPunct="1">
              <a:defRPr/>
            </a:pPr>
            <a:r>
              <a:rPr lang="ru-RU" altLang="ru-RU" sz="3200" i="1" cap="none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Эксперимент № 1</a:t>
            </a:r>
            <a:br>
              <a:rPr lang="ru-RU" altLang="ru-RU" sz="3200" i="1" cap="none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cap="none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«Радуга от призмы»</a:t>
            </a:r>
            <a:endParaRPr lang="ru-RU" altLang="ru-RU" sz="3200" cap="none" smtClean="0">
              <a:solidFill>
                <a:srgbClr val="B0105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7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11613" y="0"/>
            <a:ext cx="5894387" cy="3500438"/>
          </a:xfrm>
        </p:spPr>
      </p:pic>
      <p:pic>
        <p:nvPicPr>
          <p:cNvPr id="72708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97200"/>
            <a:ext cx="5903913" cy="386080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5" y="463550"/>
            <a:ext cx="3457575" cy="21240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200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Эксперимент № 2</a:t>
            </a:r>
          </a:p>
          <a:p>
            <a:pPr algn="ctr">
              <a:defRPr/>
            </a:pPr>
            <a:r>
              <a:rPr lang="ru-RU" altLang="ru-RU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«Зеркальная радуга»</a:t>
            </a:r>
          </a:p>
          <a:p>
            <a:pPr algn="ctr">
              <a:defRPr/>
            </a:pPr>
            <a:endParaRPr lang="ru-RU" altLang="ru-RU" sz="28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1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13100"/>
            <a:ext cx="610552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0475" y="0"/>
            <a:ext cx="6105525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4725" y="3357563"/>
            <a:ext cx="6392863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92863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11913" y="476250"/>
            <a:ext cx="3495675" cy="107791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200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Эксперимент № 3</a:t>
            </a:r>
          </a:p>
          <a:p>
            <a:pPr algn="ctr">
              <a:defRPr/>
            </a:pPr>
            <a:r>
              <a:rPr lang="ru-RU" altLang="ru-RU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«Радуга от диска»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9538" y="407988"/>
            <a:ext cx="4391025" cy="46196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/>
              <a:solidFill>
                <a:srgbClr val="FEB80A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1543" y="6165304"/>
            <a:ext cx="840599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2700" cmpd="sng">
                  <a:solidFill>
                    <a:srgbClr val="1AB39F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1AB39F">
                    <a:tint val="1000"/>
                  </a:srgbClr>
                </a:solidFill>
                <a:effectLst>
                  <a:glow rad="53100">
                    <a:srgbClr val="1AB39F">
                      <a:satMod val="180000"/>
                      <a:alpha val="30000"/>
                    </a:srgbClr>
                  </a:glow>
                </a:effectLst>
                <a:latin typeface="+mn-lt"/>
                <a:cs typeface="+mn-cs"/>
              </a:rPr>
              <a:t>Кто</a:t>
            </a:r>
          </a:p>
        </p:txBody>
      </p:sp>
      <p:pic>
        <p:nvPicPr>
          <p:cNvPr id="56324" name="Picture 2" descr="http://hovrashok.com.ua/images/Dec/01/94259c587dfa6ad46a5f5fc827475337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25" y="0"/>
            <a:ext cx="9953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57801" y="1052736"/>
            <a:ext cx="6374373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Кто пришёл из доброй сказки,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 немного пошалил?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Кто смешал на небе краски,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 на радугу пролил?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 теперь она цветная,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Улыбается с небес,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Вызывая у прохожих</a:t>
            </a:r>
          </a:p>
          <a:p>
            <a:pPr algn="ctr" defTabSz="91423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Очень сильный интерес! </a:t>
            </a:r>
          </a:p>
        </p:txBody>
      </p:sp>
    </p:spTree>
    <p:extLst>
      <p:ext uri="{BB962C8B-B14F-4D97-AF65-F5344CB8AC3E}">
        <p14:creationId xmlns:p14="http://schemas.microsoft.com/office/powerpoint/2010/main" val="397160867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6438" y="9525"/>
            <a:ext cx="3205162" cy="212407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800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Эксперимент № 4</a:t>
            </a:r>
          </a:p>
          <a:p>
            <a:pPr algn="ctr">
              <a:defRPr/>
            </a:pPr>
            <a:endParaRPr lang="ru-RU" altLang="ru-RU" sz="32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36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«Мыльная радуга»</a:t>
            </a:r>
          </a:p>
        </p:txBody>
      </p:sp>
      <p:pic>
        <p:nvPicPr>
          <p:cNvPr id="75779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692150"/>
            <a:ext cx="3584575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4725" y="660400"/>
            <a:ext cx="3851275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313" y="404813"/>
            <a:ext cx="7200900" cy="157003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2800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Эксперимент № 5</a:t>
            </a:r>
          </a:p>
          <a:p>
            <a:pPr algn="ctr">
              <a:defRPr/>
            </a:pPr>
            <a:endParaRPr lang="ru-RU" altLang="ru-RU" sz="32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3600" b="1" smtClean="0">
                <a:solidFill>
                  <a:srgbClr val="852DC1"/>
                </a:solidFill>
                <a:latin typeface="Times New Roman" pitchFamily="18" charset="0"/>
                <a:cs typeface="Times New Roman" pitchFamily="18" charset="0"/>
              </a:rPr>
              <a:t>«Радуга в стакане»</a:t>
            </a:r>
          </a:p>
        </p:txBody>
      </p:sp>
      <p:pic>
        <p:nvPicPr>
          <p:cNvPr id="76803" name="Picture 3" descr="C:\Users\Александр\Desktop\Радуга\20151211_2024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8" y="2349500"/>
            <a:ext cx="48958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4" descr="C:\Users\Александр\Desktop\Радуга\20151211_2026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8175" y="3781425"/>
            <a:ext cx="5141913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488" y="908050"/>
            <a:ext cx="9145587" cy="3848100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just">
              <a:defRPr/>
            </a:pPr>
            <a:endParaRPr lang="ru-RU" altLang="ru-RU" sz="28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altLang="ru-RU" sz="3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36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Проведенные эксперименты доказали, что радугу очень просто сделать самим в домашних условиях, используя вместо солнечного света луч света от обычной настольной лампы или фонарика. </a:t>
            </a:r>
          </a:p>
          <a:p>
            <a:pPr algn="just">
              <a:defRPr/>
            </a:pPr>
            <a:endParaRPr lang="ru-RU" altLang="ru-RU" sz="36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238" y="333375"/>
            <a:ext cx="9144000" cy="92233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«Радужная коробочка»</a:t>
            </a:r>
          </a:p>
        </p:txBody>
      </p:sp>
      <p:pic>
        <p:nvPicPr>
          <p:cNvPr id="78851" name="Picture 2" descr="C:\Users\Александр\Desktop\Радуга\20151211_1948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288" y="1255713"/>
            <a:ext cx="2921000" cy="533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3" descr="C:\Users\Александр\Desktop\Радуга\20151211_1945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950" y="1158875"/>
            <a:ext cx="4967288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4" descr="C:\Users\Александр\Desktop\Радуга\20151211_19504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950" y="3919538"/>
            <a:ext cx="4967288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8950" y="260350"/>
            <a:ext cx="9217025" cy="52006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indent="539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altLang="ru-RU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alt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altLang="ru-RU" sz="2400" b="1" dirty="0" smtClean="0">
                <a:solidFill>
                  <a:srgbClr val="852DC1"/>
                </a:solidFill>
                <a:latin typeface="Times New Roman" pitchFamily="18" charset="0"/>
                <a:cs typeface="Times New Roman" pitchFamily="18" charset="0"/>
              </a:rPr>
              <a:t>В ходе исследования я узнала:</a:t>
            </a:r>
          </a:p>
          <a:p>
            <a:pPr algn="just">
              <a:defRPr/>
            </a:pPr>
            <a:endParaRPr lang="ru-RU" altLang="ru-RU" sz="2400" dirty="0" smtClean="0">
              <a:solidFill>
                <a:srgbClr val="852DC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Franklin Gothic Medium" pitchFamily="34" charset="0"/>
              <a:buAutoNum type="arabicPeriod"/>
              <a:defRPr/>
            </a:pPr>
            <a:r>
              <a:rPr lang="ru-RU" altLang="ru-RU" sz="2400" b="1" dirty="0" smtClean="0">
                <a:solidFill>
                  <a:srgbClr val="852DC1"/>
                </a:solidFill>
                <a:latin typeface="Times New Roman" pitchFamily="18" charset="0"/>
                <a:cs typeface="Times New Roman" pitchFamily="18" charset="0"/>
              </a:rPr>
              <a:t>Радуга появляется в солнечную погоду во время дождя, когда солнечные лучи проходят сквозь дождевые капли или вблизи водоемов, когда солнечные лучи отражаются от их поверхности.</a:t>
            </a:r>
          </a:p>
          <a:p>
            <a:pPr algn="just">
              <a:buFont typeface="Franklin Gothic Medium" pitchFamily="34" charset="0"/>
              <a:buAutoNum type="arabicPeriod"/>
              <a:defRPr/>
            </a:pPr>
            <a:endParaRPr lang="ru-RU" altLang="ru-RU" sz="2400" b="1" dirty="0" smtClean="0">
              <a:solidFill>
                <a:srgbClr val="852DC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Franklin Gothic Medium" pitchFamily="34" charset="0"/>
              <a:buAutoNum type="arabicPeriod"/>
              <a:defRPr/>
            </a:pPr>
            <a:r>
              <a:rPr lang="ru-RU" altLang="ru-RU" sz="2400" b="1" dirty="0" smtClean="0">
                <a:solidFill>
                  <a:srgbClr val="852DC1"/>
                </a:solidFill>
                <a:latin typeface="Times New Roman" pitchFamily="18" charset="0"/>
                <a:cs typeface="Times New Roman" pitchFamily="18" charset="0"/>
              </a:rPr>
              <a:t>Радугу можно сделать самому в домашних условиях с помощью  искусственного света.</a:t>
            </a:r>
          </a:p>
          <a:p>
            <a:pPr algn="just">
              <a:buFont typeface="Franklin Gothic Medium" pitchFamily="34" charset="0"/>
              <a:buAutoNum type="arabicPeriod"/>
              <a:defRPr/>
            </a:pPr>
            <a:endParaRPr lang="ru-RU" altLang="ru-RU" sz="2400" b="1" dirty="0" smtClean="0">
              <a:solidFill>
                <a:srgbClr val="852DC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Franklin Gothic Medium" pitchFamily="34" charset="0"/>
              <a:buAutoNum type="arabicPeriod"/>
              <a:defRPr/>
            </a:pPr>
            <a:r>
              <a:rPr lang="ru-RU" altLang="ru-RU" sz="2400" b="1" dirty="0" smtClean="0">
                <a:solidFill>
                  <a:srgbClr val="852DC1"/>
                </a:solidFill>
                <a:latin typeface="Times New Roman" pitchFamily="18" charset="0"/>
                <a:cs typeface="Times New Roman" pitchFamily="18" charset="0"/>
              </a:rPr>
              <a:t>Радуга улучшает настроение и делает мир вокруг ярче!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Прямоугольник 2"/>
          <p:cNvSpPr>
            <a:spLocks noChangeArrowheads="1"/>
          </p:cNvSpPr>
          <p:nvPr/>
        </p:nvSpPr>
        <p:spPr bwMode="auto">
          <a:xfrm>
            <a:off x="488950" y="260350"/>
            <a:ext cx="921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 algn="ctr"/>
            <a:r>
              <a:rPr lang="ru-RU" alt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литературы и источников информации</a:t>
            </a:r>
            <a:endParaRPr lang="ru-RU" altLang="ru-RU" sz="2800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899" name="Прямоугольник 1"/>
          <p:cNvSpPr>
            <a:spLocks noChangeArrowheads="1"/>
          </p:cNvSpPr>
          <p:nvPr/>
        </p:nvSpPr>
        <p:spPr bwMode="auto">
          <a:xfrm>
            <a:off x="344488" y="1268413"/>
            <a:ext cx="9217025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Большая книга эрудита / под ред. Н. Рыльниковой. - М.: Махаон, 2007.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Занимательное природоведение / О. Колпакова. – М: Белый город, 2008.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Мифологический словарь школьника / Е. Абелюк. – М.: РОСТ, МИРОС, 2000.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Природоведение / Г.П. Шалаева. – М.: СЛОВО, Эксмо, 2006.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Веселая наука - http://naukaveselo.ru/kak-sdelat-radugu.html 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Википедия. Свободная энциклопедия. - www.wikipedia.org 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«Должен знать» ONLINE, информационно-познавательный портал - http://dz-online.ru/article/2288/ 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Почему появляется радуга? – www.vse-sekrety.ru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ru-RU" altLang="ru-RU" sz="1800" b="1">
                <a:solidFill>
                  <a:srgbClr val="7030A0"/>
                </a:solidFill>
                <a:latin typeface="Times New Roman" pitchFamily="18" charset="0"/>
              </a:rPr>
              <a:t>Природа-Матушка – http://prirodamatushka.ru/raduga-–-chudo-prirody/ 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endParaRPr lang="ru-RU" altLang="ru-RU" sz="1800" b="1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Прямоугольник 2"/>
          <p:cNvSpPr>
            <a:spLocks noChangeArrowheads="1"/>
          </p:cNvSpPr>
          <p:nvPr/>
        </p:nvSpPr>
        <p:spPr bwMode="auto">
          <a:xfrm>
            <a:off x="488950" y="1700213"/>
            <a:ext cx="92170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 algn="ctr"/>
            <a:r>
              <a:rPr lang="ru-RU" altLang="ru-RU" sz="7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br>
              <a:rPr lang="ru-RU" altLang="ru-RU" sz="7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7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altLang="ru-RU" sz="7200" i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im1-tub-ru.yandex.net/i?id=c6d45e6288713b1ee5b255ec1bce5e99&amp;n=33&amp;h=190&amp;w=2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Прямоугольник 2"/>
          <p:cNvSpPr>
            <a:spLocks noChangeArrowheads="1"/>
          </p:cNvSpPr>
          <p:nvPr/>
        </p:nvSpPr>
        <p:spPr bwMode="auto">
          <a:xfrm>
            <a:off x="417513" y="28575"/>
            <a:ext cx="907415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ru-RU" altLang="ru-RU" sz="2000" b="1" u="sng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r>
              <a:rPr lang="ru-RU" altLang="ru-RU" sz="2000" b="1" u="sng" dirty="0">
                <a:solidFill>
                  <a:srgbClr val="FFFF00"/>
                </a:solidFill>
                <a:latin typeface="Franklin Gothic Medium" pitchFamily="34" charset="0"/>
              </a:rPr>
              <a:t>Гипотез</a:t>
            </a:r>
            <a:r>
              <a:rPr lang="ru-RU" altLang="ru-RU" sz="2000" b="1" u="sng" dirty="0">
                <a:solidFill>
                  <a:srgbClr val="FFFF00"/>
                </a:solidFill>
              </a:rPr>
              <a:t>а</a:t>
            </a:r>
            <a:r>
              <a:rPr lang="ru-RU" altLang="ru-RU" sz="2000" b="1" u="sng" dirty="0">
                <a:solidFill>
                  <a:srgbClr val="FFFF00"/>
                </a:solidFill>
                <a:latin typeface="Franklin Gothic Medium" pitchFamily="34" charset="0"/>
              </a:rPr>
              <a:t>:</a:t>
            </a:r>
            <a:r>
              <a:rPr lang="ru-RU" altLang="ru-RU" sz="2000" dirty="0">
                <a:solidFill>
                  <a:srgbClr val="FFFF00"/>
                </a:solidFill>
                <a:latin typeface="Franklin Gothic Medium" pitchFamily="34" charset="0"/>
              </a:rPr>
              <a:t>     </a:t>
            </a:r>
          </a:p>
          <a:p>
            <a:pPr algn="just"/>
            <a:r>
              <a:rPr lang="ru-RU" altLang="ru-RU" sz="1800" b="1" dirty="0">
                <a:solidFill>
                  <a:srgbClr val="7030A0"/>
                </a:solidFill>
              </a:rPr>
              <a:t>Радугу можно сделать дома и без использования воды.</a:t>
            </a:r>
          </a:p>
          <a:p>
            <a:pPr algn="just"/>
            <a:endParaRPr lang="ru-RU" altLang="ru-RU" sz="1800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r>
              <a:rPr lang="ru-RU" altLang="ru-RU" sz="1800" b="1" u="sng" dirty="0">
                <a:solidFill>
                  <a:srgbClr val="FFFF00"/>
                </a:solidFill>
                <a:latin typeface="Franklin Gothic Medium" pitchFamily="34" charset="0"/>
              </a:rPr>
              <a:t>Цель исследования:</a:t>
            </a:r>
            <a:r>
              <a:rPr lang="ru-RU" altLang="ru-RU" sz="1800" b="1" dirty="0">
                <a:solidFill>
                  <a:srgbClr val="FFFF00"/>
                </a:solidFill>
                <a:latin typeface="Franklin Gothic Medium" pitchFamily="34" charset="0"/>
              </a:rPr>
              <a:t>     </a:t>
            </a: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сделать радугу в домашних условиях.</a:t>
            </a:r>
          </a:p>
          <a:p>
            <a:pPr algn="just"/>
            <a:endParaRPr lang="ru-RU" altLang="ru-RU" sz="1800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r>
              <a:rPr lang="ru-RU" altLang="ru-RU" sz="1800" b="1" u="sng" dirty="0">
                <a:solidFill>
                  <a:srgbClr val="FFFF00"/>
                </a:solidFill>
                <a:latin typeface="Franklin Gothic Medium" pitchFamily="34" charset="0"/>
              </a:rPr>
              <a:t>Задачи исследования: </a:t>
            </a:r>
          </a:p>
          <a:p>
            <a:pPr algn="just">
              <a:buFontTx/>
              <a:buAutoNum type="arabicPeriod"/>
            </a:pP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Выяснить, что такое радуга, как она появляется.</a:t>
            </a:r>
          </a:p>
          <a:p>
            <a:pPr algn="just">
              <a:buFontTx/>
              <a:buAutoNum type="arabicPeriod"/>
            </a:pP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Узнать о мифах и легендах, связанных с радугой.</a:t>
            </a:r>
          </a:p>
          <a:p>
            <a:pPr algn="just">
              <a:buFontTx/>
              <a:buAutoNum type="arabicPeriod"/>
            </a:pP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Сделать радугу дома с помощью подручных материалов.</a:t>
            </a:r>
          </a:p>
          <a:p>
            <a:endParaRPr lang="ru-RU" altLang="ru-RU" sz="1800" b="1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endParaRPr lang="ru-RU" altLang="ru-RU" sz="1800" b="1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r>
              <a:rPr lang="ru-RU" altLang="ru-RU" sz="1800" b="1" u="sng" dirty="0">
                <a:solidFill>
                  <a:srgbClr val="FFFF00"/>
                </a:solidFill>
                <a:latin typeface="Franklin Gothic Medium" pitchFamily="34" charset="0"/>
              </a:rPr>
              <a:t>Объект исследования: </a:t>
            </a:r>
            <a:r>
              <a:rPr lang="ru-RU" altLang="ru-RU" sz="1800" b="1" dirty="0">
                <a:solidFill>
                  <a:srgbClr val="FFFF00"/>
                </a:solidFill>
                <a:latin typeface="Franklin Gothic Medium" pitchFamily="34" charset="0"/>
              </a:rPr>
              <a:t>      </a:t>
            </a: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природное явление радуга</a:t>
            </a:r>
            <a:r>
              <a:rPr lang="ru-RU" altLang="ru-RU" sz="1800" b="1" dirty="0">
                <a:solidFill>
                  <a:srgbClr val="FFFF00"/>
                </a:solidFill>
                <a:latin typeface="Franklin Gothic Medium" pitchFamily="34" charset="0"/>
              </a:rPr>
              <a:t>.</a:t>
            </a:r>
          </a:p>
          <a:p>
            <a:pPr algn="just"/>
            <a:endParaRPr lang="ru-RU" altLang="ru-RU" sz="1800" b="1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/>
            <a:r>
              <a:rPr lang="ru-RU" altLang="ru-RU" sz="1800" b="1" u="sng" dirty="0">
                <a:solidFill>
                  <a:srgbClr val="FFFF00"/>
                </a:solidFill>
                <a:latin typeface="Franklin Gothic Medium" pitchFamily="34" charset="0"/>
              </a:rPr>
              <a:t>Методы исследования:</a:t>
            </a:r>
            <a:r>
              <a:rPr lang="ru-RU" altLang="ru-RU" sz="1800" b="1" dirty="0">
                <a:solidFill>
                  <a:srgbClr val="FFFF00"/>
                </a:solidFill>
                <a:latin typeface="Franklin Gothic Medium" pitchFamily="34" charset="0"/>
              </a:rPr>
              <a:t>      </a:t>
            </a: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изучение литературы, анализ интернет–сайтов, наблюдение,  эксперименты.</a:t>
            </a:r>
          </a:p>
          <a:p>
            <a:pPr algn="just"/>
            <a:endParaRPr lang="ru-RU" altLang="ru-RU" sz="1800" dirty="0">
              <a:solidFill>
                <a:srgbClr val="FFFF00"/>
              </a:solidFill>
              <a:latin typeface="Franklin Gothic Medium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altLang="ru-RU" sz="1800" b="1" u="sng" dirty="0">
                <a:solidFill>
                  <a:srgbClr val="FFFF00"/>
                </a:solidFill>
                <a:latin typeface="Franklin Gothic Medium" pitchFamily="34" charset="0"/>
              </a:rPr>
              <a:t>Актуальность:</a:t>
            </a:r>
            <a:r>
              <a:rPr lang="ru-RU" altLang="ru-RU" sz="1800" dirty="0">
                <a:solidFill>
                  <a:srgbClr val="FFFF00"/>
                </a:solidFill>
                <a:latin typeface="Franklin Gothic Medium" pitchFamily="34" charset="0"/>
              </a:rPr>
              <a:t> </a:t>
            </a:r>
          </a:p>
          <a:p>
            <a:pPr algn="just">
              <a:spcAft>
                <a:spcPts val="600"/>
              </a:spcAft>
              <a:buFontTx/>
              <a:buAutoNum type="arabicPeriod"/>
            </a:pP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  Использование при изучении природных явлений на уроках окружающего мира .</a:t>
            </a:r>
          </a:p>
          <a:p>
            <a:pPr algn="just">
              <a:spcAft>
                <a:spcPts val="600"/>
              </a:spcAft>
            </a:pPr>
            <a:r>
              <a:rPr lang="ru-RU" altLang="ru-RU" sz="1800" b="1" dirty="0">
                <a:solidFill>
                  <a:srgbClr val="7030A0"/>
                </a:solidFill>
                <a:latin typeface="Franklin Gothic Medium" pitchFamily="34" charset="0"/>
              </a:rPr>
              <a:t>2.  Использование  при подготовке домашних вечеринок и классных дискотек 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3" y="1268413"/>
            <a:ext cx="3916362" cy="175418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Древнегреческая </a:t>
            </a:r>
          </a:p>
          <a:p>
            <a:pPr algn="ctr">
              <a:defRPr/>
            </a:pPr>
            <a:r>
              <a:rPr lang="ru-RU" altLang="ru-RU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вестница богов</a:t>
            </a:r>
          </a:p>
          <a:p>
            <a:pPr algn="ctr">
              <a:defRPr/>
            </a:pPr>
            <a:r>
              <a:rPr lang="ru-RU" altLang="ru-RU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Ирида</a:t>
            </a:r>
          </a:p>
        </p:txBody>
      </p:sp>
      <p:pic>
        <p:nvPicPr>
          <p:cNvPr id="59395" name="Picture 2" descr="http://f1.mylove.ru/U_3DkAimoWBRdOS1x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0838" y="139700"/>
            <a:ext cx="5616575" cy="652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C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67525" y="857250"/>
            <a:ext cx="2981325" cy="255587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Небесный дракон древних китайцев</a:t>
            </a:r>
          </a:p>
        </p:txBody>
      </p:sp>
      <p:pic>
        <p:nvPicPr>
          <p:cNvPr id="60419" name="Picture 2" descr="http://chasha-perm.ru/wp-content/uploads/2012/04/u_dao_tz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" y="90488"/>
            <a:ext cx="615156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artscroll.ru/Images/2008/o/Ol'shanskiy_Boris/0000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5" y="922338"/>
            <a:ext cx="8496300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88" y="188913"/>
            <a:ext cx="9432925" cy="70802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tabLst>
                <a:tab pos="444500" algn="l"/>
              </a:tabLs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4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4000" b="1" smtClean="0">
                <a:solidFill>
                  <a:srgbClr val="007EEA"/>
                </a:solidFill>
                <a:latin typeface="Times New Roman" pitchFamily="18" charset="0"/>
                <a:cs typeface="Times New Roman" pitchFamily="18" charset="0"/>
              </a:rPr>
              <a:t>Представление древних славян</a:t>
            </a:r>
            <a:endParaRPr lang="ru-RU" altLang="ru-RU" sz="4000" b="1" smtClean="0">
              <a:solidFill>
                <a:srgbClr val="007EEA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A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1.bp.blogspot.com/-JaxzVsjPBjg/ULkSfql-KcI/AAAAAAAAAYY/JkSTR8_Ol00/s1600/%D0%B1%D0%BE%D0%B3%D0%B8+%D1%81%D1%85%D0%BE%D0%B4%D1%8F%D1%82+%D0%B2+%D0%BC%D0%B8%D1%82%D0%B3%D0%B0%D1%80%D0%B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925" y="115888"/>
            <a:ext cx="4000500" cy="665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08538" y="404813"/>
            <a:ext cx="4032250" cy="230822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600" b="1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Представления о радуге как о предвестнице смерти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488" y="188913"/>
            <a:ext cx="9217025" cy="70802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indent="449263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4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Народные приметы</a:t>
            </a:r>
          </a:p>
        </p:txBody>
      </p:sp>
      <p:pic>
        <p:nvPicPr>
          <p:cNvPr id="63491" name="Picture 6" descr="http://img853.imageshack.us/img853/2096/mhxx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0" y="2420938"/>
            <a:ext cx="5113338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8" descr="http://wallpaperest.com/wallpapers/beauty-nature-road_12223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8" y="877888"/>
            <a:ext cx="5008562" cy="397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E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oxun.ge/uploads/posts/2010-08/1282659305_misty-rainb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230188" y="1052513"/>
            <a:ext cx="93599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algn="ctr"/>
            <a:r>
              <a:rPr lang="ru-RU" altLang="ru-RU" sz="4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что это за явление природы – </a:t>
            </a:r>
            <a:r>
              <a:rPr lang="ru-RU" altLang="ru-RU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6000" b="1" i="1">
                <a:solidFill>
                  <a:srgbClr val="EE8E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6000" b="1" i="1">
                <a:solidFill>
                  <a:srgbClr val="D7D2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6000" b="1" i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altLang="ru-RU" sz="60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60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altLang="ru-RU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55600" algn="ctr"/>
            <a:endParaRPr lang="ru-RU" altLang="ru-RU" sz="4000" b="1" i="1">
              <a:solidFill>
                <a:srgbClr val="EE8E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algn="ctr"/>
            <a:r>
              <a:rPr lang="ru-RU" altLang="ru-RU" sz="4400" b="1" i="1">
                <a:solidFill>
                  <a:srgbClr val="EE8E00"/>
                </a:solidFill>
                <a:latin typeface="Times New Roman" pitchFamily="18" charset="0"/>
                <a:cs typeface="Times New Roman" pitchFamily="18" charset="0"/>
              </a:rPr>
              <a:t>Как и почему возникает радуга?</a:t>
            </a:r>
            <a:r>
              <a:rPr lang="ru-RU" altLang="ru-RU" sz="44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55600" algn="ctr"/>
            <a:endParaRPr lang="ru-RU" altLang="ru-RU" sz="44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algn="ctr"/>
            <a:r>
              <a:rPr lang="ru-RU" altLang="ru-RU" sz="4400" b="1" i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Почему радуга разноцветная?</a:t>
            </a:r>
            <a:endParaRPr lang="ru-RU" altLang="ru-RU" sz="4400" i="1">
              <a:solidFill>
                <a:srgbClr val="00990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5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6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1096</TotalTime>
  <Words>363</Words>
  <Application>Microsoft Office PowerPoint</Application>
  <PresentationFormat>Лист A4 (210x297 мм)</PresentationFormat>
  <Paragraphs>94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Трек</vt:lpstr>
      <vt:lpstr>1_Трек</vt:lpstr>
      <vt:lpstr>2_Трек</vt:lpstr>
      <vt:lpstr>3_Трек</vt:lpstr>
      <vt:lpstr>4_Трек</vt:lpstr>
      <vt:lpstr>5_Трек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Эксперимент № 1 «Радуга от призмы»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</cp:lastModifiedBy>
  <cp:revision>110</cp:revision>
  <cp:lastPrinted>2013-11-06T13:55:48Z</cp:lastPrinted>
  <dcterms:created xsi:type="dcterms:W3CDTF">2013-09-01T09:07:08Z</dcterms:created>
  <dcterms:modified xsi:type="dcterms:W3CDTF">2016-04-13T15:21:09Z</dcterms:modified>
</cp:coreProperties>
</file>