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75" r:id="rId3"/>
    <p:sldId id="285" r:id="rId4"/>
    <p:sldId id="258" r:id="rId5"/>
    <p:sldId id="259" r:id="rId6"/>
    <p:sldId id="260" r:id="rId7"/>
    <p:sldId id="278" r:id="rId8"/>
    <p:sldId id="286" r:id="rId9"/>
    <p:sldId id="287" r:id="rId10"/>
    <p:sldId id="274" r:id="rId11"/>
    <p:sldId id="266" r:id="rId12"/>
    <p:sldId id="264" r:id="rId13"/>
    <p:sldId id="263" r:id="rId14"/>
    <p:sldId id="262" r:id="rId15"/>
    <p:sldId id="279" r:id="rId16"/>
    <p:sldId id="280" r:id="rId17"/>
    <p:sldId id="281" r:id="rId18"/>
    <p:sldId id="282" r:id="rId19"/>
    <p:sldId id="283" r:id="rId20"/>
    <p:sldId id="284" r:id="rId21"/>
    <p:sldId id="276" r:id="rId22"/>
    <p:sldId id="271" r:id="rId23"/>
    <p:sldId id="272" r:id="rId24"/>
    <p:sldId id="27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FF"/>
    <a:srgbClr val="33CCFF"/>
    <a:srgbClr val="00CC00"/>
    <a:srgbClr val="FFFF66"/>
    <a:srgbClr val="FF9933"/>
    <a:srgbClr val="66FF66"/>
    <a:srgbClr val="FF0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50" autoAdjust="0"/>
    <p:restoredTop sz="94377" autoAdjust="0"/>
  </p:normalViewPr>
  <p:slideViewPr>
    <p:cSldViewPr>
      <p:cViewPr>
        <p:scale>
          <a:sx n="100" d="100"/>
          <a:sy n="100" d="100"/>
        </p:scale>
        <p:origin x="-186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7EB8A-2774-4FAE-A880-E6FA76390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228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10D1E-3E4B-49F1-AA0E-880EF93B3C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411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4E265-7F46-4431-850A-52F3F0DFBB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578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0CDFC-B4E9-42A6-AD5B-B0BC58806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472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A0BAA-F8F8-4D49-BA49-5A921FBCF0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40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7F0F5-B7D8-4BE0-A994-F0AF8D6FB2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99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8355F-7971-4CEC-A993-90110AF24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630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CB767-7DE6-4296-8F81-0E0AADD2F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24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BFE9D-D9CC-4027-961D-93CFFF57B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575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5D68A-4B66-495E-837E-DB9555175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57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69B48-2161-4D46-A7FA-616019809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540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A9E7BFEB-C1ED-4AA3-8464-6A9EE8D229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microsoft.com/office/2007/relationships/hdphoto" Target="../media/hdphoto6.wdp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62;&#1074;&#1077;&#1090;&#1086;&#1090;&#1077;&#1088;&#1072;&#1087;&#1080;&#1103;" TargetMode="External"/><Relationship Id="rId2" Type="http://schemas.openxmlformats.org/officeDocument/2006/relationships/hyperlink" Target="http://www.maam.ru/detskijsad/dyhatelnaja-gimnastika-pri-prostudnyh-zabolevanijah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2590800"/>
            <a:ext cx="5334000" cy="1933575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i="1" smtClean="0">
                <a:solidFill>
                  <a:schemeClr val="folHlink"/>
                </a:solidFill>
                <a:latin typeface="Dotum" pitchFamily="34" charset="-127"/>
              </a:rPr>
              <a:t> МЫЛЬНЫЕ ПУЗЫРИ И ЗДОРОВЬЕ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307138" y="3581400"/>
            <a:ext cx="2836862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solidFill>
                  <a:schemeClr val="hlink"/>
                </a:solidFill>
              </a:rPr>
              <a:t>Выполнил работу: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solidFill>
                  <a:schemeClr val="hlink"/>
                </a:solidFill>
              </a:rPr>
              <a:t>Данилов Дмитрий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solidFill>
                  <a:schemeClr val="hlink"/>
                </a:solidFill>
              </a:rPr>
              <a:t>1 класса «Г»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solidFill>
                  <a:schemeClr val="hlink"/>
                </a:solidFill>
              </a:rPr>
              <a:t>Руководитель: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solidFill>
                  <a:schemeClr val="hlink"/>
                </a:solidFill>
              </a:rPr>
              <a:t>Южанинова Л.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0015-015-Pochemu-raduga-raznotsvetnaj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828800"/>
            <a:ext cx="449580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11" descr="6c514387e57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3200400"/>
            <a:ext cx="2971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9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Цвета в мыльном пузыре</a:t>
            </a:r>
          </a:p>
        </p:txBody>
      </p:sp>
      <p:sp>
        <p:nvSpPr>
          <p:cNvPr id="11269" name="AutoShape 18"/>
          <p:cNvSpPr>
            <a:spLocks noChangeArrowheads="1"/>
          </p:cNvSpPr>
          <p:nvPr/>
        </p:nvSpPr>
        <p:spPr bwMode="auto">
          <a:xfrm>
            <a:off x="457200" y="5410200"/>
            <a:ext cx="8382000" cy="1447800"/>
          </a:xfrm>
          <a:prstGeom prst="curvedUpArrow">
            <a:avLst>
              <a:gd name="adj1" fmla="val 72690"/>
              <a:gd name="adj2" fmla="val 231579"/>
              <a:gd name="adj3" fmla="val 463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DSCF976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332422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8" descr="bubble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3888" y="1371600"/>
            <a:ext cx="4710112" cy="394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9"/>
          <p:cNvSpPr txBox="1">
            <a:spLocks noChangeArrowheads="1"/>
          </p:cNvSpPr>
          <p:nvPr/>
        </p:nvSpPr>
        <p:spPr bwMode="auto">
          <a:xfrm>
            <a:off x="838200" y="228600"/>
            <a:ext cx="800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/>
              <a:t>ЭКСПЕРИМЕНТ №1</a:t>
            </a:r>
          </a:p>
        </p:txBody>
      </p:sp>
      <p:sp>
        <p:nvSpPr>
          <p:cNvPr id="12293" name="Text Box 10"/>
          <p:cNvSpPr txBox="1">
            <a:spLocks noChangeArrowheads="1"/>
          </p:cNvSpPr>
          <p:nvPr/>
        </p:nvSpPr>
        <p:spPr bwMode="auto">
          <a:xfrm>
            <a:off x="-533400" y="6491288"/>
            <a:ext cx="5181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При искусственном освещении</a:t>
            </a:r>
          </a:p>
        </p:txBody>
      </p:sp>
      <p:sp>
        <p:nvSpPr>
          <p:cNvPr id="12294" name="Text Box 11"/>
          <p:cNvSpPr txBox="1">
            <a:spLocks noChangeArrowheads="1"/>
          </p:cNvSpPr>
          <p:nvPr/>
        </p:nvSpPr>
        <p:spPr bwMode="auto">
          <a:xfrm>
            <a:off x="4495800" y="5638800"/>
            <a:ext cx="464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При естественном освещении (солнца)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orig_a634534c69d749abe7caf0163ed1f4e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2286000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4" name="Rectangle 8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i="1" smtClean="0"/>
              <a:t>2. Сила</a:t>
            </a:r>
          </a:p>
        </p:txBody>
      </p:sp>
      <p:sp>
        <p:nvSpPr>
          <p:cNvPr id="13316" name="Text Box 9"/>
          <p:cNvSpPr txBox="1">
            <a:spLocks noChangeArrowheads="1"/>
          </p:cNvSpPr>
          <p:nvPr/>
        </p:nvSpPr>
        <p:spPr bwMode="auto">
          <a:xfrm>
            <a:off x="5943600" y="2209800"/>
            <a:ext cx="25908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 - помогает научится управлять своим дыхательным аппаратом;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/>
              <a:t> - разрабатывает легкие  и лицевые мышцы; 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/>
              <a:t> - тренирует речевой аппарат, 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/>
              <a:t> - помогает контролировать поток воздуха, вдыхая и выдыхая.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DSCF974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337185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533400" y="609600"/>
            <a:ext cx="7620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/>
              <a:t>ЭКСПЕРИМЕНТ №2</a:t>
            </a:r>
          </a:p>
        </p:txBody>
      </p:sp>
      <p:pic>
        <p:nvPicPr>
          <p:cNvPr id="14340" name="Picture 9" descr="DSCF970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1447800"/>
            <a:ext cx="3276600" cy="310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9"/>
          <p:cNvSpPr txBox="1">
            <a:spLocks noChangeArrowheads="1"/>
          </p:cNvSpPr>
          <p:nvPr/>
        </p:nvSpPr>
        <p:spPr bwMode="auto">
          <a:xfrm>
            <a:off x="1143000" y="3810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5400" b="1" i="1"/>
              <a:t>3. Дыхание</a:t>
            </a:r>
          </a:p>
        </p:txBody>
      </p:sp>
      <p:pic>
        <p:nvPicPr>
          <p:cNvPr id="15363" name="Picture 10" descr="1423856472_1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048000"/>
            <a:ext cx="5848350" cy="369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11" descr="malchik-chihae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1524000"/>
            <a:ext cx="36576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i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914400"/>
            <a:ext cx="4643438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5" descr="2BB902724EB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4267200"/>
            <a:ext cx="3048000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AutoShape 6"/>
          <p:cNvSpPr>
            <a:spLocks noChangeArrowheads="1"/>
          </p:cNvSpPr>
          <p:nvPr/>
        </p:nvSpPr>
        <p:spPr bwMode="auto">
          <a:xfrm>
            <a:off x="1600200" y="3505200"/>
            <a:ext cx="304800" cy="381000"/>
          </a:xfrm>
          <a:prstGeom prst="star16">
            <a:avLst>
              <a:gd name="adj" fmla="val 375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89" name="AutoShape 7"/>
          <p:cNvSpPr>
            <a:spLocks noChangeArrowheads="1"/>
          </p:cNvSpPr>
          <p:nvPr/>
        </p:nvSpPr>
        <p:spPr bwMode="auto">
          <a:xfrm>
            <a:off x="3352800" y="3505200"/>
            <a:ext cx="152400" cy="304800"/>
          </a:xfrm>
          <a:prstGeom prst="star16">
            <a:avLst>
              <a:gd name="adj" fmla="val 375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90" name="AutoShape 8"/>
          <p:cNvSpPr>
            <a:spLocks noChangeArrowheads="1"/>
          </p:cNvSpPr>
          <p:nvPr/>
        </p:nvSpPr>
        <p:spPr bwMode="auto">
          <a:xfrm>
            <a:off x="1752600" y="2286000"/>
            <a:ext cx="304800" cy="381000"/>
          </a:xfrm>
          <a:prstGeom prst="star16">
            <a:avLst>
              <a:gd name="adj" fmla="val 375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91" name="AutoShape 9"/>
          <p:cNvSpPr>
            <a:spLocks noChangeArrowheads="1"/>
          </p:cNvSpPr>
          <p:nvPr/>
        </p:nvSpPr>
        <p:spPr bwMode="auto">
          <a:xfrm>
            <a:off x="3429000" y="2057400"/>
            <a:ext cx="304800" cy="381000"/>
          </a:xfrm>
          <a:prstGeom prst="star16">
            <a:avLst>
              <a:gd name="adj" fmla="val 375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92" name="AutoShape 10"/>
          <p:cNvSpPr>
            <a:spLocks noChangeArrowheads="1"/>
          </p:cNvSpPr>
          <p:nvPr/>
        </p:nvSpPr>
        <p:spPr bwMode="auto">
          <a:xfrm>
            <a:off x="2286000" y="3124200"/>
            <a:ext cx="228600" cy="228600"/>
          </a:xfrm>
          <a:prstGeom prst="star16">
            <a:avLst>
              <a:gd name="adj" fmla="val 375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93" name="Text Box 11"/>
          <p:cNvSpPr txBox="1">
            <a:spLocks noChangeArrowheads="1"/>
          </p:cNvSpPr>
          <p:nvPr/>
        </p:nvSpPr>
        <p:spPr bwMode="auto">
          <a:xfrm>
            <a:off x="5867400" y="3886200"/>
            <a:ext cx="281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«Мокрота»</a:t>
            </a:r>
          </a:p>
        </p:txBody>
      </p:sp>
      <p:sp>
        <p:nvSpPr>
          <p:cNvPr id="16394" name="AutoShape 13"/>
          <p:cNvSpPr>
            <a:spLocks noChangeArrowheads="1"/>
          </p:cNvSpPr>
          <p:nvPr/>
        </p:nvSpPr>
        <p:spPr bwMode="auto">
          <a:xfrm rot="1691776">
            <a:off x="4191000" y="3429000"/>
            <a:ext cx="1905000" cy="1295400"/>
          </a:xfrm>
          <a:prstGeom prst="leftArrow">
            <a:avLst>
              <a:gd name="adj1" fmla="val 50000"/>
              <a:gd name="adj2" fmla="val 36765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95" name="Text Box 14"/>
          <p:cNvSpPr txBox="1">
            <a:spLocks noChangeArrowheads="1"/>
          </p:cNvSpPr>
          <p:nvPr/>
        </p:nvSpPr>
        <p:spPr bwMode="auto">
          <a:xfrm>
            <a:off x="762000" y="533400"/>
            <a:ext cx="3429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Больное дыхание человека!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i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990600"/>
            <a:ext cx="5410200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AutoShape 5"/>
          <p:cNvSpPr>
            <a:spLocks noChangeArrowheads="1"/>
          </p:cNvSpPr>
          <p:nvPr/>
        </p:nvSpPr>
        <p:spPr bwMode="auto">
          <a:xfrm>
            <a:off x="2971800" y="2286000"/>
            <a:ext cx="304800" cy="228600"/>
          </a:xfrm>
          <a:prstGeom prst="star16">
            <a:avLst>
              <a:gd name="adj" fmla="val 375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2" name="AutoShape 6"/>
          <p:cNvSpPr>
            <a:spLocks noChangeArrowheads="1"/>
          </p:cNvSpPr>
          <p:nvPr/>
        </p:nvSpPr>
        <p:spPr bwMode="auto">
          <a:xfrm>
            <a:off x="2819400" y="2667000"/>
            <a:ext cx="228600" cy="152400"/>
          </a:xfrm>
          <a:prstGeom prst="star16">
            <a:avLst>
              <a:gd name="adj" fmla="val 375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3" name="AutoShape 7"/>
          <p:cNvSpPr>
            <a:spLocks noChangeArrowheads="1"/>
          </p:cNvSpPr>
          <p:nvPr/>
        </p:nvSpPr>
        <p:spPr bwMode="auto">
          <a:xfrm>
            <a:off x="3962400" y="2895600"/>
            <a:ext cx="152400" cy="152400"/>
          </a:xfrm>
          <a:prstGeom prst="star16">
            <a:avLst>
              <a:gd name="adj" fmla="val 375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4" name="AutoShape 8"/>
          <p:cNvSpPr>
            <a:spLocks noChangeArrowheads="1"/>
          </p:cNvSpPr>
          <p:nvPr/>
        </p:nvSpPr>
        <p:spPr bwMode="auto">
          <a:xfrm>
            <a:off x="3733800" y="2438400"/>
            <a:ext cx="228600" cy="228600"/>
          </a:xfrm>
          <a:prstGeom prst="star16">
            <a:avLst>
              <a:gd name="adj" fmla="val 37500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5" name="AutoShape 9"/>
          <p:cNvSpPr>
            <a:spLocks noChangeArrowheads="1"/>
          </p:cNvSpPr>
          <p:nvPr/>
        </p:nvSpPr>
        <p:spPr bwMode="auto">
          <a:xfrm rot="10453163">
            <a:off x="2133600" y="2590800"/>
            <a:ext cx="457200" cy="1295400"/>
          </a:xfrm>
          <a:prstGeom prst="curvedLeftArrow">
            <a:avLst>
              <a:gd name="adj1" fmla="val 23742"/>
              <a:gd name="adj2" fmla="val 8040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6" name="AutoShape 11"/>
          <p:cNvSpPr>
            <a:spLocks noChangeArrowheads="1"/>
          </p:cNvSpPr>
          <p:nvPr/>
        </p:nvSpPr>
        <p:spPr bwMode="auto">
          <a:xfrm rot="10800000">
            <a:off x="4114800" y="2590800"/>
            <a:ext cx="381000" cy="1600200"/>
          </a:xfrm>
          <a:prstGeom prst="curvedRightArrow">
            <a:avLst>
              <a:gd name="adj1" fmla="val 37956"/>
              <a:gd name="adj2" fmla="val 121956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7" name="AutoShape 12"/>
          <p:cNvSpPr>
            <a:spLocks noChangeArrowheads="1"/>
          </p:cNvSpPr>
          <p:nvPr/>
        </p:nvSpPr>
        <p:spPr bwMode="auto">
          <a:xfrm>
            <a:off x="3352800" y="1524000"/>
            <a:ext cx="152400" cy="685800"/>
          </a:xfrm>
          <a:prstGeom prst="up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7418" name="Picture 13" descr="Как-сделать-мыльные-пузыри-дом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4324350"/>
            <a:ext cx="3810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9" name="Text Box 14"/>
          <p:cNvSpPr txBox="1">
            <a:spLocks noChangeArrowheads="1"/>
          </p:cNvSpPr>
          <p:nvPr/>
        </p:nvSpPr>
        <p:spPr bwMode="auto">
          <a:xfrm>
            <a:off x="838200" y="609600"/>
            <a:ext cx="4876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Выздоравливающее дыхание человека!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1143000" y="381000"/>
            <a:ext cx="662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/>
              <a:t>ЭКСПЕРИМЕНТ №3</a:t>
            </a:r>
          </a:p>
        </p:txBody>
      </p:sp>
      <p:pic>
        <p:nvPicPr>
          <p:cNvPr id="18435" name="Picture 5" descr="J-K9aV8LYCc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2743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6" descr="Ystu9_dxpbY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1143000"/>
            <a:ext cx="3638550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7" descr="DSC_05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2819400"/>
            <a:ext cx="274955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381000" y="4572000"/>
            <a:ext cx="2133600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/>
              <a:t>Брат Ярослав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/>
              <a:t>Кашель –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/>
              <a:t>10 дней (7 дней)</a:t>
            </a:r>
          </a:p>
        </p:txBody>
      </p:sp>
      <p:sp>
        <p:nvSpPr>
          <p:cNvPr id="18439" name="Text Box 9"/>
          <p:cNvSpPr txBox="1">
            <a:spLocks noChangeArrowheads="1"/>
          </p:cNvSpPr>
          <p:nvPr/>
        </p:nvSpPr>
        <p:spPr bwMode="auto">
          <a:xfrm>
            <a:off x="2743200" y="5665788"/>
            <a:ext cx="27432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/>
              <a:t>Брат Михаил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/>
              <a:t>Кашель –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/>
              <a:t>9 дней (6 дней)</a:t>
            </a:r>
          </a:p>
        </p:txBody>
      </p:sp>
      <p:sp>
        <p:nvSpPr>
          <p:cNvPr id="18440" name="Text Box 10"/>
          <p:cNvSpPr txBox="1">
            <a:spLocks noChangeArrowheads="1"/>
          </p:cNvSpPr>
          <p:nvPr/>
        </p:nvSpPr>
        <p:spPr bwMode="auto">
          <a:xfrm>
            <a:off x="5867400" y="3886200"/>
            <a:ext cx="2514600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/>
              <a:t>Сестренка Анна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/>
              <a:t>Кашель –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/>
              <a:t> 10 дней (6 дней)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5400" b="1" i="1" smtClean="0">
                <a:effectLst/>
              </a:rPr>
              <a:t>4. Развитие</a:t>
            </a:r>
          </a:p>
        </p:txBody>
      </p:sp>
      <p:pic>
        <p:nvPicPr>
          <p:cNvPr id="19459" name="Picture 4" descr="11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676400"/>
            <a:ext cx="3581400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5" descr="i (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4318000"/>
            <a:ext cx="32004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7" descr="bc839ca8fc1b1c26c5ba01826bde2fe8_shutterstock_11331226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1676400"/>
            <a:ext cx="3109913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WordArt 8"/>
          <p:cNvSpPr>
            <a:spLocks noChangeArrowheads="1" noChangeShapeType="1" noTextEdit="1"/>
          </p:cNvSpPr>
          <p:nvPr/>
        </p:nvSpPr>
        <p:spPr bwMode="auto">
          <a:xfrm>
            <a:off x="2057400" y="3429000"/>
            <a:ext cx="4876800" cy="914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ЭКСПЕРИМЕНТЫ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71628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smtClean="0"/>
              <a:t>Мои </a:t>
            </a:r>
            <a:br>
              <a:rPr lang="ru-RU" sz="4000" b="1" i="1" smtClean="0"/>
            </a:br>
            <a:r>
              <a:rPr lang="ru-RU" sz="4000" b="1" i="1" smtClean="0"/>
              <a:t>мыльные эксперименты</a:t>
            </a:r>
          </a:p>
        </p:txBody>
      </p:sp>
      <p:pic>
        <p:nvPicPr>
          <p:cNvPr id="20483" name="Picture 4" descr="DSCF975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1981200"/>
            <a:ext cx="201771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5" descr="11501661206_146cdcba4c_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3200400"/>
            <a:ext cx="177958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228600" y="4495800"/>
            <a:ext cx="4419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/>
              <a:t>1. Я могу удержать мыльный пузырь!</a:t>
            </a: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4648200" y="5867400"/>
            <a:ext cx="4038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/>
              <a:t>2. Я знаю как разбить мыльный пузырь!!!</a:t>
            </a:r>
          </a:p>
        </p:txBody>
      </p:sp>
      <p:pic>
        <p:nvPicPr>
          <p:cNvPr id="20487" name="Picture 8" descr="DSCF97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200" y="152400"/>
            <a:ext cx="20955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5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5738"/>
            <a:ext cx="11125200" cy="667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AutoShape 4"/>
          <p:cNvSpPr>
            <a:spLocks noChangeArrowheads="1"/>
          </p:cNvSpPr>
          <p:nvPr/>
        </p:nvSpPr>
        <p:spPr bwMode="auto">
          <a:xfrm>
            <a:off x="457200" y="3276600"/>
            <a:ext cx="8458200" cy="1447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343400" y="381000"/>
            <a:ext cx="49530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/>
              <a:t>Цель </a:t>
            </a:r>
            <a:r>
              <a:rPr lang="ru-RU" smtClean="0"/>
              <a:t> 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3429000"/>
            <a:ext cx="7924800" cy="1600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- рассмотреть влияние мыльных пузырей на здоровье человека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DSCF976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381000"/>
            <a:ext cx="18478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2971800" y="1066800"/>
            <a:ext cx="5486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/>
              <a:t>3. Я могу построить «башни» из мыльных пузырей!</a:t>
            </a:r>
            <a:r>
              <a:rPr lang="ru-RU" altLang="ru-RU"/>
              <a:t> </a:t>
            </a:r>
          </a:p>
        </p:txBody>
      </p:sp>
      <p:pic>
        <p:nvPicPr>
          <p:cNvPr id="21508" name="Picture 6" descr="DSCF9739"/>
          <p:cNvPicPr>
            <a:picLocks noChangeAspect="1" noChangeArrowheads="1"/>
          </p:cNvPicPr>
          <p:nvPr/>
        </p:nvPicPr>
        <p:blipFill>
          <a:blip r:embed="rId4" cstate="email">
            <a:lum bright="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3581400"/>
            <a:ext cx="2286000" cy="18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152400" y="5670550"/>
            <a:ext cx="36576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/>
              <a:t>4. Умею играть в настольный теннис мыльным пузырем!</a:t>
            </a:r>
          </a:p>
        </p:txBody>
      </p:sp>
      <p:pic>
        <p:nvPicPr>
          <p:cNvPr id="21510" name="Picture 8" descr="DSCF7707"/>
          <p:cNvPicPr>
            <a:picLocks noChangeAspect="1" noChangeArrowheads="1"/>
          </p:cNvPicPr>
          <p:nvPr/>
        </p:nvPicPr>
        <p:blipFill>
          <a:blip r:embed="rId5" cstate="email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2743200"/>
            <a:ext cx="2249488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5105400" y="5791200"/>
            <a:ext cx="3810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/>
              <a:t>5. Я могу поместиться в мыльном пузыре!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7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Свои радужным цветом мыльные пузыри благотворно влияют на здоровье человека.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Мыльные пузыри помогают тренировать мышцы лица и тела, речь и легкие.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При надувании мыльных пузырей, мокрота, отходит быстрее и безболезненнее, следовательно человек легче выздоравливает!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 Эксперименты с мыльными пузырями самые первые, интересные и не опасные, они помогают развивать чувство прекрасного и непознанного. </a:t>
            </a:r>
          </a:p>
        </p:txBody>
      </p:sp>
      <p:sp>
        <p:nvSpPr>
          <p:cNvPr id="22531" name="Text Box 10"/>
          <p:cNvSpPr txBox="1">
            <a:spLocks noChangeArrowheads="1"/>
          </p:cNvSpPr>
          <p:nvPr/>
        </p:nvSpPr>
        <p:spPr bwMode="auto">
          <a:xfrm>
            <a:off x="609600" y="609600"/>
            <a:ext cx="7467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5400" b="1" i="1"/>
              <a:t>Мои ВЫВОДЫ: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landing-targe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-120650"/>
            <a:ext cx="7010400" cy="697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1295400" y="5667375"/>
            <a:ext cx="6477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solidFill>
                  <a:schemeClr val="bg2"/>
                </a:solidFill>
              </a:rPr>
              <a:t> </a:t>
            </a:r>
            <a:r>
              <a:rPr lang="ru-RU" altLang="ru-RU" sz="3600" b="1">
                <a:solidFill>
                  <a:schemeClr val="bg2"/>
                </a:solidFill>
              </a:rPr>
              <a:t>В ходе своей работы я достиг цели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25780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/>
              <a:t>Спасибо за внимание!</a:t>
            </a:r>
          </a:p>
        </p:txBody>
      </p:sp>
      <p:pic>
        <p:nvPicPr>
          <p:cNvPr id="24579" name="Picture 4" descr="avyofYtqJB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609600"/>
            <a:ext cx="40386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Список используемой литературы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286000"/>
            <a:ext cx="89154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smtClean="0"/>
              <a:t>1. Бойс Чарльз Мыльные пузыри. М.: Детиздат., 1936. - 98 с.</a:t>
            </a:r>
          </a:p>
          <a:p>
            <a:pPr eaLnBrk="1" hangingPunct="1">
              <a:defRPr/>
            </a:pPr>
            <a:r>
              <a:rPr lang="ru-RU" sz="1800" smtClean="0"/>
              <a:t>2. Гегузин Я. Е. Пузыри. М.: Наука. Главная редакция физико-математической литературы., 1985. - 176 с.</a:t>
            </a:r>
          </a:p>
          <a:p>
            <a:pPr eaLnBrk="1" hangingPunct="1">
              <a:defRPr/>
            </a:pPr>
            <a:r>
              <a:rPr lang="ru-RU" sz="1800" smtClean="0"/>
              <a:t>3. Даль В. И. Толковый словарь живого великорусского языка. В ЧТ: Т3: П/Владимир Иванович Даль - М.: Рус.яз. - Медиа, 2006. - 537 с.</a:t>
            </a:r>
          </a:p>
          <a:p>
            <a:pPr eaLnBrk="1" hangingPunct="1">
              <a:defRPr/>
            </a:pPr>
            <a:r>
              <a:rPr lang="ru-RU" sz="1800" smtClean="0"/>
              <a:t>4. Дыхательная гимнастика – Маам ру [Электронный ресурс]. </a:t>
            </a:r>
            <a:r>
              <a:rPr lang="ru-RU" sz="1800" smtClean="0">
                <a:hlinkClick r:id="rId2"/>
              </a:rPr>
              <a:t>http://www.maam.ru/detskijsad/dyhatelnaja-gimnastika-pri-prostudnyh-zabolevanijah.html</a:t>
            </a:r>
            <a:r>
              <a:rPr lang="ru-RU" sz="1800" smtClean="0"/>
              <a:t> (04.02.2016)</a:t>
            </a:r>
          </a:p>
          <a:p>
            <a:pPr eaLnBrk="1" hangingPunct="1">
              <a:defRPr/>
            </a:pPr>
            <a:r>
              <a:rPr lang="ru-RU" sz="1800" smtClean="0"/>
              <a:t>5.  Мыльный пузырь - Википедия свободная энциклопедия [Электронный ресурс]. </a:t>
            </a:r>
            <a:r>
              <a:rPr lang="en-US" sz="1800" smtClean="0"/>
              <a:t>URL: https://ru.wikipedia.org/wiki/</a:t>
            </a:r>
            <a:r>
              <a:rPr lang="ru-RU" sz="1800" smtClean="0"/>
              <a:t>Мыльный</a:t>
            </a:r>
            <a:r>
              <a:rPr lang="en-US" sz="1800" smtClean="0"/>
              <a:t>_</a:t>
            </a:r>
            <a:r>
              <a:rPr lang="ru-RU" sz="1800" smtClean="0"/>
              <a:t>пузырь</a:t>
            </a:r>
            <a:r>
              <a:rPr lang="en-US" sz="1800" smtClean="0"/>
              <a:t>  (01.12.2015)</a:t>
            </a:r>
            <a:endParaRPr lang="ru-RU" sz="1800" smtClean="0"/>
          </a:p>
          <a:p>
            <a:pPr eaLnBrk="1" hangingPunct="1">
              <a:defRPr/>
            </a:pPr>
            <a:r>
              <a:rPr lang="ru-RU" sz="1800" smtClean="0"/>
              <a:t>6. Цветотерапия – Википедия свободная энциклопедия [Электронный ресурс] </a:t>
            </a:r>
            <a:r>
              <a:rPr lang="en-US" sz="1800" smtClean="0"/>
              <a:t>URL</a:t>
            </a:r>
            <a:r>
              <a:rPr lang="ru-RU" sz="1800" smtClean="0"/>
              <a:t>: </a:t>
            </a:r>
            <a:r>
              <a:rPr lang="en-US" sz="1800" smtClean="0">
                <a:hlinkClick r:id="rId3"/>
              </a:rPr>
              <a:t>https</a:t>
            </a:r>
            <a:r>
              <a:rPr lang="ru-RU" sz="1800" smtClean="0">
                <a:hlinkClick r:id="rId3"/>
              </a:rPr>
              <a:t>://</a:t>
            </a:r>
            <a:r>
              <a:rPr lang="en-US" sz="1800" smtClean="0">
                <a:hlinkClick r:id="rId3"/>
              </a:rPr>
              <a:t>ru</a:t>
            </a:r>
            <a:r>
              <a:rPr lang="ru-RU" sz="1800" smtClean="0">
                <a:hlinkClick r:id="rId3"/>
              </a:rPr>
              <a:t>.</a:t>
            </a:r>
            <a:r>
              <a:rPr lang="en-US" sz="1800" smtClean="0">
                <a:hlinkClick r:id="rId3"/>
              </a:rPr>
              <a:t>wikipedia</a:t>
            </a:r>
            <a:r>
              <a:rPr lang="ru-RU" sz="1800" smtClean="0">
                <a:hlinkClick r:id="rId3"/>
              </a:rPr>
              <a:t>.</a:t>
            </a:r>
            <a:r>
              <a:rPr lang="en-US" sz="1800" smtClean="0">
                <a:hlinkClick r:id="rId3"/>
              </a:rPr>
              <a:t>org</a:t>
            </a:r>
            <a:r>
              <a:rPr lang="ru-RU" sz="1800" smtClean="0">
                <a:hlinkClick r:id="rId3"/>
              </a:rPr>
              <a:t>/</a:t>
            </a:r>
            <a:r>
              <a:rPr lang="en-US" sz="1800" smtClean="0">
                <a:hlinkClick r:id="rId3"/>
              </a:rPr>
              <a:t>wiki</a:t>
            </a:r>
            <a:r>
              <a:rPr lang="ru-RU" sz="1800" smtClean="0">
                <a:hlinkClick r:id="rId3"/>
              </a:rPr>
              <a:t>/Цветотерапия</a:t>
            </a:r>
            <a:r>
              <a:rPr lang="ru-RU" sz="1800" smtClean="0"/>
              <a:t> (31.01.2016)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332094_original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388620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5" descr="12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657600"/>
            <a:ext cx="3905250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6" descr="546956-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3276600"/>
            <a:ext cx="3200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AutoShape 7"/>
          <p:cNvSpPr>
            <a:spLocks noChangeArrowheads="1"/>
          </p:cNvSpPr>
          <p:nvPr/>
        </p:nvSpPr>
        <p:spPr bwMode="auto">
          <a:xfrm>
            <a:off x="1752600" y="2971800"/>
            <a:ext cx="609600" cy="762000"/>
          </a:xfrm>
          <a:prstGeom prst="down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4114800" y="4572000"/>
            <a:ext cx="11430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4114800" y="5029200"/>
            <a:ext cx="11430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04" name="Text Box 10"/>
          <p:cNvSpPr txBox="1">
            <a:spLocks noChangeArrowheads="1"/>
          </p:cNvSpPr>
          <p:nvPr/>
        </p:nvSpPr>
        <p:spPr bwMode="auto">
          <a:xfrm>
            <a:off x="4876800" y="685800"/>
            <a:ext cx="320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 b="1"/>
              <a:t>Новое лекарство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i (1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-228600" y="0"/>
            <a:ext cx="54102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Мыльный пузырь</a:t>
            </a:r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0" y="3581400"/>
            <a:ext cx="419100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ru-RU" sz="3600"/>
              <a:t>Чарльз Бойс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altLang="ru-RU" sz="3600"/>
              <a:t> Я.Е.Гегузин</a:t>
            </a:r>
          </a:p>
          <a:p>
            <a:pPr eaLnBrk="1" hangingPunct="1">
              <a:spcBef>
                <a:spcPct val="50000"/>
              </a:spcBef>
            </a:pPr>
            <a:endParaRPr lang="ru-RU" altLang="ru-RU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2" descr="i (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33400" y="0"/>
            <a:ext cx="9982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04800"/>
            <a:ext cx="1981200" cy="609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Мыло</a:t>
            </a:r>
          </a:p>
        </p:txBody>
      </p:sp>
      <p:pic>
        <p:nvPicPr>
          <p:cNvPr id="6148" name="Picture 4" descr="post-203-1237236630_thumb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2133600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791200" y="381000"/>
            <a:ext cx="182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/>
              <a:t>Вода</a:t>
            </a:r>
          </a:p>
        </p:txBody>
      </p:sp>
      <p:pic>
        <p:nvPicPr>
          <p:cNvPr id="6150" name="Picture 6" descr="v1lq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1066800"/>
            <a:ext cx="312420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3276600" y="1600200"/>
            <a:ext cx="1143000" cy="1066800"/>
          </a:xfrm>
          <a:custGeom>
            <a:avLst/>
            <a:gdLst>
              <a:gd name="T0" fmla="*/ 1143000 w 21600"/>
              <a:gd name="T1" fmla="*/ 533400 h 21600"/>
              <a:gd name="T2" fmla="*/ 571500 w 21600"/>
              <a:gd name="T3" fmla="*/ 1066800 h 21600"/>
              <a:gd name="T4" fmla="*/ 0 w 21600"/>
              <a:gd name="T5" fmla="*/ 533400 h 21600"/>
              <a:gd name="T6" fmla="*/ 571500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1876 w 21600"/>
              <a:gd name="T13" fmla="*/ 9990 h 21600"/>
              <a:gd name="T14" fmla="*/ 19724 w 21600"/>
              <a:gd name="T15" fmla="*/ 116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8940" y="4307"/>
                </a:lnTo>
                <a:lnTo>
                  <a:pt x="9990" y="4307"/>
                </a:lnTo>
                <a:lnTo>
                  <a:pt x="9990" y="9990"/>
                </a:lnTo>
                <a:lnTo>
                  <a:pt x="4307" y="9990"/>
                </a:lnTo>
                <a:lnTo>
                  <a:pt x="4307" y="8940"/>
                </a:lnTo>
                <a:lnTo>
                  <a:pt x="0" y="10800"/>
                </a:lnTo>
                <a:lnTo>
                  <a:pt x="4307" y="12660"/>
                </a:lnTo>
                <a:lnTo>
                  <a:pt x="4307" y="11610"/>
                </a:lnTo>
                <a:lnTo>
                  <a:pt x="9990" y="11610"/>
                </a:lnTo>
                <a:lnTo>
                  <a:pt x="9990" y="17293"/>
                </a:lnTo>
                <a:lnTo>
                  <a:pt x="8940" y="17293"/>
                </a:lnTo>
                <a:lnTo>
                  <a:pt x="10800" y="21600"/>
                </a:lnTo>
                <a:lnTo>
                  <a:pt x="12660" y="17293"/>
                </a:lnTo>
                <a:lnTo>
                  <a:pt x="11610" y="17293"/>
                </a:lnTo>
                <a:lnTo>
                  <a:pt x="11610" y="11610"/>
                </a:lnTo>
                <a:lnTo>
                  <a:pt x="17293" y="11610"/>
                </a:lnTo>
                <a:lnTo>
                  <a:pt x="17293" y="12660"/>
                </a:lnTo>
                <a:lnTo>
                  <a:pt x="21600" y="10800"/>
                </a:lnTo>
                <a:lnTo>
                  <a:pt x="17293" y="8940"/>
                </a:lnTo>
                <a:lnTo>
                  <a:pt x="17293" y="9990"/>
                </a:lnTo>
                <a:lnTo>
                  <a:pt x="11610" y="9990"/>
                </a:lnTo>
                <a:lnTo>
                  <a:pt x="11610" y="4307"/>
                </a:lnTo>
                <a:lnTo>
                  <a:pt x="12660" y="4307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52" name="Picture 8" descr="3dcf6b7833df8103134514a0673d2ba9_i-449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8400" y="4419600"/>
            <a:ext cx="3429000" cy="218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AutoShape 10"/>
          <p:cNvSpPr>
            <a:spLocks noChangeArrowheads="1"/>
          </p:cNvSpPr>
          <p:nvPr/>
        </p:nvSpPr>
        <p:spPr bwMode="auto">
          <a:xfrm rot="1630377">
            <a:off x="5384800" y="3592513"/>
            <a:ext cx="609600" cy="762000"/>
          </a:xfrm>
          <a:prstGeom prst="downArrow">
            <a:avLst>
              <a:gd name="adj1" fmla="val 21352"/>
              <a:gd name="adj2" fmla="val 31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54" name="AutoShape 11"/>
          <p:cNvSpPr>
            <a:spLocks noChangeArrowheads="1"/>
          </p:cNvSpPr>
          <p:nvPr/>
        </p:nvSpPr>
        <p:spPr bwMode="auto">
          <a:xfrm rot="-1576453">
            <a:off x="2438400" y="3581400"/>
            <a:ext cx="609600" cy="838200"/>
          </a:xfrm>
          <a:prstGeom prst="downArrow">
            <a:avLst>
              <a:gd name="adj1" fmla="val 16296"/>
              <a:gd name="adj2" fmla="val 379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6155" name="Picture 13" descr="9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67000"/>
            <a:ext cx="979488" cy="239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4" descr="0XTV_63f7j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2819400"/>
            <a:ext cx="91598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Влияние природных явлений на мыльные пузыри</a:t>
            </a:r>
          </a:p>
        </p:txBody>
      </p:sp>
      <p:pic>
        <p:nvPicPr>
          <p:cNvPr id="7171" name="Picture 4" descr="55ff383fef0d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25146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5" descr="duet-veter453225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2057400"/>
            <a:ext cx="23622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6" descr="140171104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9825" y="1295400"/>
            <a:ext cx="2924175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7" descr="71c732df9eeff23dcf86c3d1ea050f8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3810000"/>
            <a:ext cx="1905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 descr="mylnye-puzyri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4953000"/>
            <a:ext cx="1828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9" descr="i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4362450"/>
            <a:ext cx="30480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AutoShape 10"/>
          <p:cNvSpPr>
            <a:spLocks noChangeArrowheads="1"/>
          </p:cNvSpPr>
          <p:nvPr/>
        </p:nvSpPr>
        <p:spPr bwMode="auto">
          <a:xfrm>
            <a:off x="1219200" y="3352800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78" name="AutoShape 11"/>
          <p:cNvSpPr>
            <a:spLocks noChangeArrowheads="1"/>
          </p:cNvSpPr>
          <p:nvPr/>
        </p:nvSpPr>
        <p:spPr bwMode="auto">
          <a:xfrm>
            <a:off x="4343400" y="4572000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179" name="AutoShape 12"/>
          <p:cNvSpPr>
            <a:spLocks noChangeArrowheads="1"/>
          </p:cNvSpPr>
          <p:nvPr/>
        </p:nvSpPr>
        <p:spPr bwMode="auto">
          <a:xfrm>
            <a:off x="7391400" y="3810000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r>
              <a:rPr lang="ru-RU" altLang="ru-RU" sz="5400" b="1" i="1" smtClean="0">
                <a:effectLst/>
              </a:rPr>
              <a:t>1. Цвет</a:t>
            </a:r>
          </a:p>
        </p:txBody>
      </p:sp>
      <p:pic>
        <p:nvPicPr>
          <p:cNvPr id="8195" name="Picture 5" descr="143479260783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600" y="1905000"/>
            <a:ext cx="249237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6" descr="00000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27654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3429000" y="2209800"/>
            <a:ext cx="2514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/>
              <a:t>IV</a:t>
            </a:r>
            <a:r>
              <a:rPr lang="ru-RU" altLang="ru-RU"/>
              <a:t>-</a:t>
            </a:r>
            <a:r>
              <a:rPr lang="en-US" altLang="ru-RU"/>
              <a:t>III</a:t>
            </a:r>
            <a:r>
              <a:rPr lang="ru-RU" altLang="ru-RU"/>
              <a:t> тысячелетие до нашей эры</a:t>
            </a:r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304800" y="5715000"/>
            <a:ext cx="281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Гиппократ</a:t>
            </a:r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6019800" y="5715000"/>
            <a:ext cx="3124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Авиценна</a:t>
            </a:r>
          </a:p>
        </p:txBody>
      </p:sp>
      <p:sp>
        <p:nvSpPr>
          <p:cNvPr id="8200" name="WordArt 10"/>
          <p:cNvSpPr>
            <a:spLocks noChangeArrowheads="1" noChangeShapeType="1" noTextEdit="1"/>
          </p:cNvSpPr>
          <p:nvPr/>
        </p:nvSpPr>
        <p:spPr bwMode="auto">
          <a:xfrm>
            <a:off x="3048000" y="3810000"/>
            <a:ext cx="3276600" cy="1066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904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Цветотерапия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val 4"/>
          <p:cNvSpPr>
            <a:spLocks noChangeArrowheads="1"/>
          </p:cNvSpPr>
          <p:nvPr/>
        </p:nvSpPr>
        <p:spPr bwMode="auto">
          <a:xfrm>
            <a:off x="457200" y="381000"/>
            <a:ext cx="1219200" cy="1219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19" name="Oval 5"/>
          <p:cNvSpPr>
            <a:spLocks noChangeArrowheads="1"/>
          </p:cNvSpPr>
          <p:nvPr/>
        </p:nvSpPr>
        <p:spPr bwMode="auto">
          <a:xfrm>
            <a:off x="609600" y="3733800"/>
            <a:ext cx="1219200" cy="114300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0" name="Oval 6"/>
          <p:cNvSpPr>
            <a:spLocks noChangeArrowheads="1"/>
          </p:cNvSpPr>
          <p:nvPr/>
        </p:nvSpPr>
        <p:spPr bwMode="auto">
          <a:xfrm>
            <a:off x="1524000" y="5334000"/>
            <a:ext cx="1219200" cy="1143000"/>
          </a:xfrm>
          <a:prstGeom prst="ellipse">
            <a:avLst/>
          </a:prstGeom>
          <a:solidFill>
            <a:srgbClr val="00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1" name="Oval 7"/>
          <p:cNvSpPr>
            <a:spLocks noChangeArrowheads="1"/>
          </p:cNvSpPr>
          <p:nvPr/>
        </p:nvSpPr>
        <p:spPr bwMode="auto">
          <a:xfrm>
            <a:off x="1600200" y="1905000"/>
            <a:ext cx="1219200" cy="1143000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2819400" y="609600"/>
            <a:ext cx="502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стимулирует и возбуждает нервы и кровь; активизирует работу печени;  </a:t>
            </a:r>
          </a:p>
        </p:txBody>
      </p:sp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3429000" y="1981200"/>
            <a:ext cx="47244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сильное стимулирующее влияние на чувства. Оказывает благоприятное воздействие на работоспособность  </a:t>
            </a:r>
          </a:p>
        </p:txBody>
      </p: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2743200" y="3810000"/>
            <a:ext cx="54102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используется для лечения психологических проблем типа меланхолии, депрессии и усталости от жизни. </a:t>
            </a:r>
          </a:p>
        </p:txBody>
      </p:sp>
      <p:sp>
        <p:nvSpPr>
          <p:cNvPr id="9225" name="Text Box 12"/>
          <p:cNvSpPr txBox="1">
            <a:spLocks noChangeArrowheads="1"/>
          </p:cNvSpPr>
          <p:nvPr/>
        </p:nvSpPr>
        <p:spPr bwMode="auto">
          <a:xfrm>
            <a:off x="3581400" y="5334000"/>
            <a:ext cx="51816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оказывает влияние на симпатическую нервную систему, уравновешивает и снижает кровяное давление. </a:t>
            </a:r>
          </a:p>
        </p:txBody>
      </p:sp>
      <p:sp>
        <p:nvSpPr>
          <p:cNvPr id="9226" name="Line 13"/>
          <p:cNvSpPr>
            <a:spLocks noChangeShapeType="1"/>
          </p:cNvSpPr>
          <p:nvPr/>
        </p:nvSpPr>
        <p:spPr bwMode="auto">
          <a:xfrm>
            <a:off x="1905000" y="762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7" name="Line 16"/>
          <p:cNvSpPr>
            <a:spLocks noChangeShapeType="1"/>
          </p:cNvSpPr>
          <p:nvPr/>
        </p:nvSpPr>
        <p:spPr bwMode="auto">
          <a:xfrm>
            <a:off x="2971800" y="5791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8" name="Line 17"/>
          <p:cNvSpPr>
            <a:spLocks noChangeShapeType="1"/>
          </p:cNvSpPr>
          <p:nvPr/>
        </p:nvSpPr>
        <p:spPr bwMode="auto">
          <a:xfrm>
            <a:off x="2133600" y="4114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9" name="Line 18"/>
          <p:cNvSpPr>
            <a:spLocks noChangeShapeType="1"/>
          </p:cNvSpPr>
          <p:nvPr/>
        </p:nvSpPr>
        <p:spPr bwMode="auto">
          <a:xfrm>
            <a:off x="2971800" y="2362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4"/>
          <p:cNvSpPr>
            <a:spLocks noChangeArrowheads="1"/>
          </p:cNvSpPr>
          <p:nvPr/>
        </p:nvSpPr>
        <p:spPr bwMode="auto">
          <a:xfrm>
            <a:off x="609600" y="533400"/>
            <a:ext cx="1143000" cy="10668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43" name="Oval 6"/>
          <p:cNvSpPr>
            <a:spLocks noChangeArrowheads="1"/>
          </p:cNvSpPr>
          <p:nvPr/>
        </p:nvSpPr>
        <p:spPr bwMode="auto">
          <a:xfrm>
            <a:off x="1752600" y="2286000"/>
            <a:ext cx="1143000" cy="11430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2514600" y="533400"/>
            <a:ext cx="49530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 стягивает ткани и волокна и предотвращает рост опухолей, снимает воспаление</a:t>
            </a:r>
          </a:p>
        </p:txBody>
      </p:sp>
      <p:sp>
        <p:nvSpPr>
          <p:cNvPr id="10245" name="Oval 8"/>
          <p:cNvSpPr>
            <a:spLocks noChangeArrowheads="1"/>
          </p:cNvSpPr>
          <p:nvPr/>
        </p:nvSpPr>
        <p:spPr bwMode="auto">
          <a:xfrm>
            <a:off x="685800" y="3810000"/>
            <a:ext cx="1143000" cy="1143000"/>
          </a:xfrm>
          <a:prstGeom prst="ellipse">
            <a:avLst/>
          </a:prstGeom>
          <a:solidFill>
            <a:srgbClr val="9933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2971800" y="4038600"/>
            <a:ext cx="518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Способствует  очищению крови, полезен для роста костей. </a:t>
            </a:r>
          </a:p>
        </p:txBody>
      </p:sp>
      <p:sp>
        <p:nvSpPr>
          <p:cNvPr id="10247" name="Oval 10"/>
          <p:cNvSpPr>
            <a:spLocks noChangeArrowheads="1"/>
          </p:cNvSpPr>
          <p:nvPr/>
        </p:nvSpPr>
        <p:spPr bwMode="auto">
          <a:xfrm>
            <a:off x="1752600" y="5486400"/>
            <a:ext cx="1143000" cy="1143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48" name="Text Box 11"/>
          <p:cNvSpPr txBox="1">
            <a:spLocks noChangeArrowheads="1"/>
          </p:cNvSpPr>
          <p:nvPr/>
        </p:nvSpPr>
        <p:spPr bwMode="auto">
          <a:xfrm>
            <a:off x="3657600" y="5486400"/>
            <a:ext cx="48006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оказывает лечебное воздействие на центральную нервную систему; восстанавливает структуру мозговых костей, </a:t>
            </a:r>
          </a:p>
        </p:txBody>
      </p:sp>
      <p:sp>
        <p:nvSpPr>
          <p:cNvPr id="10249" name="Text Box 12"/>
          <p:cNvSpPr txBox="1">
            <a:spLocks noChangeArrowheads="1"/>
          </p:cNvSpPr>
          <p:nvPr/>
        </p:nvSpPr>
        <p:spPr bwMode="auto">
          <a:xfrm>
            <a:off x="3505200" y="2286000"/>
            <a:ext cx="48768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/>
              <a:t>способствует борьбе с инфекциями, лихорадками; замедляет работу сердца; тонизирующее действует на кровь; </a:t>
            </a:r>
          </a:p>
        </p:txBody>
      </p:sp>
      <p:sp>
        <p:nvSpPr>
          <p:cNvPr id="10250" name="Line 13"/>
          <p:cNvSpPr>
            <a:spLocks noChangeShapeType="1"/>
          </p:cNvSpPr>
          <p:nvPr/>
        </p:nvSpPr>
        <p:spPr bwMode="auto">
          <a:xfrm>
            <a:off x="1981200" y="990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1" name="Line 14"/>
          <p:cNvSpPr>
            <a:spLocks noChangeShapeType="1"/>
          </p:cNvSpPr>
          <p:nvPr/>
        </p:nvSpPr>
        <p:spPr bwMode="auto">
          <a:xfrm>
            <a:off x="3124200" y="5943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2" name="Line 15"/>
          <p:cNvSpPr>
            <a:spLocks noChangeShapeType="1"/>
          </p:cNvSpPr>
          <p:nvPr/>
        </p:nvSpPr>
        <p:spPr bwMode="auto">
          <a:xfrm>
            <a:off x="2209800" y="4267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3" name="Line 16"/>
          <p:cNvSpPr>
            <a:spLocks noChangeShapeType="1"/>
          </p:cNvSpPr>
          <p:nvPr/>
        </p:nvSpPr>
        <p:spPr bwMode="auto">
          <a:xfrm>
            <a:off x="3048000" y="2743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1868</TotalTime>
  <Words>539</Words>
  <Application>Microsoft Office PowerPoint</Application>
  <PresentationFormat>Экран (4:3)</PresentationFormat>
  <Paragraphs>74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Текстура</vt:lpstr>
      <vt:lpstr> МЫЛЬНЫЕ ПУЗЫРИ И ЗДОРОВЬЕ</vt:lpstr>
      <vt:lpstr>Цель  </vt:lpstr>
      <vt:lpstr>Презентация PowerPoint</vt:lpstr>
      <vt:lpstr>Мыльный пузырь</vt:lpstr>
      <vt:lpstr>Презентация PowerPoint</vt:lpstr>
      <vt:lpstr>Влияние природных явлений на мыльные пузыри</vt:lpstr>
      <vt:lpstr>1. Цвет</vt:lpstr>
      <vt:lpstr>Презентация PowerPoint</vt:lpstr>
      <vt:lpstr>Презентация PowerPoint</vt:lpstr>
      <vt:lpstr>Цвета в мыльном пузыре</vt:lpstr>
      <vt:lpstr>Презентация PowerPoint</vt:lpstr>
      <vt:lpstr>2. Сила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4. Развитие</vt:lpstr>
      <vt:lpstr>Мои  мыльные эксперименты</vt:lpstr>
      <vt:lpstr>Презентация PowerPoint</vt:lpstr>
      <vt:lpstr>Презентация PowerPoint</vt:lpstr>
      <vt:lpstr>Презентация PowerPoint</vt:lpstr>
      <vt:lpstr>Спасибо за внимание!</vt:lpstr>
      <vt:lpstr>Список используемой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Serg</dc:creator>
  <cp:lastModifiedBy>Наталья</cp:lastModifiedBy>
  <cp:revision>24</cp:revision>
  <cp:lastPrinted>1601-01-01T00:00:00Z</cp:lastPrinted>
  <dcterms:created xsi:type="dcterms:W3CDTF">2015-11-30T05:55:42Z</dcterms:created>
  <dcterms:modified xsi:type="dcterms:W3CDTF">2016-04-14T08:33:01Z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