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1" r:id="rId2"/>
    <p:sldId id="276" r:id="rId3"/>
    <p:sldId id="256" r:id="rId4"/>
    <p:sldId id="257" r:id="rId5"/>
    <p:sldId id="271" r:id="rId6"/>
    <p:sldId id="273" r:id="rId7"/>
    <p:sldId id="259" r:id="rId8"/>
    <p:sldId id="267" r:id="rId9"/>
    <p:sldId id="286" r:id="rId10"/>
    <p:sldId id="287" r:id="rId11"/>
    <p:sldId id="274" r:id="rId12"/>
    <p:sldId id="262" r:id="rId13"/>
    <p:sldId id="272" r:id="rId14"/>
    <p:sldId id="265" r:id="rId15"/>
    <p:sldId id="266" r:id="rId16"/>
    <p:sldId id="285" r:id="rId17"/>
    <p:sldId id="278" r:id="rId18"/>
    <p:sldId id="283" r:id="rId19"/>
    <p:sldId id="279" r:id="rId20"/>
    <p:sldId id="284" r:id="rId21"/>
    <p:sldId id="282" r:id="rId22"/>
    <p:sldId id="263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15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E01D9-C476-4281-AFE7-64376E7FDF10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1E762-7955-4C68-96E1-9085308C8B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6F6F4-D5AB-4DE4-A9E8-C0AE9494B5D3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B0889-0F98-45B7-9FAB-EA7DC954B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17D56-339A-46B7-B880-68E464B7FE56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23CD5-258D-41FB-8D7C-0B069FC70C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323A2-7FE8-4B9F-92D5-773BFF70E516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D07BE-EEFB-4A5A-B1F4-B1415A3FA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2A9CC-C1C8-4A0E-8ED8-586F573BAFCC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A0345-F1A0-4ABF-A8A9-A47DAB832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63AF9-F506-4ACD-9E96-E2EE0EA60D87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32F36-61AC-40E9-8791-2CE8D278A3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190A3-5736-4BB7-8332-EB00B211B39E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DD93F-2CE2-4B5B-812F-F1751B3401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B2021-5EA8-422B-AC0B-D227E14E1A79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68A21-1549-409C-BA1F-C95C2B208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F5FEE-A5ED-4912-8CA7-BC98BFF8D8BF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4812E-1AD8-49A4-9116-9B41C28F0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40F94-3B58-4ADE-AF99-73A7D98E8014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0CA76-90DF-44B6-83F1-C70A8CA63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8293C-C9B3-4242-A9A1-DCADA7692777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A5E76-4C91-4ADB-B126-7A43D6EED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C2A6E1-5769-4416-BE2F-2F3F6C59EF71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86D9C0-DC1A-4957-9917-9D91D15A27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1" r:id="rId4"/>
    <p:sldLayoutId id="2147483735" r:id="rId5"/>
    <p:sldLayoutId id="2147483730" r:id="rId6"/>
    <p:sldLayoutId id="2147483736" r:id="rId7"/>
    <p:sldLayoutId id="2147483737" r:id="rId8"/>
    <p:sldLayoutId id="2147483738" r:id="rId9"/>
    <p:sldLayoutId id="2147483729" r:id="rId10"/>
    <p:sldLayoutId id="21474837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ru.wikipedia.org/w/index.php?title=%D0%A4%D0%B0%D0%B9%D0%BB:Galilean-refraktor.svg&amp;filetimestamp=20070621084338&amp;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00059.MT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&#1089;&#1086;&#1079;&#1074;&#1077;&#1079;&#1076;&#1080;&#1077;/00069.MTS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Галилей , я открываю твои тайны</a:t>
            </a:r>
            <a:endParaRPr lang="ru-RU" dirty="0"/>
          </a:p>
        </p:txBody>
      </p:sp>
      <p:sp>
        <p:nvSpPr>
          <p:cNvPr id="133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Выполнила ученица 7 «Б» класса</a:t>
            </a:r>
          </a:p>
          <a:p>
            <a:pPr eaLnBrk="1" hangingPunct="1"/>
            <a:r>
              <a:rPr lang="ru-RU" smtClean="0"/>
              <a:t> МАОУ «СОШ №17» город Соликамск                                       </a:t>
            </a:r>
          </a:p>
          <a:p>
            <a:pPr eaLnBrk="1" hangingPunct="1"/>
            <a:r>
              <a:rPr lang="ru-RU" smtClean="0"/>
              <a:t>Екатерина Столбова</a:t>
            </a:r>
          </a:p>
          <a:p>
            <a:pPr eaLnBrk="1" hangingPunct="1"/>
            <a:r>
              <a:rPr lang="ru-RU" smtClean="0"/>
              <a:t>Руководитель Шуппо В.Н.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Цветок в микроскопе</a:t>
            </a:r>
            <a:endParaRPr lang="ru-RU" dirty="0"/>
          </a:p>
        </p:txBody>
      </p:sp>
      <p:pic>
        <p:nvPicPr>
          <p:cNvPr id="5122" name="Picture 2" descr="C:\Documents and Settings\Admin\Рабочий стол\галилео галилей\DSC038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2516723"/>
            <a:ext cx="4343400" cy="2891354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галилео галилей\DSC038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2567448"/>
            <a:ext cx="4191000" cy="2789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100grp.ru/wp-content/uploads/2011/09/02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89646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23" name="Group 47"/>
          <p:cNvGraphicFramePr>
            <a:graphicFrameLocks noGrp="1"/>
          </p:cNvGraphicFramePr>
          <p:nvPr/>
        </p:nvGraphicFramePr>
        <p:xfrm>
          <a:off x="1524000" y="908050"/>
          <a:ext cx="6864350" cy="5161598"/>
        </p:xfrm>
        <a:graphic>
          <a:graphicData uri="http://schemas.openxmlformats.org/drawingml/2006/table">
            <a:tbl>
              <a:tblPr/>
              <a:tblGrid>
                <a:gridCol w="2287588"/>
                <a:gridCol w="2289175"/>
                <a:gridCol w="2287587"/>
              </a:tblGrid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             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автор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сравнение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Галилей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Кеплер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Дата изобретения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1609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1611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окуляр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Рассеивающая линза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Собирающая линза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Поле зрения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малое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большое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Вид изображения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Прямое , неперевернутое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Обратное  , перевернутое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1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схема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недостаток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Хроматическая абберация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4610" name="Рисунок 3" descr="https://upload.wikimedia.org/wikipedia/ru/thumb/2/29/Galilean-refraktor.svg/220px-Galilean-refraktor.sv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4365625"/>
            <a:ext cx="20955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1" name="Рисунок 4" descr="https://upload.wikimedia.org/wikipedia/ru/thumb/2/29/Galilean-refraktor.svg/220px-Galilean-refraktor.sv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4365625"/>
            <a:ext cx="20955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7885113" y="4724400"/>
            <a:ext cx="142875" cy="35718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613" name="TextBox 6"/>
          <p:cNvSpPr txBox="1">
            <a:spLocks noChangeArrowheads="1"/>
          </p:cNvSpPr>
          <p:nvPr/>
        </p:nvSpPr>
        <p:spPr bwMode="auto">
          <a:xfrm>
            <a:off x="1116013" y="115888"/>
            <a:ext cx="7464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Franklin Gothic Book"/>
              </a:rPr>
              <a:t>Сравнение характеристик телескопов Галилея и Кеплера</a:t>
            </a:r>
          </a:p>
        </p:txBody>
      </p:sp>
      <p:sp>
        <p:nvSpPr>
          <p:cNvPr id="24614" name="Line 44"/>
          <p:cNvSpPr>
            <a:spLocks noChangeShapeType="1"/>
          </p:cNvSpPr>
          <p:nvPr/>
        </p:nvSpPr>
        <p:spPr bwMode="auto">
          <a:xfrm>
            <a:off x="1476375" y="908050"/>
            <a:ext cx="2087563" cy="865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900igr.net/datas/astronomija/Predstavlenie-o-mire/0016-016-Pjatna-na-Solnts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9144000" cy="594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http://1.bp.blogspot.com/-ZsOm5Wgsrvw/Uv9KIYcOBhI/AAAAAAAAPq0/zEMF4SiBErY/s400/telesk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692150"/>
            <a:ext cx="5111750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www.gildmaket.ru/uploads/_CGSmartImage/2-jpg-f590c1d579fd4a15b3c975419326b92f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549275"/>
            <a:ext cx="8713788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Мой телескоп </a:t>
            </a:r>
            <a:endParaRPr lang="ru-RU" dirty="0"/>
          </a:p>
        </p:txBody>
      </p:sp>
      <p:pic>
        <p:nvPicPr>
          <p:cNvPr id="3074" name="Picture 2" descr="C:\Documents and Settings\Admin\Рабочий стол\галилео галилей\DSC038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3643314"/>
            <a:ext cx="4191000" cy="2789903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галилео галилей\DSC038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3500438"/>
            <a:ext cx="4343400" cy="2891354"/>
          </a:xfrm>
          <a:prstGeom prst="rect">
            <a:avLst/>
          </a:prstGeom>
          <a:noFill/>
        </p:spPr>
      </p:pic>
      <p:pic>
        <p:nvPicPr>
          <p:cNvPr id="5" name="Picture 3" descr="C:\Documents and Settings\Admin\Рабочий стол\галилео галилей\DSC0382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285728"/>
            <a:ext cx="435222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954327" y="2928934"/>
            <a:ext cx="3888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Фрагмент окна в телескоп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gcy;&amp;icy;&amp;dcy;&amp;rcy;&amp;ocy;&amp;scy;&amp;tcy;&amp;acy;&amp;tcy;&amp;icy;&amp;chcy;&amp;iecy;&amp;scy;&amp;kcy;&amp;icy;&amp;iecy; &amp;vcy;&amp;iecy;&amp;scy;&amp;ycy; &amp;gcy;&amp;acy;&amp;lcy;&amp;icy;&amp;lcy;&amp;iecy;&amp;yacy;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714488"/>
            <a:ext cx="5715000" cy="4333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357166"/>
            <a:ext cx="5473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Мои гидростатические весы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Admin\Рабочий стол\галилео галилей\DSC0379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5860"/>
            <a:ext cx="5377614" cy="3579819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галилео галилей\DSC0379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3690436"/>
            <a:ext cx="4758515" cy="316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files.onlyimage.com/free/full/044/galileo-s-telescope-for-iya-made-for-griffith-observatory-on-exhibt-at-franklin-institute-adler-planetrium-the-imss-institute-and-museum-of-the-history-of-science-in-florence-italy-where-the-original-22765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714356"/>
            <a:ext cx="7048500" cy="569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jurnali-online.ru/wp-content/uploads/2013/08/8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692150"/>
            <a:ext cx="2736850" cy="359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4" descr="http://cwer.ws/media/files/u1577161/04/83bd55a305cc650e8a1813a1c26a25a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2133600"/>
            <a:ext cx="2693987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 descr="http://s005.radikal.ru/i211/1301/64/04b12ecc4f34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141663"/>
            <a:ext cx="2665413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642918"/>
            <a:ext cx="37650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Мой термоскоп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Admin\Рабочий стол\галилео галилей\DSC0382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8743" y="1554163"/>
            <a:ext cx="6798913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ziks.org.ua/wp-content/uploads/2007/09/cm_galileosl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71020"/>
            <a:ext cx="3929090" cy="5767904"/>
          </a:xfrm>
          <a:prstGeom prst="rect">
            <a:avLst/>
          </a:prstGeom>
          <a:noFill/>
        </p:spPr>
      </p:pic>
      <p:sp>
        <p:nvSpPr>
          <p:cNvPr id="1028" name="AutoShape 4" descr="http://s-dezi.ru/pict/mini/172109_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suvenir.segment.ru/data/images/172109_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928670"/>
            <a:ext cx="3857652" cy="56110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3"/>
          <p:cNvSpPr>
            <a:spLocks noChangeArrowheads="1"/>
          </p:cNvSpPr>
          <p:nvPr/>
        </p:nvSpPr>
        <p:spPr bwMode="auto">
          <a:xfrm>
            <a:off x="179388" y="2492375"/>
            <a:ext cx="4572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onstantia" pitchFamily="18" charset="0"/>
              </a:rPr>
              <a:t>Природа достигает большого малыми средствами, и все ее проявления одинаково удивительны</a:t>
            </a:r>
          </a:p>
        </p:txBody>
      </p:sp>
      <p:sp>
        <p:nvSpPr>
          <p:cNvPr id="27650" name="Прямоугольник 4"/>
          <p:cNvSpPr>
            <a:spLocks noChangeArrowheads="1"/>
          </p:cNvSpPr>
          <p:nvPr/>
        </p:nvSpPr>
        <p:spPr bwMode="auto">
          <a:xfrm>
            <a:off x="179388" y="260350"/>
            <a:ext cx="61928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onstantia" pitchFamily="18" charset="0"/>
              </a:rPr>
              <a:t>Подход Галилея к изучению явлений природы:</a:t>
            </a:r>
          </a:p>
        </p:txBody>
      </p:sp>
      <p:pic>
        <p:nvPicPr>
          <p:cNvPr id="27651" name="Рисунок 5" descr="http://vteleskope.ru/images/galile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052513"/>
            <a:ext cx="4103687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458200" cy="12223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Галилей , я открываю твои тайны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484313"/>
            <a:ext cx="8458200" cy="331628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 smtClean="0">
                <a:solidFill>
                  <a:srgbClr val="443329"/>
                </a:solidFill>
              </a:rPr>
              <a:t>Цель: </a:t>
            </a:r>
            <a:r>
              <a:rPr lang="ru-RU" sz="3200" dirty="0" smtClean="0"/>
              <a:t>Исследование основных изобретений  Галилея на основе проведенных им экспериментов </a:t>
            </a:r>
          </a:p>
          <a:p>
            <a:pPr eaLnBrk="1" hangingPunct="1"/>
            <a:endParaRPr lang="ru-RU" sz="3200" dirty="0" smtClean="0">
              <a:solidFill>
                <a:srgbClr val="443329"/>
              </a:solidFill>
            </a:endParaRPr>
          </a:p>
          <a:p>
            <a:pPr eaLnBrk="1" hangingPunct="1"/>
            <a:endParaRPr lang="ru-RU" dirty="0" smtClean="0">
              <a:solidFill>
                <a:srgbClr val="4433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Задачи:</a:t>
            </a:r>
            <a:br>
              <a:rPr lang="ru-RU" dirty="0"/>
            </a:b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3000" smtClean="0"/>
              <a:t>1. Изучить биографию Галилея.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3000" smtClean="0"/>
              <a:t>2. Исследовать, какие ученые в годы его жизни изучали неживую природу, какой вклад внесли в развитие физической науки.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3000" smtClean="0"/>
              <a:t>3. Исследовать, какие Галилей сделал открытия, изобретения и какие опыты провел.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3000" smtClean="0"/>
              <a:t>4.Сравнить его труды с трудами других ученых.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3000" smtClean="0"/>
              <a:t>5.Попробовать сделать своими руками приборы по схемам Галилея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0" y="57148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/>
            <a:r>
              <a:rPr lang="ru-RU" i="1" dirty="0">
                <a:latin typeface="Franklin Gothic Book"/>
              </a:rPr>
              <a:t>1564, 15 февраля</a:t>
            </a:r>
            <a:r>
              <a:rPr lang="ru-RU" dirty="0">
                <a:latin typeface="Franklin Gothic Book"/>
              </a:rPr>
              <a:t> — родился в Пизе Галилео Галилей.</a:t>
            </a:r>
          </a:p>
          <a:p>
            <a:pPr fontAlgn="t"/>
            <a:r>
              <a:rPr lang="ru-RU" i="1" dirty="0">
                <a:latin typeface="Franklin Gothic Book"/>
              </a:rPr>
              <a:t>1581, 5 сентября</a:t>
            </a:r>
            <a:r>
              <a:rPr lang="ru-RU" dirty="0">
                <a:latin typeface="Franklin Gothic Book"/>
              </a:rPr>
              <a:t> — поступление в Пизанский университет.</a:t>
            </a:r>
          </a:p>
          <a:p>
            <a:pPr fontAlgn="t"/>
            <a:r>
              <a:rPr lang="ru-RU" i="1" dirty="0" smtClean="0">
                <a:latin typeface="Franklin Gothic Book"/>
              </a:rPr>
              <a:t>1586</a:t>
            </a:r>
            <a:r>
              <a:rPr lang="ru-RU" dirty="0">
                <a:latin typeface="Franklin Gothic Book"/>
              </a:rPr>
              <a:t> — работы Галилея о гидростатических весах и центре тяжести </a:t>
            </a:r>
            <a:r>
              <a:rPr lang="ru-RU" dirty="0" smtClean="0">
                <a:latin typeface="Franklin Gothic Book"/>
              </a:rPr>
              <a:t>твердых  тел</a:t>
            </a:r>
            <a:r>
              <a:rPr lang="ru-RU" dirty="0">
                <a:latin typeface="Franklin Gothic Book"/>
              </a:rPr>
              <a:t>.</a:t>
            </a:r>
          </a:p>
        </p:txBody>
      </p:sp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0" y="1428736"/>
            <a:ext cx="87852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/>
            <a:r>
              <a:rPr lang="ru-RU" i="1" dirty="0">
                <a:latin typeface="Franklin Gothic Book"/>
              </a:rPr>
              <a:t>1589 </a:t>
            </a:r>
            <a:r>
              <a:rPr lang="ru-RU" dirty="0">
                <a:latin typeface="Franklin Gothic Book"/>
              </a:rPr>
              <a:t>стал преподавателем в</a:t>
            </a:r>
            <a:r>
              <a:rPr lang="ru-RU" i="1" dirty="0">
                <a:latin typeface="Franklin Gothic Book"/>
              </a:rPr>
              <a:t> </a:t>
            </a:r>
            <a:r>
              <a:rPr lang="ru-RU" dirty="0">
                <a:latin typeface="Franklin Gothic Book"/>
              </a:rPr>
              <a:t> Пизанском университете.</a:t>
            </a:r>
          </a:p>
          <a:p>
            <a:pPr fontAlgn="t"/>
            <a:r>
              <a:rPr lang="ru-RU" i="1" dirty="0">
                <a:latin typeface="Franklin Gothic Book"/>
              </a:rPr>
              <a:t>1590–1591</a:t>
            </a:r>
            <a:r>
              <a:rPr lang="ru-RU" dirty="0">
                <a:latin typeface="Franklin Gothic Book"/>
              </a:rPr>
              <a:t> — работа над сочинением «О движении», опыты с падающими телами.</a:t>
            </a:r>
          </a:p>
          <a:p>
            <a:pPr fontAlgn="t"/>
            <a:r>
              <a:rPr lang="ru-RU" i="1" dirty="0">
                <a:latin typeface="Franklin Gothic Book"/>
              </a:rPr>
              <a:t>1597</a:t>
            </a:r>
            <a:r>
              <a:rPr lang="ru-RU" dirty="0">
                <a:latin typeface="Franklin Gothic Book"/>
              </a:rPr>
              <a:t> — создание пропорционального циркуля.</a:t>
            </a:r>
          </a:p>
          <a:p>
            <a:pPr fontAlgn="t"/>
            <a:r>
              <a:rPr lang="ru-RU" i="1" dirty="0">
                <a:latin typeface="Franklin Gothic Book"/>
              </a:rPr>
              <a:t>1604</a:t>
            </a:r>
            <a:r>
              <a:rPr lang="ru-RU" dirty="0">
                <a:latin typeface="Franklin Gothic Book"/>
              </a:rPr>
              <a:t> — открытие закона падения тел.</a:t>
            </a:r>
          </a:p>
          <a:p>
            <a:pPr fontAlgn="t"/>
            <a:r>
              <a:rPr lang="ru-RU" i="1" dirty="0">
                <a:latin typeface="Franklin Gothic Book"/>
              </a:rPr>
              <a:t>1606</a:t>
            </a:r>
            <a:r>
              <a:rPr lang="ru-RU" dirty="0">
                <a:latin typeface="Franklin Gothic Book"/>
              </a:rPr>
              <a:t> — издание руководства «Действия циркуля геометрического и военного».</a:t>
            </a:r>
            <a:r>
              <a:rPr lang="ru-RU" i="1" dirty="0">
                <a:latin typeface="Franklin Gothic Book"/>
              </a:rPr>
              <a:t> 1609 </a:t>
            </a:r>
            <a:r>
              <a:rPr lang="ru-RU" dirty="0">
                <a:latin typeface="Franklin Gothic Book"/>
              </a:rPr>
              <a:t> — создание зрительной трубы.</a:t>
            </a:r>
          </a:p>
          <a:p>
            <a:pPr fontAlgn="t"/>
            <a:r>
              <a:rPr lang="ru-RU" dirty="0">
                <a:latin typeface="Franklin Gothic Book"/>
              </a:rPr>
              <a:t>первые телескопические наблюдения</a:t>
            </a:r>
          </a:p>
          <a:p>
            <a:pPr fontAlgn="t"/>
            <a:endParaRPr lang="ru-RU" dirty="0">
              <a:latin typeface="Franklin Gothic Book"/>
            </a:endParaRPr>
          </a:p>
          <a:p>
            <a:pPr fontAlgn="t"/>
            <a:endParaRPr lang="ru-RU" dirty="0">
              <a:latin typeface="Franklin Gothic Book"/>
            </a:endParaRPr>
          </a:p>
        </p:txBody>
      </p:sp>
      <p:sp>
        <p:nvSpPr>
          <p:cNvPr id="17411" name="Прямоугольник 3"/>
          <p:cNvSpPr>
            <a:spLocks noChangeArrowheads="1"/>
          </p:cNvSpPr>
          <p:nvPr/>
        </p:nvSpPr>
        <p:spPr bwMode="auto">
          <a:xfrm>
            <a:off x="3132138" y="0"/>
            <a:ext cx="3829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Franklin Gothic Book"/>
              </a:rPr>
              <a:t>Основные даты жизни.</a:t>
            </a:r>
          </a:p>
        </p:txBody>
      </p:sp>
      <p:pic>
        <p:nvPicPr>
          <p:cNvPr id="17412" name="Picture 2" descr="http://expert.urc.ac.ru/D1/images/g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789363"/>
            <a:ext cx="44640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0" y="0"/>
            <a:ext cx="748823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/>
            <a:r>
              <a:rPr lang="ru-RU" i="1" dirty="0">
                <a:latin typeface="Franklin Gothic Book"/>
              </a:rPr>
              <a:t>1611</a:t>
            </a:r>
            <a:r>
              <a:rPr lang="ru-RU" dirty="0">
                <a:latin typeface="Franklin Gothic Book"/>
              </a:rPr>
              <a:t> стал членом Академии </a:t>
            </a:r>
            <a:r>
              <a:rPr lang="ru-RU" dirty="0" err="1">
                <a:latin typeface="Franklin Gothic Book"/>
              </a:rPr>
              <a:t>Линчеев</a:t>
            </a:r>
            <a:r>
              <a:rPr lang="ru-RU" dirty="0">
                <a:latin typeface="Franklin Gothic Book"/>
              </a:rPr>
              <a:t>.</a:t>
            </a:r>
          </a:p>
          <a:p>
            <a:pPr fontAlgn="t"/>
            <a:r>
              <a:rPr lang="ru-RU" i="1" dirty="0">
                <a:latin typeface="Franklin Gothic Book"/>
              </a:rPr>
              <a:t>1612 </a:t>
            </a:r>
            <a:r>
              <a:rPr lang="ru-RU" dirty="0">
                <a:latin typeface="Franklin Gothic Book"/>
              </a:rPr>
              <a:t>издание «Рассуждения о телах, пребывающих в воде».</a:t>
            </a:r>
          </a:p>
          <a:p>
            <a:pPr fontAlgn="t"/>
            <a:r>
              <a:rPr lang="ru-RU" i="1" dirty="0">
                <a:latin typeface="Franklin Gothic Book"/>
              </a:rPr>
              <a:t>1613</a:t>
            </a:r>
            <a:r>
              <a:rPr lang="ru-RU" dirty="0">
                <a:latin typeface="Franklin Gothic Book"/>
              </a:rPr>
              <a:t> выход в свет «Писем о солнечных пятнах».</a:t>
            </a:r>
          </a:p>
          <a:p>
            <a:pPr fontAlgn="t"/>
            <a:r>
              <a:rPr lang="ru-RU" i="1" dirty="0">
                <a:latin typeface="Franklin Gothic Book"/>
              </a:rPr>
              <a:t>       </a:t>
            </a:r>
            <a:r>
              <a:rPr lang="ru-RU" dirty="0">
                <a:latin typeface="Franklin Gothic Book"/>
              </a:rPr>
              <a:t> письмо к кардиналу </a:t>
            </a:r>
            <a:r>
              <a:rPr lang="ru-RU" dirty="0" err="1">
                <a:latin typeface="Franklin Gothic Book"/>
              </a:rPr>
              <a:t>Орсини</a:t>
            </a:r>
            <a:r>
              <a:rPr lang="ru-RU" dirty="0">
                <a:latin typeface="Franklin Gothic Book"/>
              </a:rPr>
              <a:t> «О приливах и отливах».</a:t>
            </a:r>
          </a:p>
          <a:p>
            <a:pPr fontAlgn="t"/>
            <a:r>
              <a:rPr lang="ru-RU" i="1" dirty="0">
                <a:latin typeface="Franklin Gothic Book"/>
              </a:rPr>
              <a:t>1616 </a:t>
            </a:r>
            <a:r>
              <a:rPr lang="ru-RU" dirty="0">
                <a:latin typeface="Franklin Gothic Book"/>
              </a:rPr>
              <a:t>Галилею запрещают «держаться и защищать» мысль о движении Земли.</a:t>
            </a:r>
          </a:p>
          <a:p>
            <a:pPr fontAlgn="t"/>
            <a:r>
              <a:rPr lang="ru-RU" i="1" dirty="0">
                <a:latin typeface="Franklin Gothic Book"/>
              </a:rPr>
              <a:t>5 марта</a:t>
            </a:r>
            <a:r>
              <a:rPr lang="ru-RU" dirty="0">
                <a:latin typeface="Franklin Gothic Book"/>
              </a:rPr>
              <a:t> — издание декрета, запрещающего учение о движении Земли</a:t>
            </a: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0" y="1928802"/>
            <a:ext cx="850109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/>
            <a:r>
              <a:rPr lang="ru-RU" i="1" dirty="0">
                <a:latin typeface="Franklin Gothic Book"/>
              </a:rPr>
              <a:t>1625–1630</a:t>
            </a:r>
            <a:r>
              <a:rPr lang="ru-RU" dirty="0">
                <a:latin typeface="Franklin Gothic Book"/>
              </a:rPr>
              <a:t> — работа над «Диалогом о двух главнейших системах мира».</a:t>
            </a:r>
          </a:p>
          <a:p>
            <a:pPr fontAlgn="t"/>
            <a:r>
              <a:rPr lang="ru-RU" i="1" dirty="0">
                <a:latin typeface="Franklin Gothic Book"/>
              </a:rPr>
              <a:t>1632 </a:t>
            </a:r>
            <a:r>
              <a:rPr lang="ru-RU" dirty="0">
                <a:latin typeface="Franklin Gothic Book"/>
              </a:rPr>
              <a:t>выход в свет «Диалога».</a:t>
            </a:r>
          </a:p>
          <a:p>
            <a:pPr fontAlgn="t"/>
            <a:r>
              <a:rPr lang="ru-RU" dirty="0">
                <a:latin typeface="Franklin Gothic Book"/>
              </a:rPr>
              <a:t>инквизиция вызывает Галилея в Рим.</a:t>
            </a:r>
          </a:p>
          <a:p>
            <a:pPr fontAlgn="t"/>
            <a:r>
              <a:rPr lang="ru-RU" i="1" dirty="0">
                <a:latin typeface="Franklin Gothic Book"/>
              </a:rPr>
              <a:t>1633, 22 июня</a:t>
            </a:r>
            <a:r>
              <a:rPr lang="ru-RU" dirty="0">
                <a:latin typeface="Franklin Gothic Book"/>
              </a:rPr>
              <a:t> — отречение Галилея.</a:t>
            </a:r>
          </a:p>
          <a:p>
            <a:pPr fontAlgn="t"/>
            <a:r>
              <a:rPr lang="ru-RU" i="1" dirty="0">
                <a:latin typeface="Franklin Gothic Book"/>
              </a:rPr>
              <a:t>Июль — декабрь</a:t>
            </a:r>
            <a:r>
              <a:rPr lang="ru-RU" dirty="0">
                <a:latin typeface="Franklin Gothic Book"/>
              </a:rPr>
              <a:t> — ссылка в Сиене.</a:t>
            </a:r>
          </a:p>
          <a:p>
            <a:pPr fontAlgn="t"/>
            <a:r>
              <a:rPr lang="ru-RU" i="1" dirty="0">
                <a:latin typeface="Franklin Gothic Book"/>
              </a:rPr>
              <a:t>Середина декабря</a:t>
            </a:r>
            <a:r>
              <a:rPr lang="ru-RU" dirty="0">
                <a:latin typeface="Franklin Gothic Book"/>
              </a:rPr>
              <a:t> — возвращение в </a:t>
            </a:r>
            <a:r>
              <a:rPr lang="ru-RU" dirty="0" err="1">
                <a:latin typeface="Franklin Gothic Book"/>
              </a:rPr>
              <a:t>Арчетри</a:t>
            </a:r>
            <a:r>
              <a:rPr lang="ru-RU" dirty="0">
                <a:latin typeface="Franklin Gothic Book"/>
              </a:rPr>
              <a:t>.</a:t>
            </a:r>
          </a:p>
          <a:p>
            <a:pPr fontAlgn="t"/>
            <a:r>
              <a:rPr lang="ru-RU" i="1" dirty="0">
                <a:latin typeface="Franklin Gothic Book"/>
              </a:rPr>
              <a:t>1638, июль</a:t>
            </a:r>
            <a:r>
              <a:rPr lang="ru-RU" dirty="0">
                <a:latin typeface="Franklin Gothic Book"/>
              </a:rPr>
              <a:t> — выход в свет</a:t>
            </a:r>
          </a:p>
          <a:p>
            <a:pPr fontAlgn="t"/>
            <a:r>
              <a:rPr lang="ru-RU" dirty="0">
                <a:latin typeface="Franklin Gothic Book"/>
              </a:rPr>
              <a:t> «Бесед и математических доказательств».</a:t>
            </a:r>
          </a:p>
          <a:p>
            <a:pPr fontAlgn="t"/>
            <a:r>
              <a:rPr lang="ru-RU" i="1" dirty="0">
                <a:latin typeface="Franklin Gothic Book"/>
              </a:rPr>
              <a:t>1642, 8 января</a:t>
            </a:r>
            <a:r>
              <a:rPr lang="ru-RU" dirty="0">
                <a:latin typeface="Franklin Gothic Book"/>
              </a:rPr>
              <a:t> — смерть Галилея.</a:t>
            </a:r>
          </a:p>
          <a:p>
            <a:r>
              <a:rPr lang="ru-RU" dirty="0">
                <a:latin typeface="Franklin Gothic Book"/>
              </a:rPr>
              <a:t/>
            </a:r>
            <a:br>
              <a:rPr lang="ru-RU" dirty="0">
                <a:latin typeface="Franklin Gothic Book"/>
              </a:rPr>
            </a:br>
            <a:r>
              <a:rPr lang="ru-RU" dirty="0">
                <a:latin typeface="Franklin Gothic Book"/>
              </a:rPr>
              <a:t/>
            </a:r>
            <a:br>
              <a:rPr lang="ru-RU" dirty="0">
                <a:latin typeface="Franklin Gothic Book"/>
              </a:rPr>
            </a:br>
            <a:endParaRPr lang="ru-RU" dirty="0">
              <a:latin typeface="Franklin Gothic Book"/>
            </a:endParaRPr>
          </a:p>
        </p:txBody>
      </p:sp>
      <p:pic>
        <p:nvPicPr>
          <p:cNvPr id="18435" name="Picture 2" descr="http://physics.nad.ru/Physics/anipis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6925" y="2636838"/>
            <a:ext cx="3267075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875" y="188912"/>
            <a:ext cx="8686800" cy="838201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Сравнение характеристик микроскопов Галилея и его современников</a:t>
            </a:r>
            <a:endParaRPr lang="ru-RU" dirty="0"/>
          </a:p>
        </p:txBody>
      </p:sp>
      <p:graphicFrame>
        <p:nvGraphicFramePr>
          <p:cNvPr id="19512" name="Group 56"/>
          <p:cNvGraphicFramePr>
            <a:graphicFrameLocks noGrp="1"/>
          </p:cNvGraphicFramePr>
          <p:nvPr>
            <p:ph idx="1"/>
          </p:nvPr>
        </p:nvGraphicFramePr>
        <p:xfrm>
          <a:off x="539750" y="1341438"/>
          <a:ext cx="8229600" cy="5495928"/>
        </p:xfrm>
        <a:graphic>
          <a:graphicData uri="http://schemas.openxmlformats.org/drawingml/2006/table">
            <a:tbl>
              <a:tblPr/>
              <a:tblGrid>
                <a:gridCol w="1646238"/>
                <a:gridCol w="1646237"/>
                <a:gridCol w="1644650"/>
                <a:gridCol w="1646238"/>
                <a:gridCol w="1646237"/>
              </a:tblGrid>
              <a:tr h="1027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        автор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сравнение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Галилей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Йансен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Кирхнер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Левенгук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Дата изобретения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1609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1590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1671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1674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увеличение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32 раза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10 раз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100 раз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300 раз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зеркало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отсутствует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отсутсвует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вогнутое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отсутствует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Размеры линз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2-3 см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5 см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3-5 см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1 мм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Форма линз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вогнутая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выпуклая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Две выпуклые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лупа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Две выпуклые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502" name="Line 41"/>
          <p:cNvSpPr>
            <a:spLocks noChangeShapeType="1"/>
          </p:cNvSpPr>
          <p:nvPr/>
        </p:nvSpPr>
        <p:spPr bwMode="auto">
          <a:xfrm>
            <a:off x="539750" y="1412875"/>
            <a:ext cx="1655763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s2.stc.all.kpcdn.net/f/4/image/20/71/7371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138238"/>
            <a:ext cx="4767263" cy="571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2555875" y="115888"/>
            <a:ext cx="3190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Микроскоп Галилея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Мой микроскоп </a:t>
            </a:r>
            <a:endParaRPr lang="ru-RU" dirty="0"/>
          </a:p>
        </p:txBody>
      </p:sp>
      <p:pic>
        <p:nvPicPr>
          <p:cNvPr id="4098" name="Picture 2" descr="C:\Documents and Settings\Admin\Рабочий стол\галилео галилей\DSC038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2567448"/>
            <a:ext cx="4191000" cy="2789903"/>
          </a:xfrm>
          <a:prstGeom prst="rect">
            <a:avLst/>
          </a:prstGeom>
          <a:noFill/>
        </p:spPr>
      </p:pic>
      <p:pic>
        <p:nvPicPr>
          <p:cNvPr id="4099" name="Picture 3" descr="C:\Documents and Settings\Admin\Рабочий стол\галилео галилей\DSC038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2516723"/>
            <a:ext cx="4343400" cy="2891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383</TotalTime>
  <Words>302</Words>
  <Application>Microsoft Office PowerPoint</Application>
  <PresentationFormat>Экран (4:3)</PresentationFormat>
  <Paragraphs>105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Галилей , я открываю твои тайны</vt:lpstr>
      <vt:lpstr>Презентация PowerPoint</vt:lpstr>
      <vt:lpstr>Галилей , я открываю твои тайны</vt:lpstr>
      <vt:lpstr>Задачи: </vt:lpstr>
      <vt:lpstr>Презентация PowerPoint</vt:lpstr>
      <vt:lpstr>Презентация PowerPoint</vt:lpstr>
      <vt:lpstr>Сравнение характеристик микроскопов Галилея и его современников</vt:lpstr>
      <vt:lpstr>Презентация PowerPoint</vt:lpstr>
      <vt:lpstr>Мой микроскоп </vt:lpstr>
      <vt:lpstr>Цветок в микроскопе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Мой телескоп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Галилей , я открываю твои тайны</dc:title>
  <dc:creator>Лаборатория 21</dc:creator>
  <cp:lastModifiedBy>Наталья</cp:lastModifiedBy>
  <cp:revision>37</cp:revision>
  <dcterms:created xsi:type="dcterms:W3CDTF">2015-11-19T05:02:18Z</dcterms:created>
  <dcterms:modified xsi:type="dcterms:W3CDTF">2016-04-14T11:47:29Z</dcterms:modified>
</cp:coreProperties>
</file>