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8" r:id="rId3"/>
    <p:sldId id="258" r:id="rId4"/>
    <p:sldId id="277" r:id="rId5"/>
    <p:sldId id="260" r:id="rId6"/>
    <p:sldId id="262" r:id="rId7"/>
    <p:sldId id="263" r:id="rId8"/>
    <p:sldId id="264" r:id="rId9"/>
    <p:sldId id="273" r:id="rId10"/>
    <p:sldId id="272" r:id="rId11"/>
    <p:sldId id="274" r:id="rId12"/>
    <p:sldId id="265" r:id="rId13"/>
    <p:sldId id="266" r:id="rId14"/>
    <p:sldId id="276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93" d="100"/>
          <a:sy n="93" d="100"/>
        </p:scale>
        <p:origin x="-2058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1%20(2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spPr>
            <a:solidFill>
              <a:srgbClr val="66FF33"/>
            </a:solidFill>
          </c:spPr>
          <c:dPt>
            <c:idx val="0"/>
            <c:bubble3D val="0"/>
            <c:explosion val="13"/>
            <c:spPr>
              <a:solidFill>
                <a:srgbClr val="FF3399"/>
              </a:solidFill>
            </c:spPr>
          </c:dPt>
          <c:dLbls>
            <c:dLbl>
              <c:idx val="0"/>
              <c:layout>
                <c:manualLayout>
                  <c:x val="-0.13494356955380576"/>
                  <c:y val="7.2308617672791162E-2"/>
                </c:manualLayout>
              </c:layout>
              <c:spPr/>
              <c:txPr>
                <a:bodyPr/>
                <a:lstStyle/>
                <a:p>
                  <a:pPr>
                    <a:defRPr sz="20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6823818897637907"/>
                  <c:y val="-0.23641367745698474"/>
                </c:manualLayout>
              </c:layout>
              <c:tx>
                <c:rich>
                  <a:bodyPr/>
                  <a:lstStyle/>
                  <a:p>
                    <a:r>
                      <a:rPr lang="en-US" sz="2000" b="1"/>
                      <a:t>19</a:t>
                    </a:r>
                    <a:endParaRPr lang="en-US" b="1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Лист1!$E$7:$E$8</c:f>
              <c:strCache>
                <c:ptCount val="2"/>
                <c:pt idx="0">
                  <c:v>Да </c:v>
                </c:pt>
                <c:pt idx="1">
                  <c:v>Нет</c:v>
                </c:pt>
              </c:strCache>
            </c:strRef>
          </c:cat>
          <c:val>
            <c:numRef>
              <c:f>Лист1!$F$7:$F$8</c:f>
              <c:numCache>
                <c:formatCode>General</c:formatCode>
                <c:ptCount val="2"/>
                <c:pt idx="0">
                  <c:v>7</c:v>
                </c:pt>
                <c:pt idx="1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AB11B-A52F-454E-B04A-727BC76F428B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92968-6CE0-4197-A5B3-0BB764995C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081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  <a:tileRect l="-100000" b="-100000"/>
              </a:gra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92968-6CE0-4197-A5B3-0BB764995CA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F465-20C6-464D-A1FF-1643476E27D9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84D12-F680-46FF-B3BD-9C0CA566A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F465-20C6-464D-A1FF-1643476E27D9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84D12-F680-46FF-B3BD-9C0CA566A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F465-20C6-464D-A1FF-1643476E27D9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84D12-F680-46FF-B3BD-9C0CA566A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F465-20C6-464D-A1FF-1643476E27D9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84D12-F680-46FF-B3BD-9C0CA566A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F465-20C6-464D-A1FF-1643476E27D9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84D12-F680-46FF-B3BD-9C0CA566A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F465-20C6-464D-A1FF-1643476E27D9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84D12-F680-46FF-B3BD-9C0CA566A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F465-20C6-464D-A1FF-1643476E27D9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84D12-F680-46FF-B3BD-9C0CA566A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F465-20C6-464D-A1FF-1643476E27D9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84D12-F680-46FF-B3BD-9C0CA566A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F465-20C6-464D-A1FF-1643476E27D9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84D12-F680-46FF-B3BD-9C0CA566A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F465-20C6-464D-A1FF-1643476E27D9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84D12-F680-46FF-B3BD-9C0CA566A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BF465-20C6-464D-A1FF-1643476E27D9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84D12-F680-46FF-B3BD-9C0CA566A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F465-20C6-464D-A1FF-1643476E27D9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84D12-F680-46FF-B3BD-9C0CA566A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microsoft.com/office/2007/relationships/hdphoto" Target="../media/hdphoto5.wdp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microsoft.com/office/2007/relationships/hdphoto" Target="../media/hdphoto6.wdp"/><Relationship Id="rId7" Type="http://schemas.openxmlformats.org/officeDocument/2006/relationships/image" Target="../media/image3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38.jpeg"/><Relationship Id="rId10" Type="http://schemas.microsoft.com/office/2007/relationships/hdphoto" Target="../media/hdphoto9.wdp"/><Relationship Id="rId4" Type="http://schemas.openxmlformats.org/officeDocument/2006/relationships/image" Target="../media/image37.jpeg"/><Relationship Id="rId9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11.wdp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509120"/>
            <a:ext cx="5616624" cy="1944216"/>
          </a:xfrm>
        </p:spPr>
        <p:txBody>
          <a:bodyPr>
            <a:noAutofit/>
          </a:bodyPr>
          <a:lstStyle/>
          <a:p>
            <a:r>
              <a:rPr lang="ru-RU" sz="3000" b="1" dirty="0" err="1" smtClean="0">
                <a:solidFill>
                  <a:schemeClr val="tx1"/>
                </a:solidFill>
              </a:rPr>
              <a:t>Голубева</a:t>
            </a:r>
            <a:r>
              <a:rPr lang="ru-RU" sz="3000" b="1" dirty="0" smtClean="0">
                <a:solidFill>
                  <a:schemeClr val="tx1"/>
                </a:solidFill>
              </a:rPr>
              <a:t> Екатерина 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4 «Б» класс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МБОУ СОШ № 14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 с углубленным изучением отдельных предметов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г. Балахна Нижегородской обл.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916832"/>
            <a:ext cx="8064895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Флористика - </a:t>
            </a:r>
            <a:endParaRPr lang="ru-RU" sz="4400" b="1" dirty="0" smtClean="0"/>
          </a:p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искусство  создания цветочных композиций 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188640"/>
            <a:ext cx="55263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</a:rPr>
              <a:t>I Всероссийский конкурс детских исследовательских проектов «Первые шаги в науку»</a:t>
            </a:r>
            <a:endParaRPr lang="ru-RU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jarden.su/images/Ldaae4dbe91919d0131a79c419989ff6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4176464" cy="489654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Инструменты для флористики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1484784"/>
            <a:ext cx="4572000" cy="4190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Цветочный секатор 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Садовые ножницы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Нож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Кусачки для проволоки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Цветочные булавки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Флористическая пена (оазис)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Флористическая лента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Проволока флористическая 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Клеевой пистолет </a:t>
            </a:r>
            <a:endParaRPr lang="ru-RU" sz="20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xn----7sbhjdnwolsctju9a2f.xn--p1ai/thumb/p_1DqAZdFgTHFFDfKt3ZDA/580r450/728779/flora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2016224" cy="1273301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1340768"/>
            <a:ext cx="2088232" cy="1411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Материалы и аксессуары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2" descr="http://alamandi-club.com/upload/blogs/aa0acea5cc5f915874d4ba0b2e696b34.jp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3284984"/>
            <a:ext cx="2069958" cy="1269610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3140968"/>
            <a:ext cx="1944216" cy="1355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3140968"/>
            <a:ext cx="1968594" cy="1313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5013176"/>
            <a:ext cx="1872208" cy="1376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1484784"/>
            <a:ext cx="2088232" cy="134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4725144"/>
            <a:ext cx="14287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03648" y="4653136"/>
            <a:ext cx="14287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Мастер класс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Рисунок 13" descr="P1110278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62526" y="2186862"/>
            <a:ext cx="3888432" cy="2916324"/>
          </a:xfrm>
          <a:prstGeom prst="rect">
            <a:avLst/>
          </a:prstGeom>
        </p:spPr>
      </p:pic>
      <p:pic>
        <p:nvPicPr>
          <p:cNvPr id="16" name="Рисунок 15" descr="P1110258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4128" y="1700808"/>
            <a:ext cx="3050424" cy="374441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131840" y="1700808"/>
            <a:ext cx="266429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Изготовление новогодней композиции – подарок </a:t>
            </a:r>
          </a:p>
          <a:p>
            <a:pPr algn="ctr">
              <a:lnSpc>
                <a:spcPct val="150000"/>
              </a:lnSpc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к  Новому году </a:t>
            </a:r>
            <a:endParaRPr lang="ru-RU" sz="20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Содержимое 8" descr="P2011164.JPG"/>
          <p:cNvPicPr>
            <a:picLocks noGrp="1" noChangeAspect="1"/>
          </p:cNvPicPr>
          <p:nvPr>
            <p:ph sz="half"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1412776"/>
            <a:ext cx="5952661" cy="417646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1110241.JPG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404664"/>
            <a:ext cx="3361187" cy="2520280"/>
          </a:xfrm>
        </p:spPr>
      </p:pic>
      <p:pic>
        <p:nvPicPr>
          <p:cNvPr id="5" name="Рисунок 4" descr="P1110250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476672"/>
            <a:ext cx="3312368" cy="2484276"/>
          </a:xfrm>
          <a:prstGeom prst="rect">
            <a:avLst/>
          </a:prstGeom>
        </p:spPr>
      </p:pic>
      <p:pic>
        <p:nvPicPr>
          <p:cNvPr id="17" name="Рисунок 16" descr="PC280846.JPG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140968"/>
            <a:ext cx="2976331" cy="2232248"/>
          </a:xfrm>
          <a:prstGeom prst="rect">
            <a:avLst/>
          </a:prstGeom>
        </p:spPr>
      </p:pic>
      <p:pic>
        <p:nvPicPr>
          <p:cNvPr id="18" name="Рисунок 17" descr="PC280852.JPG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3140968"/>
            <a:ext cx="2952328" cy="2214246"/>
          </a:xfrm>
          <a:prstGeom prst="rect">
            <a:avLst/>
          </a:prstGeom>
        </p:spPr>
      </p:pic>
      <p:pic>
        <p:nvPicPr>
          <p:cNvPr id="19" name="Рисунок 18" descr="P1110266.JPG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3861048"/>
            <a:ext cx="3315616" cy="2486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111027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4653136"/>
            <a:ext cx="2776064" cy="20820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 descr="P111027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8384" y="2636912"/>
            <a:ext cx="2776064" cy="20820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P1110264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980728"/>
            <a:ext cx="2952328" cy="22142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" name="Рисунок 1" descr="P1110265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832" y="3501008"/>
            <a:ext cx="3024336" cy="22682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 descr="P1110273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32656"/>
            <a:ext cx="2880320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P1110275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3501008"/>
            <a:ext cx="3024336" cy="22682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P1110276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4" y="332656"/>
            <a:ext cx="2952328" cy="22142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51720" y="764704"/>
            <a:ext cx="48965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Я сделала подарок для родителей. Мне очень понравилось, но было очень трудно, потому что сложно составлять красивые композиции. </a:t>
            </a:r>
          </a:p>
          <a:p>
            <a:pPr algn="r"/>
            <a:r>
              <a:rPr lang="ru-RU" b="1" i="1" dirty="0" smtClean="0">
                <a:latin typeface="Arial" pitchFamily="34" charset="0"/>
                <a:cs typeface="Arial" pitchFamily="34" charset="0"/>
              </a:rPr>
              <a:t>Салихова Екатерина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Отзывы одноклассников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2924944"/>
            <a:ext cx="32403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Мне понравилось создавать композицию! Мне кажется маме понравиться мой подарок!</a:t>
            </a:r>
          </a:p>
          <a:p>
            <a:pPr algn="r"/>
            <a:r>
              <a:rPr lang="ru-RU" b="1" i="1" dirty="0" smtClean="0">
                <a:latin typeface="Arial" pitchFamily="34" charset="0"/>
                <a:cs typeface="Arial" pitchFamily="34" charset="0"/>
              </a:rPr>
              <a:t>Кожина  Лада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060848"/>
            <a:ext cx="36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Я выполнял работу с большой радостью. Мне казалось, что эти сухие цветы, да и вся поделка будто живые.</a:t>
            </a:r>
          </a:p>
          <a:p>
            <a:pPr algn="r"/>
            <a:r>
              <a:rPr lang="ru-RU" b="1" i="1" dirty="0" err="1" smtClean="0">
                <a:latin typeface="Arial" pitchFamily="34" charset="0"/>
                <a:cs typeface="Arial" pitchFamily="34" charset="0"/>
              </a:rPr>
              <a:t>Шнайдерман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 Виталий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3968" y="4869160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Мне понравилось делать такие подарки. Это было интересно и увлекательно.</a:t>
            </a:r>
          </a:p>
          <a:p>
            <a:pPr algn="r"/>
            <a:r>
              <a:rPr lang="ru-RU" b="1" i="1" dirty="0" smtClean="0">
                <a:latin typeface="Arial" pitchFamily="34" charset="0"/>
                <a:cs typeface="Arial" pitchFamily="34" charset="0"/>
              </a:rPr>
              <a:t>Пухов Аким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Vse\Desktop\фото ноу\P11102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149080"/>
            <a:ext cx="2808312" cy="2106234"/>
          </a:xfrm>
          <a:prstGeom prst="rect">
            <a:avLst/>
          </a:prstGeom>
          <a:noFill/>
        </p:spPr>
      </p:pic>
      <p:pic>
        <p:nvPicPr>
          <p:cNvPr id="11" name="Рисунок 10" descr="PC210747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786246" y="1790818"/>
            <a:ext cx="2448272" cy="1836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363272" cy="5688632"/>
          </a:xfrm>
        </p:spPr>
        <p:txBody>
          <a:bodyPr>
            <a:normAutofit fontScale="92500" lnSpcReduction="20000"/>
          </a:bodyPr>
          <a:lstStyle/>
          <a:p>
            <a:pPr indent="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ru-RU" b="1" i="1" dirty="0" smtClean="0">
                <a:latin typeface="Arial" pitchFamily="34" charset="0"/>
                <a:cs typeface="Arial" pitchFamily="34" charset="0"/>
              </a:rPr>
              <a:t>Цветы это чудо созданное природой, они несут радость.</a:t>
            </a:r>
          </a:p>
          <a:p>
            <a:pPr indent="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ru-RU" b="1" i="1" dirty="0" smtClean="0">
                <a:latin typeface="Arial" pitchFamily="34" charset="0"/>
                <a:cs typeface="Arial" pitchFamily="34" charset="0"/>
              </a:rPr>
              <a:t> Цветами можно украшать дома, офисы, улицы городов, можно с их помощью порадовать близких замечательным подарком, украсить себя, подчеркнув свою индивидуальность. </a:t>
            </a:r>
          </a:p>
          <a:p>
            <a:pPr indent="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150000"/>
              <a:buBlip>
                <a:blip r:embed="rId2"/>
              </a:buBlip>
            </a:pPr>
            <a:r>
              <a:rPr lang="ru-RU" b="1" i="1" dirty="0" smtClean="0">
                <a:latin typeface="Arial" pitchFamily="34" charset="0"/>
                <a:cs typeface="Arial" pitchFamily="34" charset="0"/>
              </a:rPr>
              <a:t>Это искусство доступно каждому, но при этом нужно иметь знания, художественный   вкус, упорство и терпение.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8446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95675">
            <a:off x="6355478" y="573306"/>
            <a:ext cx="2352381" cy="3694322"/>
          </a:xfrm>
          <a:prstGeom prst="rect">
            <a:avLst/>
          </a:prstGeom>
        </p:spPr>
      </p:pic>
      <p:pic>
        <p:nvPicPr>
          <p:cNvPr id="5" name="Рисунок 4" descr="IMG_8451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72543">
            <a:off x="328000" y="317538"/>
            <a:ext cx="2565983" cy="3848974"/>
          </a:xfrm>
          <a:prstGeom prst="rect">
            <a:avLst/>
          </a:prstGeom>
        </p:spPr>
      </p:pic>
      <p:pic>
        <p:nvPicPr>
          <p:cNvPr id="6" name="Рисунок 5" descr="IMG_8667.JPG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188640"/>
            <a:ext cx="2736305" cy="41044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47664" y="4581128"/>
            <a:ext cx="565212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Участница </a:t>
            </a:r>
            <a:r>
              <a:rPr lang="ru-RU" sz="2400" b="1" i="1" dirty="0" err="1" smtClean="0">
                <a:latin typeface="Arial" pitchFamily="34" charset="0"/>
                <a:cs typeface="Arial" pitchFamily="34" charset="0"/>
              </a:rPr>
              <a:t>телепроекта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«Топ-модель по-детски» </a:t>
            </a:r>
          </a:p>
          <a:p>
            <a:pPr algn="ctr"/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и мастер-класса по флористике. рамках этого проекта </a:t>
            </a: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Monotype Corsiva" pitchFamily="66" charset="0"/>
                <a:cs typeface="Adobe Arabic" pitchFamily="18" charset="-78"/>
              </a:rPr>
              <a:t>Знаете ли вы, что такое флористика? </a:t>
            </a:r>
            <a:endParaRPr lang="ru-RU" sz="5400" b="1" dirty="0">
              <a:latin typeface="Monotype Corsiva" pitchFamily="66" charset="0"/>
              <a:cs typeface="Adobe Arabic" pitchFamily="18" charset="-78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785918" y="2357430"/>
          <a:ext cx="520065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21510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u="sng" dirty="0" smtClean="0">
                <a:latin typeface="Arial" pitchFamily="34" charset="0"/>
                <a:cs typeface="Arial" pitchFamily="34" charset="0"/>
              </a:rPr>
              <a:t>Цель: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выяснить, как </a:t>
            </a:r>
          </a:p>
          <a:p>
            <a:pPr algn="ctr">
              <a:buNone/>
            </a:pPr>
            <a:r>
              <a:rPr lang="ru-RU" b="1" i="1" dirty="0" smtClean="0">
                <a:latin typeface="Arial" pitchFamily="34" charset="0"/>
                <a:cs typeface="Arial" pitchFamily="34" charset="0"/>
              </a:rPr>
              <a:t>создается цветочная композиция</a:t>
            </a:r>
          </a:p>
          <a:p>
            <a:pPr algn="ctr">
              <a:buNone/>
            </a:pPr>
            <a:r>
              <a:rPr lang="ru-RU" b="1" i="1" dirty="0" smtClean="0">
                <a:latin typeface="Arial" pitchFamily="34" charset="0"/>
                <a:cs typeface="Arial" pitchFamily="34" charset="0"/>
              </a:rPr>
              <a:t> и где можно её использовать.</a:t>
            </a:r>
          </a:p>
          <a:p>
            <a:pPr algn="just">
              <a:buNone/>
            </a:pPr>
            <a:r>
              <a:rPr lang="ru-RU" b="1" u="sng" dirty="0" smtClean="0">
                <a:latin typeface="Arial" pitchFamily="34" charset="0"/>
                <a:cs typeface="Arial" pitchFamily="34" charset="0"/>
              </a:rPr>
              <a:t>Задачи:</a:t>
            </a:r>
          </a:p>
          <a:p>
            <a:pPr algn="just">
              <a:buClr>
                <a:srgbClr val="CC0099"/>
              </a:buClr>
              <a:buSzPct val="150000"/>
              <a:buBlip>
                <a:blip r:embed="rId3"/>
              </a:buBlip>
            </a:pPr>
            <a:r>
              <a:rPr lang="ru-RU" sz="2600" b="1" i="1" dirty="0" smtClean="0">
                <a:latin typeface="Arial" pitchFamily="34" charset="0"/>
                <a:cs typeface="Arial" pitchFamily="34" charset="0"/>
              </a:rPr>
              <a:t>Узнать, какую роль играли цветы в жизни человека.</a:t>
            </a:r>
          </a:p>
          <a:p>
            <a:pPr algn="just">
              <a:buClr>
                <a:srgbClr val="CC0099"/>
              </a:buClr>
              <a:buSzPct val="150000"/>
              <a:buBlip>
                <a:blip r:embed="rId3"/>
              </a:buBlip>
            </a:pPr>
            <a:r>
              <a:rPr lang="ru-RU" sz="2600" b="1" i="1" dirty="0" smtClean="0">
                <a:latin typeface="Arial" pitchFamily="34" charset="0"/>
                <a:cs typeface="Arial" pitchFamily="34" charset="0"/>
              </a:rPr>
              <a:t>Выяснить, что такое флористика, её стили, техники цветочных композиций</a:t>
            </a:r>
          </a:p>
          <a:p>
            <a:pPr algn="just">
              <a:buClr>
                <a:srgbClr val="CC0099"/>
              </a:buClr>
              <a:buSzPct val="150000"/>
              <a:buBlip>
                <a:blip r:embed="rId3"/>
              </a:buBlip>
            </a:pPr>
            <a:r>
              <a:rPr lang="ru-RU" sz="2600" b="1" i="1" dirty="0" smtClean="0">
                <a:latin typeface="Arial" pitchFamily="34" charset="0"/>
                <a:cs typeface="Arial" pitchFamily="34" charset="0"/>
              </a:rPr>
              <a:t>Подготовить и провести мастер класс «Создание новогодней цветочной композиции»</a:t>
            </a:r>
          </a:p>
          <a:p>
            <a:pPr marL="0" lvl="1" indent="0" algn="ctr">
              <a:spcBef>
                <a:spcPts val="0"/>
              </a:spcBef>
              <a:buNone/>
            </a:pPr>
            <a:endParaRPr lang="ru-RU" b="1" u="sng" dirty="0" smtClean="0">
              <a:latin typeface="Arial" pitchFamily="34" charset="0"/>
              <a:cs typeface="Arial" pitchFamily="34" charset="0"/>
            </a:endParaRPr>
          </a:p>
          <a:p>
            <a:pPr marL="0" lvl="1" indent="0" algn="ctr">
              <a:spcBef>
                <a:spcPts val="0"/>
              </a:spcBef>
              <a:buNone/>
            </a:pPr>
            <a:r>
              <a:rPr lang="ru-RU" b="1" u="sng" dirty="0" smtClean="0">
                <a:latin typeface="Arial" pitchFamily="34" charset="0"/>
                <a:cs typeface="Arial" pitchFamily="34" charset="0"/>
              </a:rPr>
              <a:t>Гипотеза: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я предполагаю, что создавать </a:t>
            </a:r>
          </a:p>
          <a:p>
            <a:pPr marL="0" lvl="1" indent="0" algn="ctr">
              <a:spcBef>
                <a:spcPts val="0"/>
              </a:spcBef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композиции и украшения с использованием </a:t>
            </a:r>
          </a:p>
          <a:p>
            <a:pPr marL="0" lvl="1" indent="0" algn="ctr">
              <a:spcBef>
                <a:spcPts val="0"/>
              </a:spcBef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цветов доступно каждому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688632"/>
          </a:xfrm>
        </p:spPr>
        <p:txBody>
          <a:bodyPr>
            <a:normAutofit lnSpcReduction="10000"/>
          </a:bodyPr>
          <a:lstStyle/>
          <a:p>
            <a:pPr marL="180000" indent="342900" algn="ctr">
              <a:spcAft>
                <a:spcPts val="600"/>
              </a:spcAft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Флористика (от лат. </a:t>
            </a:r>
            <a:r>
              <a:rPr lang="ru-RU" sz="3600" b="1" dirty="0" err="1" smtClean="0">
                <a:latin typeface="Arial" pitchFamily="34" charset="0"/>
                <a:cs typeface="Arial" pitchFamily="34" charset="0"/>
              </a:rPr>
              <a:t>Flora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) — разновидность декоративно-прикладного искусства и дизайна; создание флористических работ (букетов, композиций, панно, коллажей) из разнообразных природных материалов (цветов, листьев, трав, ягод, плодов, орехов и т. д.), которые могут быть живыми, сухими или консервированными.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499992" y="1772816"/>
            <a:ext cx="36724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В Древнем Египте и Древней Греции цветами украшали святилища богов, статуи, костюмы.</a:t>
            </a:r>
          </a:p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Из цветов изготавливались благоухающие гирлянды, венки.</a:t>
            </a: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576" y="47667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Немного истории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24744"/>
            <a:ext cx="3012898" cy="471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491880" y="1124744"/>
            <a:ext cx="4608512" cy="4525963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34290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«В истории цветов заключается часть истории человечества» </a:t>
            </a:r>
          </a:p>
          <a:p>
            <a:pPr marL="2057400" marR="0" lvl="4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Немецкий филолог, культуролог </a:t>
            </a:r>
          </a:p>
          <a:p>
            <a:pPr marL="2057400" marR="0" lvl="4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Эриха Ауэрбаха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5301208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У славянских народов венки, сплетенные из цветов считались и украшением, и обрядовыми элементами. </a:t>
            </a: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620688"/>
            <a:ext cx="6984776" cy="4751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620688"/>
            <a:ext cx="7056784" cy="493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827584" y="5517232"/>
            <a:ext cx="6996348" cy="729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Знаменитый цветочный рынок «</a:t>
            </a:r>
            <a:r>
              <a:rPr lang="ru-RU" sz="2000" b="1" i="1" dirty="0" err="1" smtClean="0">
                <a:latin typeface="Arial" pitchFamily="34" charset="0"/>
                <a:cs typeface="Arial" pitchFamily="34" charset="0"/>
              </a:rPr>
              <a:t>Marche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err="1" smtClean="0">
                <a:latin typeface="Arial" pitchFamily="34" charset="0"/>
                <a:cs typeface="Arial" pitchFamily="34" charset="0"/>
              </a:rPr>
              <a:t>aux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err="1" smtClean="0">
                <a:latin typeface="Arial" pitchFamily="34" charset="0"/>
                <a:cs typeface="Arial" pitchFamily="34" charset="0"/>
              </a:rPr>
              <a:t>fleurs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», расположенный в самом центре Парижа.</a:t>
            </a:r>
            <a:endParaRPr lang="ru-RU" sz="20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620688"/>
            <a:ext cx="7128792" cy="501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827584" y="5373216"/>
            <a:ext cx="72071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Эффектные асимметричные композиции из природных материалов, которые получили название «икебана», что переводится как «оживление цветов»</a:t>
            </a:r>
            <a:endParaRPr lang="ru-RU" sz="20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6313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8" grpId="0"/>
      <p:bldP spid="8" grpId="1"/>
      <p:bldP spid="12" grpId="0"/>
      <p:bldP spid="12" grpId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Стили  флористики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57290" y="928670"/>
            <a:ext cx="230425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72132" y="928670"/>
            <a:ext cx="2377440" cy="2338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285852" y="3643314"/>
            <a:ext cx="2377440" cy="2351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214942" y="3643314"/>
            <a:ext cx="2377440" cy="2351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2910" y="3143248"/>
            <a:ext cx="37392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Вегетативный стиль</a:t>
            </a: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4008" y="3212976"/>
            <a:ext cx="4158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4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Декоративный стиль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000768"/>
            <a:ext cx="4929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400" b="1" i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Форма-линейный</a:t>
            </a:r>
            <a:r>
              <a:rPr lang="ru-RU" sz="24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стиль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14876" y="6000768"/>
            <a:ext cx="36558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4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Параллельный стиль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072494" cy="9941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Виды </a:t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atin typeface="Arial" pitchFamily="34" charset="0"/>
                <a:cs typeface="Arial" pitchFamily="34" charset="0"/>
              </a:rPr>
              <a:t>флористических работ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3643314"/>
            <a:ext cx="92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i="1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Букет</a:t>
            </a:r>
            <a:endParaRPr lang="ru-RU" b="1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29322" y="4714884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i="1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Флористический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i="1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объект</a:t>
            </a:r>
            <a:endParaRPr lang="ru-RU" b="1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29058" y="6215082"/>
            <a:ext cx="1286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i="1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Гирлянда</a:t>
            </a:r>
            <a:endParaRPr lang="ru-RU" b="1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2844" y="4786322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i="1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Флористический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i="1" dirty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венок</a:t>
            </a:r>
            <a:endParaRPr lang="ru-RU" b="1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G:\флористика\Флористика\картинки\_kKp8ShpEr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571612"/>
            <a:ext cx="2214578" cy="3152247"/>
          </a:xfrm>
          <a:prstGeom prst="rect">
            <a:avLst/>
          </a:prstGeom>
          <a:noFill/>
        </p:spPr>
      </p:pic>
      <p:pic>
        <p:nvPicPr>
          <p:cNvPr id="2052" name="Picture 4" descr="G:\флористика\Флористика\картинки\decoration flowers (6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1802" y="4071942"/>
            <a:ext cx="3214710" cy="2142470"/>
          </a:xfrm>
          <a:prstGeom prst="rect">
            <a:avLst/>
          </a:prstGeom>
          <a:noFill/>
        </p:spPr>
      </p:pic>
      <p:pic>
        <p:nvPicPr>
          <p:cNvPr id="1027" name="Picture 3" descr="G:\флористика\Флористика\картинки\6LzGKyiHcHQ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702" y="1643050"/>
            <a:ext cx="2071702" cy="3043521"/>
          </a:xfrm>
          <a:prstGeom prst="rect">
            <a:avLst/>
          </a:prstGeom>
          <a:noFill/>
        </p:spPr>
      </p:pic>
      <p:pic>
        <p:nvPicPr>
          <p:cNvPr id="1026" name="Picture 2" descr="F:\флористика\Флористика\картинки\3bd9e94bc496cde0775ee9ec268800b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8926" y="1357298"/>
            <a:ext cx="3325818" cy="2352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G:\флористика\Флористика\картинки\i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71480"/>
            <a:ext cx="2428892" cy="2403591"/>
          </a:xfrm>
          <a:prstGeom prst="rect">
            <a:avLst/>
          </a:prstGeom>
          <a:noFill/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3643314"/>
            <a:ext cx="235745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G:\флористика\Флористика\картинки\4uQkyenK1V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2" y="3571875"/>
            <a:ext cx="3500462" cy="2335573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500042"/>
            <a:ext cx="3929090" cy="2483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500562" y="5857892"/>
            <a:ext cx="2886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Нательные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украшения</a:t>
            </a:r>
            <a:endParaRPr lang="ru-RU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5984" y="6000768"/>
            <a:ext cx="8886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Сухой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букет</a:t>
            </a:r>
            <a:endParaRPr lang="ru-RU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71604" y="3143248"/>
            <a:ext cx="963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Панно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500694" y="3071810"/>
            <a:ext cx="11162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Ширмы</a:t>
            </a:r>
            <a:r>
              <a:rPr lang="ru-RU" sz="1400" b="1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Флористические </a:t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atin typeface="Arial" pitchFamily="34" charset="0"/>
                <a:cs typeface="Arial" pitchFamily="34" charset="0"/>
              </a:rPr>
              <a:t> техники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571612"/>
            <a:ext cx="750099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indent="18000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400" b="1" i="1" u="sng" dirty="0" smtClean="0">
                <a:latin typeface="Arial" pitchFamily="34" charset="0"/>
                <a:cs typeface="Arial" pitchFamily="34" charset="0"/>
              </a:rPr>
              <a:t>Первичные и вторичные техники: 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связывание, работа с проволокой, крепление зажимом, работа с клеем, крепление, подвешивание и др.</a:t>
            </a:r>
          </a:p>
          <a:p>
            <a:pPr marL="72000" indent="18000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400" b="1" i="1" u="sng" dirty="0" smtClean="0">
                <a:latin typeface="Arial" pitchFamily="34" charset="0"/>
                <a:cs typeface="Arial" pitchFamily="34" charset="0"/>
              </a:rPr>
              <a:t>Декоративные техники: нанизывание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, наслаивание, плетение, связывание в узел, расщепление, скручивание, свивание, обматывание, вплетение и др.</a:t>
            </a:r>
          </a:p>
          <a:p>
            <a:pPr marL="72000" indent="18000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400" b="1" i="1" u="sng" dirty="0" smtClean="0">
                <a:latin typeface="Arial" pitchFamily="34" charset="0"/>
                <a:cs typeface="Arial" pitchFamily="34" charset="0"/>
              </a:rPr>
              <a:t>Защитные и сохраняющие техники: 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изолирование / защита</a:t>
            </a: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506</Words>
  <Application>Microsoft Office PowerPoint</Application>
  <PresentationFormat>Экран (4:3)</PresentationFormat>
  <Paragraphs>98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Знаете ли вы, что такое флористика? </vt:lpstr>
      <vt:lpstr>Презентация PowerPoint</vt:lpstr>
      <vt:lpstr>Немного истории</vt:lpstr>
      <vt:lpstr>Стили  флористики</vt:lpstr>
      <vt:lpstr>Виды  флористических работ</vt:lpstr>
      <vt:lpstr>Презентация PowerPoint</vt:lpstr>
      <vt:lpstr>Флористические   техники </vt:lpstr>
      <vt:lpstr>Инструменты для флористики</vt:lpstr>
      <vt:lpstr>Материалы и аксессуары</vt:lpstr>
      <vt:lpstr>Мастер класс</vt:lpstr>
      <vt:lpstr>Презентация PowerPoint</vt:lpstr>
      <vt:lpstr>Презентация PowerPoint</vt:lpstr>
      <vt:lpstr>Отзывы одноклассников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Vse</dc:creator>
  <cp:lastModifiedBy>Наталья</cp:lastModifiedBy>
  <cp:revision>75</cp:revision>
  <dcterms:created xsi:type="dcterms:W3CDTF">2016-01-24T17:22:02Z</dcterms:created>
  <dcterms:modified xsi:type="dcterms:W3CDTF">2016-04-15T13:28:34Z</dcterms:modified>
</cp:coreProperties>
</file>