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3EBCABED-CF9D-4514-99B6-21136B52F575}">
  <a:tblStyle styleId="{3EBCABED-CF9D-4514-99B6-21136B52F575}" styleName="Table_0">
    <a:wholeTbl>
      <a:tcTxStyle/>
      <a:tcStyle>
        <a:tcBdr>
          <a:left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18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25318704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5" name="Shape 1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1" name="Shape 1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8" name="Shape 17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Shape 1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Shape 1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Shape 2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Shape 2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Shape 2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Shape 2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Shape 2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Shape 2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9" name="Shape 10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0" name="Shape 13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0" name="Shape 14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buClr>
                <a:srgbClr val="888888"/>
              </a:buClr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spcBef>
                <a:spcPts val="560"/>
              </a:spcBef>
              <a:buClr>
                <a:srgbClr val="888888"/>
              </a:buClr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spcBef>
                <a:spcPts val="48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lvl="1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lvl="2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lvl="3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lvl="4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lvl="5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lvl="6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lvl="7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lvl="8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lvl="1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lvl="2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lvl="3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lvl="4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lvl="5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lvl="6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lvl="7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lvl="8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lvl="1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lvl="2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lvl="3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lvl="4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lvl="5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lvl="6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lvl="7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lvl="8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algn="l" rtl="0">
              <a:spcBef>
                <a:spcPts val="0"/>
              </a:spcBef>
              <a:defRPr sz="4000" b="1" cap="none"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2000">
                <a:solidFill>
                  <a:srgbClr val="888888"/>
                </a:solidFill>
              </a:defRPr>
            </a:lvl1pPr>
            <a:lvl2pPr marL="457200" lvl="1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800">
                <a:solidFill>
                  <a:srgbClr val="888888"/>
                </a:solidFill>
              </a:defRPr>
            </a:lvl2pPr>
            <a:lvl3pPr marL="914400" lvl="2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600">
                <a:solidFill>
                  <a:srgbClr val="888888"/>
                </a:solidFill>
              </a:defRPr>
            </a:lvl3pPr>
            <a:lvl4pPr marL="1371600" lvl="3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4pPr>
            <a:lvl5pPr marL="1828800" lvl="4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5pPr>
            <a:lvl6pPr marL="2286000" lvl="5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6pPr>
            <a:lvl7pPr marL="2743200" lvl="6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7pPr>
            <a:lvl8pPr marL="3200400" lvl="7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8pPr>
            <a:lvl9pPr marL="3657600" lvl="8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2800"/>
            </a:lvl1pPr>
            <a:lvl2pPr lvl="1" rtl="0">
              <a:spcBef>
                <a:spcPts val="0"/>
              </a:spcBef>
              <a:defRPr sz="2400"/>
            </a:lvl2pPr>
            <a:lvl3pPr lvl="2" rtl="0">
              <a:spcBef>
                <a:spcPts val="0"/>
              </a:spcBef>
              <a:defRPr sz="2000"/>
            </a:lvl3pPr>
            <a:lvl4pPr lvl="3" rtl="0">
              <a:spcBef>
                <a:spcPts val="0"/>
              </a:spcBef>
              <a:defRPr sz="1800"/>
            </a:lvl4pPr>
            <a:lvl5pPr lvl="4" rtl="0">
              <a:spcBef>
                <a:spcPts val="0"/>
              </a:spcBef>
              <a:defRPr sz="1800"/>
            </a:lvl5pPr>
            <a:lvl6pPr lvl="5" rtl="0">
              <a:spcBef>
                <a:spcPts val="0"/>
              </a:spcBef>
              <a:defRPr sz="1800"/>
            </a:lvl6pPr>
            <a:lvl7pPr lvl="6" rtl="0">
              <a:spcBef>
                <a:spcPts val="0"/>
              </a:spcBef>
              <a:defRPr sz="1800"/>
            </a:lvl7pPr>
            <a:lvl8pPr lvl="7" rtl="0">
              <a:spcBef>
                <a:spcPts val="0"/>
              </a:spcBef>
              <a:defRPr sz="1800"/>
            </a:lvl8pPr>
            <a:lvl9pPr lvl="8"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2800"/>
            </a:lvl1pPr>
            <a:lvl2pPr lvl="1" rtl="0">
              <a:spcBef>
                <a:spcPts val="0"/>
              </a:spcBef>
              <a:defRPr sz="2400"/>
            </a:lvl2pPr>
            <a:lvl3pPr lvl="2" rtl="0">
              <a:spcBef>
                <a:spcPts val="0"/>
              </a:spcBef>
              <a:defRPr sz="2000"/>
            </a:lvl3pPr>
            <a:lvl4pPr lvl="3" rtl="0">
              <a:spcBef>
                <a:spcPts val="0"/>
              </a:spcBef>
              <a:defRPr sz="1800"/>
            </a:lvl4pPr>
            <a:lvl5pPr lvl="4" rtl="0">
              <a:spcBef>
                <a:spcPts val="0"/>
              </a:spcBef>
              <a:defRPr sz="1800"/>
            </a:lvl5pPr>
            <a:lvl6pPr lvl="5" rtl="0">
              <a:spcBef>
                <a:spcPts val="0"/>
              </a:spcBef>
              <a:defRPr sz="1800"/>
            </a:lvl6pPr>
            <a:lvl7pPr lvl="6" rtl="0">
              <a:spcBef>
                <a:spcPts val="0"/>
              </a:spcBef>
              <a:defRPr sz="1800"/>
            </a:lvl7pPr>
            <a:lvl8pPr lvl="7" rtl="0">
              <a:spcBef>
                <a:spcPts val="0"/>
              </a:spcBef>
              <a:defRPr sz="1800"/>
            </a:lvl8pPr>
            <a:lvl9pPr lvl="8"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rtl="0">
              <a:spcBef>
                <a:spcPts val="0"/>
              </a:spcBef>
              <a:buFont typeface="Calibri"/>
              <a:buNone/>
              <a:defRPr sz="2400" b="1"/>
            </a:lvl1pPr>
            <a:lvl2pPr marL="457200" lvl="1" indent="0" rtl="0">
              <a:spcBef>
                <a:spcPts val="0"/>
              </a:spcBef>
              <a:buFont typeface="Calibri"/>
              <a:buNone/>
              <a:defRPr sz="2000" b="1"/>
            </a:lvl2pPr>
            <a:lvl3pPr marL="914400" lvl="2" indent="0" rtl="0">
              <a:spcBef>
                <a:spcPts val="0"/>
              </a:spcBef>
              <a:buFont typeface="Calibri"/>
              <a:buNone/>
              <a:defRPr sz="1800" b="1"/>
            </a:lvl3pPr>
            <a:lvl4pPr marL="1371600" lvl="3" indent="0" rtl="0">
              <a:spcBef>
                <a:spcPts val="0"/>
              </a:spcBef>
              <a:buFont typeface="Calibri"/>
              <a:buNone/>
              <a:defRPr sz="1600" b="1"/>
            </a:lvl4pPr>
            <a:lvl5pPr marL="1828800" lvl="4" indent="0" rtl="0">
              <a:spcBef>
                <a:spcPts val="0"/>
              </a:spcBef>
              <a:buFont typeface="Calibri"/>
              <a:buNone/>
              <a:defRPr sz="1600" b="1"/>
            </a:lvl5pPr>
            <a:lvl6pPr marL="2286000" lvl="5" indent="0" rtl="0">
              <a:spcBef>
                <a:spcPts val="0"/>
              </a:spcBef>
              <a:buFont typeface="Calibri"/>
              <a:buNone/>
              <a:defRPr sz="1600" b="1"/>
            </a:lvl6pPr>
            <a:lvl7pPr marL="2743200" lvl="6" indent="0" rtl="0">
              <a:spcBef>
                <a:spcPts val="0"/>
              </a:spcBef>
              <a:buFont typeface="Calibri"/>
              <a:buNone/>
              <a:defRPr sz="1600" b="1"/>
            </a:lvl7pPr>
            <a:lvl8pPr marL="3200400" lvl="7" indent="0" rtl="0">
              <a:spcBef>
                <a:spcPts val="0"/>
              </a:spcBef>
              <a:buFont typeface="Calibri"/>
              <a:buNone/>
              <a:defRPr sz="1600" b="1"/>
            </a:lvl8pPr>
            <a:lvl9pPr marL="3657600" lvl="8" indent="0" rtl="0">
              <a:spcBef>
                <a:spcPts val="0"/>
              </a:spcBef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2400"/>
            </a:lvl1pPr>
            <a:lvl2pPr lvl="1" rtl="0">
              <a:spcBef>
                <a:spcPts val="0"/>
              </a:spcBef>
              <a:defRPr sz="2000"/>
            </a:lvl2pPr>
            <a:lvl3pPr lvl="2" rtl="0">
              <a:spcBef>
                <a:spcPts val="0"/>
              </a:spcBef>
              <a:defRPr sz="1800"/>
            </a:lvl3pPr>
            <a:lvl4pPr lvl="3" rtl="0">
              <a:spcBef>
                <a:spcPts val="0"/>
              </a:spcBef>
              <a:defRPr sz="1600"/>
            </a:lvl4pPr>
            <a:lvl5pPr lvl="4" rtl="0">
              <a:spcBef>
                <a:spcPts val="0"/>
              </a:spcBef>
              <a:defRPr sz="1600"/>
            </a:lvl5pPr>
            <a:lvl6pPr lvl="5" rtl="0">
              <a:spcBef>
                <a:spcPts val="0"/>
              </a:spcBef>
              <a:defRPr sz="1600"/>
            </a:lvl6pPr>
            <a:lvl7pPr lvl="6" rtl="0">
              <a:spcBef>
                <a:spcPts val="0"/>
              </a:spcBef>
              <a:defRPr sz="1600"/>
            </a:lvl7pPr>
            <a:lvl8pPr lvl="7" rtl="0">
              <a:spcBef>
                <a:spcPts val="0"/>
              </a:spcBef>
              <a:defRPr sz="1600"/>
            </a:lvl8pPr>
            <a:lvl9pPr lvl="8"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rtl="0">
              <a:spcBef>
                <a:spcPts val="0"/>
              </a:spcBef>
              <a:buFont typeface="Calibri"/>
              <a:buNone/>
              <a:defRPr sz="2400" b="1"/>
            </a:lvl1pPr>
            <a:lvl2pPr marL="457200" lvl="1" indent="0" rtl="0">
              <a:spcBef>
                <a:spcPts val="0"/>
              </a:spcBef>
              <a:buFont typeface="Calibri"/>
              <a:buNone/>
              <a:defRPr sz="2000" b="1"/>
            </a:lvl2pPr>
            <a:lvl3pPr marL="914400" lvl="2" indent="0" rtl="0">
              <a:spcBef>
                <a:spcPts val="0"/>
              </a:spcBef>
              <a:buFont typeface="Calibri"/>
              <a:buNone/>
              <a:defRPr sz="1800" b="1"/>
            </a:lvl3pPr>
            <a:lvl4pPr marL="1371600" lvl="3" indent="0" rtl="0">
              <a:spcBef>
                <a:spcPts val="0"/>
              </a:spcBef>
              <a:buFont typeface="Calibri"/>
              <a:buNone/>
              <a:defRPr sz="1600" b="1"/>
            </a:lvl4pPr>
            <a:lvl5pPr marL="1828800" lvl="4" indent="0" rtl="0">
              <a:spcBef>
                <a:spcPts val="0"/>
              </a:spcBef>
              <a:buFont typeface="Calibri"/>
              <a:buNone/>
              <a:defRPr sz="1600" b="1"/>
            </a:lvl5pPr>
            <a:lvl6pPr marL="2286000" lvl="5" indent="0" rtl="0">
              <a:spcBef>
                <a:spcPts val="0"/>
              </a:spcBef>
              <a:buFont typeface="Calibri"/>
              <a:buNone/>
              <a:defRPr sz="1600" b="1"/>
            </a:lvl6pPr>
            <a:lvl7pPr marL="2743200" lvl="6" indent="0" rtl="0">
              <a:spcBef>
                <a:spcPts val="0"/>
              </a:spcBef>
              <a:buFont typeface="Calibri"/>
              <a:buNone/>
              <a:defRPr sz="1600" b="1"/>
            </a:lvl7pPr>
            <a:lvl8pPr marL="3200400" lvl="7" indent="0" rtl="0">
              <a:spcBef>
                <a:spcPts val="0"/>
              </a:spcBef>
              <a:buFont typeface="Calibri"/>
              <a:buNone/>
              <a:defRPr sz="1600" b="1"/>
            </a:lvl8pPr>
            <a:lvl9pPr marL="3657600" lvl="8" indent="0" rtl="0">
              <a:spcBef>
                <a:spcPts val="0"/>
              </a:spcBef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2400"/>
            </a:lvl1pPr>
            <a:lvl2pPr lvl="1" rtl="0">
              <a:spcBef>
                <a:spcPts val="0"/>
              </a:spcBef>
              <a:defRPr sz="2000"/>
            </a:lvl2pPr>
            <a:lvl3pPr lvl="2" rtl="0">
              <a:spcBef>
                <a:spcPts val="0"/>
              </a:spcBef>
              <a:defRPr sz="1800"/>
            </a:lvl3pPr>
            <a:lvl4pPr lvl="3" rtl="0">
              <a:spcBef>
                <a:spcPts val="0"/>
              </a:spcBef>
              <a:defRPr sz="1600"/>
            </a:lvl4pPr>
            <a:lvl5pPr lvl="4" rtl="0">
              <a:spcBef>
                <a:spcPts val="0"/>
              </a:spcBef>
              <a:defRPr sz="1600"/>
            </a:lvl5pPr>
            <a:lvl6pPr lvl="5" rtl="0">
              <a:spcBef>
                <a:spcPts val="0"/>
              </a:spcBef>
              <a:defRPr sz="1600"/>
            </a:lvl6pPr>
            <a:lvl7pPr lvl="6" rtl="0">
              <a:spcBef>
                <a:spcPts val="0"/>
              </a:spcBef>
              <a:defRPr sz="1600"/>
            </a:lvl7pPr>
            <a:lvl8pPr lvl="7" rtl="0">
              <a:spcBef>
                <a:spcPts val="0"/>
              </a:spcBef>
              <a:defRPr sz="1600"/>
            </a:lvl8pPr>
            <a:lvl9pPr lvl="8"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l" rtl="0">
              <a:spcBef>
                <a:spcPts val="0"/>
              </a:spcBef>
              <a:defRPr sz="2000" b="1"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3200"/>
            </a:lvl1pPr>
            <a:lvl2pPr lvl="1" rtl="0">
              <a:spcBef>
                <a:spcPts val="0"/>
              </a:spcBef>
              <a:defRPr sz="2800"/>
            </a:lvl2pPr>
            <a:lvl3pPr lvl="2" rtl="0">
              <a:spcBef>
                <a:spcPts val="0"/>
              </a:spcBef>
              <a:defRPr sz="2400"/>
            </a:lvl3pPr>
            <a:lvl4pPr lvl="3" rtl="0">
              <a:spcBef>
                <a:spcPts val="0"/>
              </a:spcBef>
              <a:defRPr sz="2000"/>
            </a:lvl4pPr>
            <a:lvl5pPr lvl="4" rtl="0">
              <a:spcBef>
                <a:spcPts val="0"/>
              </a:spcBef>
              <a:defRPr sz="2000"/>
            </a:lvl5pPr>
            <a:lvl6pPr lvl="5" rtl="0">
              <a:spcBef>
                <a:spcPts val="0"/>
              </a:spcBef>
              <a:defRPr sz="2000"/>
            </a:lvl6pPr>
            <a:lvl7pPr lvl="6" rtl="0">
              <a:spcBef>
                <a:spcPts val="0"/>
              </a:spcBef>
              <a:defRPr sz="2000"/>
            </a:lvl7pPr>
            <a:lvl8pPr lvl="7" rtl="0">
              <a:spcBef>
                <a:spcPts val="0"/>
              </a:spcBef>
              <a:defRPr sz="2000"/>
            </a:lvl8pPr>
            <a:lvl9pPr lvl="8" rtl="0">
              <a:spcBef>
                <a:spcPts val="0"/>
              </a:spcBef>
              <a:defRPr sz="2000"/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rtl="0">
              <a:spcBef>
                <a:spcPts val="0"/>
              </a:spcBef>
              <a:buFont typeface="Calibri"/>
              <a:buNone/>
              <a:defRPr sz="1400"/>
            </a:lvl1pPr>
            <a:lvl2pPr marL="457200" lvl="1" indent="0" rtl="0">
              <a:spcBef>
                <a:spcPts val="0"/>
              </a:spcBef>
              <a:buFont typeface="Calibri"/>
              <a:buNone/>
              <a:defRPr sz="1200"/>
            </a:lvl2pPr>
            <a:lvl3pPr marL="914400" lvl="2" indent="0" rtl="0">
              <a:spcBef>
                <a:spcPts val="0"/>
              </a:spcBef>
              <a:buFont typeface="Calibri"/>
              <a:buNone/>
              <a:defRPr sz="1000"/>
            </a:lvl3pPr>
            <a:lvl4pPr marL="1371600" lvl="3" indent="0" rtl="0">
              <a:spcBef>
                <a:spcPts val="0"/>
              </a:spcBef>
              <a:buFont typeface="Calibri"/>
              <a:buNone/>
              <a:defRPr sz="900"/>
            </a:lvl4pPr>
            <a:lvl5pPr marL="1828800" lvl="4" indent="0" rtl="0">
              <a:spcBef>
                <a:spcPts val="0"/>
              </a:spcBef>
              <a:buFont typeface="Calibri"/>
              <a:buNone/>
              <a:defRPr sz="900"/>
            </a:lvl5pPr>
            <a:lvl6pPr marL="2286000" lvl="5" indent="0" rtl="0">
              <a:spcBef>
                <a:spcPts val="0"/>
              </a:spcBef>
              <a:buFont typeface="Calibri"/>
              <a:buNone/>
              <a:defRPr sz="900"/>
            </a:lvl6pPr>
            <a:lvl7pPr marL="2743200" lvl="6" indent="0" rtl="0">
              <a:spcBef>
                <a:spcPts val="0"/>
              </a:spcBef>
              <a:buFont typeface="Calibri"/>
              <a:buNone/>
              <a:defRPr sz="900"/>
            </a:lvl7pPr>
            <a:lvl8pPr marL="3200400" lvl="7" indent="0" rtl="0">
              <a:spcBef>
                <a:spcPts val="0"/>
              </a:spcBef>
              <a:buFont typeface="Calibri"/>
              <a:buNone/>
              <a:defRPr sz="900"/>
            </a:lvl8pPr>
            <a:lvl9pPr marL="3657600" lvl="8" indent="0" rtl="0">
              <a:spcBef>
                <a:spcPts val="0"/>
              </a:spcBef>
              <a:buFont typeface="Calibri"/>
              <a:buNone/>
              <a:defRPr sz="900"/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l" rtl="0">
              <a:spcBef>
                <a:spcPts val="0"/>
              </a:spcBef>
              <a:defRPr sz="2000" b="1"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rtl="0">
              <a:spcBef>
                <a:spcPts val="0"/>
              </a:spcBef>
              <a:buFont typeface="Calibri"/>
              <a:buNone/>
              <a:defRPr sz="1400"/>
            </a:lvl1pPr>
            <a:lvl2pPr marL="457200" lvl="1" indent="0" rtl="0">
              <a:spcBef>
                <a:spcPts val="0"/>
              </a:spcBef>
              <a:buFont typeface="Calibri"/>
              <a:buNone/>
              <a:defRPr sz="1200"/>
            </a:lvl2pPr>
            <a:lvl3pPr marL="914400" lvl="2" indent="0" rtl="0">
              <a:spcBef>
                <a:spcPts val="0"/>
              </a:spcBef>
              <a:buFont typeface="Calibri"/>
              <a:buNone/>
              <a:defRPr sz="1000"/>
            </a:lvl3pPr>
            <a:lvl4pPr marL="1371600" lvl="3" indent="0" rtl="0">
              <a:spcBef>
                <a:spcPts val="0"/>
              </a:spcBef>
              <a:buFont typeface="Calibri"/>
              <a:buNone/>
              <a:defRPr sz="900"/>
            </a:lvl4pPr>
            <a:lvl5pPr marL="1828800" lvl="4" indent="0" rtl="0">
              <a:spcBef>
                <a:spcPts val="0"/>
              </a:spcBef>
              <a:buFont typeface="Calibri"/>
              <a:buNone/>
              <a:defRPr sz="900"/>
            </a:lvl5pPr>
            <a:lvl6pPr marL="2286000" lvl="5" indent="0" rtl="0">
              <a:spcBef>
                <a:spcPts val="0"/>
              </a:spcBef>
              <a:buFont typeface="Calibri"/>
              <a:buNone/>
              <a:defRPr sz="900"/>
            </a:lvl6pPr>
            <a:lvl7pPr marL="2743200" lvl="6" indent="0" rtl="0">
              <a:spcBef>
                <a:spcPts val="0"/>
              </a:spcBef>
              <a:buFont typeface="Calibri"/>
              <a:buNone/>
              <a:defRPr sz="900"/>
            </a:lvl7pPr>
            <a:lvl8pPr marL="3200400" lvl="7" indent="0" rtl="0">
              <a:spcBef>
                <a:spcPts val="0"/>
              </a:spcBef>
              <a:buFont typeface="Calibri"/>
              <a:buNone/>
              <a:defRPr sz="900"/>
            </a:lvl8pPr>
            <a:lvl9pPr marL="3657600" lvl="8" indent="0" rtl="0">
              <a:spcBef>
                <a:spcPts val="0"/>
              </a:spcBef>
              <a:buFont typeface="Calibri"/>
              <a:buNone/>
              <a:defRPr sz="900"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-RU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Shape 8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72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Shape 85"/>
          <p:cNvSpPr txBox="1">
            <a:spLocks noGrp="1"/>
          </p:cNvSpPr>
          <p:nvPr>
            <p:ph type="ctrTitle"/>
          </p:nvPr>
        </p:nvSpPr>
        <p:spPr>
          <a:xfrm>
            <a:off x="685800" y="0"/>
            <a:ext cx="7772400" cy="663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lvl="0" indent="-69850" algn="l" rtl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61111"/>
              <a:buFont typeface="Arial"/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lvl="0" indent="292100" rtl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61111"/>
              <a:buFont typeface="Arial"/>
              <a:buNone/>
            </a:pPr>
            <a:endParaRPr sz="1800" b="1" dirty="0">
              <a:latin typeface="Arial"/>
              <a:ea typeface="Arial"/>
              <a:cs typeface="Arial"/>
              <a:sym typeface="Arial"/>
            </a:endParaRPr>
          </a:p>
          <a:p>
            <a:pPr lvl="0" indent="273050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ru-RU" sz="1800" b="1" dirty="0">
                <a:latin typeface="Arial"/>
                <a:ea typeface="Arial"/>
                <a:cs typeface="Arial"/>
                <a:sym typeface="Arial"/>
              </a:rPr>
              <a:t>Изучение воздействия электромагнитного поля компьютера на развитие живых организмов на примере пекарских дрожжей</a:t>
            </a:r>
          </a:p>
          <a:p>
            <a:pPr lvl="0" indent="273050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ru-RU" sz="1800" dirty="0">
                <a:latin typeface="Arial"/>
                <a:ea typeface="Arial"/>
                <a:cs typeface="Arial"/>
                <a:sym typeface="Arial"/>
              </a:rPr>
              <a:t>Естествознание</a:t>
            </a:r>
          </a:p>
          <a:p>
            <a:pPr lvl="0" indent="273050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ru-RU" sz="1800" dirty="0">
                <a:latin typeface="Arial"/>
                <a:ea typeface="Arial"/>
                <a:cs typeface="Arial"/>
                <a:sym typeface="Arial"/>
              </a:rPr>
              <a:t>Научно-исследовательская работа</a:t>
            </a:r>
          </a:p>
          <a:p>
            <a:pPr lvl="0" algn="r" rtl="0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000" b="1" dirty="0"/>
              <a:t>Автор:</a:t>
            </a:r>
          </a:p>
          <a:p>
            <a:pPr lvl="0" algn="r" rtl="0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000" dirty="0"/>
              <a:t>Иваненко Степан</a:t>
            </a:r>
          </a:p>
          <a:p>
            <a:pPr lvl="0" algn="r" rtl="0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000" dirty="0"/>
              <a:t>семейный клуб “</a:t>
            </a:r>
            <a:r>
              <a:rPr lang="ru-RU" sz="2000" dirty="0" err="1"/>
              <a:t>ТАЛАНТиЯ</a:t>
            </a:r>
            <a:r>
              <a:rPr lang="ru-RU" sz="2000" dirty="0"/>
              <a:t>”</a:t>
            </a:r>
          </a:p>
          <a:p>
            <a:pPr lvl="0" algn="r" rtl="0">
              <a:lnSpc>
                <a:spcPct val="80000"/>
              </a:lnSpc>
              <a:spcBef>
                <a:spcPts val="40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000" b="1" dirty="0"/>
              <a:t>Научный руководитель:</a:t>
            </a:r>
          </a:p>
          <a:p>
            <a:pPr lvl="0" algn="r" rtl="0">
              <a:lnSpc>
                <a:spcPct val="80000"/>
              </a:lnSpc>
              <a:spcBef>
                <a:spcPts val="40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000" dirty="0"/>
              <a:t>Алексеев Егор </a:t>
            </a:r>
            <a:r>
              <a:rPr lang="ru-RU" sz="2000" dirty="0" err="1"/>
              <a:t>Николевич</a:t>
            </a:r>
            <a:endParaRPr lang="ru-RU" sz="2000" dirty="0"/>
          </a:p>
          <a:p>
            <a:pPr lvl="0" indent="273050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endParaRPr sz="1800" b="1" dirty="0">
              <a:latin typeface="Arial"/>
              <a:ea typeface="Arial"/>
              <a:cs typeface="Arial"/>
              <a:sym typeface="Arial"/>
            </a:endParaRPr>
          </a:p>
          <a:p>
            <a:pPr lvl="0" indent="273050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endParaRPr sz="1800" b="1" dirty="0">
              <a:latin typeface="Arial"/>
              <a:ea typeface="Arial"/>
              <a:cs typeface="Arial"/>
              <a:sym typeface="Arial"/>
            </a:endParaRPr>
          </a:p>
          <a:p>
            <a:pPr lvl="0" indent="273050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endParaRPr sz="1800" b="1" dirty="0">
              <a:latin typeface="Arial"/>
              <a:ea typeface="Arial"/>
              <a:cs typeface="Arial"/>
              <a:sym typeface="Arial"/>
            </a:endParaRPr>
          </a:p>
          <a:p>
            <a:pPr lvl="0" indent="273050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endParaRPr sz="1800" b="1" dirty="0">
              <a:latin typeface="Arial"/>
              <a:ea typeface="Arial"/>
              <a:cs typeface="Arial"/>
              <a:sym typeface="Arial"/>
            </a:endParaRPr>
          </a:p>
          <a:p>
            <a:pPr lvl="0" indent="273050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ru-RU" sz="1800" b="1" dirty="0">
                <a:latin typeface="Arial"/>
                <a:ea typeface="Arial"/>
                <a:cs typeface="Arial"/>
                <a:sym typeface="Arial"/>
              </a:rPr>
              <a:t>Челябинск,2016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Shape 153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72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Shape 15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gradFill>
            <a:gsLst>
              <a:gs pos="0">
                <a:srgbClr val="29859E"/>
              </a:gs>
              <a:gs pos="80000">
                <a:srgbClr val="36B0D0"/>
              </a:gs>
              <a:gs pos="100000">
                <a:srgbClr val="33B3D5"/>
              </a:gs>
            </a:gsLst>
            <a:lin ang="162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lang="ru-RU"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Электромагнитное загрязнение</a:t>
            </a:r>
          </a:p>
        </p:txBody>
      </p:sp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1612775"/>
          </a:xfrm>
          <a:prstGeom prst="rect">
            <a:avLst/>
          </a:prstGeom>
          <a:gradFill>
            <a:gsLst>
              <a:gs pos="0">
                <a:srgbClr val="29859E"/>
              </a:gs>
              <a:gs pos="80000">
                <a:srgbClr val="36B0D0"/>
              </a:gs>
              <a:gs pos="100000">
                <a:srgbClr val="33B3D5"/>
              </a:gs>
            </a:gsLst>
            <a:lin ang="162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ru-RU"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Это совокупность электромагнитных полей, разнообразных частот, плохо влияющих на человека</a:t>
            </a: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6" name="Shape 15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7543" y="3429000"/>
            <a:ext cx="8208912" cy="32403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Shape 161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72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Shape 162"/>
          <p:cNvSpPr txBox="1">
            <a:spLocks noGrp="1"/>
          </p:cNvSpPr>
          <p:nvPr>
            <p:ph type="title"/>
          </p:nvPr>
        </p:nvSpPr>
        <p:spPr>
          <a:xfrm>
            <a:off x="457200" y="510262"/>
            <a:ext cx="8229600" cy="5832648"/>
          </a:xfrm>
          <a:prstGeom prst="rect">
            <a:avLst/>
          </a:prstGeom>
          <a:gradFill>
            <a:gsLst>
              <a:gs pos="0">
                <a:srgbClr val="29859E"/>
              </a:gs>
              <a:gs pos="80000">
                <a:srgbClr val="36B0D0"/>
              </a:gs>
              <a:gs pos="100000">
                <a:srgbClr val="33B3D5"/>
              </a:gs>
            </a:gsLst>
            <a:lin ang="162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lang="ru-RU" sz="3959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Все работающие электроприборы создают вокруг себя поле, которое вызывает движение заряженных частиц. </a:t>
            </a:r>
            <a:br>
              <a:rPr lang="ru-RU" sz="3959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3959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Клетки живого организма состоят из заряженных молекул и любое превышение нормального уровня ЭМП может вызвать определенное воздействие на них 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Shape 167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Shape 168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068"/>
          <a:stretch/>
        </p:blipFill>
        <p:spPr>
          <a:xfrm>
            <a:off x="827583" y="548679"/>
            <a:ext cx="7488831" cy="58326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Shape 173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72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467543" y="404663"/>
            <a:ext cx="8229600" cy="4525963"/>
          </a:xfrm>
          <a:prstGeom prst="rect">
            <a:avLst/>
          </a:prstGeom>
          <a:gradFill>
            <a:gsLst>
              <a:gs pos="0">
                <a:srgbClr val="29859E"/>
              </a:gs>
              <a:gs pos="80000">
                <a:srgbClr val="36B0D0"/>
              </a:gs>
              <a:gs pos="100000">
                <a:srgbClr val="33B3D5"/>
              </a:gs>
            </a:gsLst>
            <a:lin ang="162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ru-RU" sz="3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Биологический эффект ЭМП в условиях длительного многолетнего воздействия накапливается, в результате возможно развитие болезней.</a:t>
            </a:r>
          </a:p>
          <a:p>
            <a:pPr marL="0" marR="0" lvl="0" indent="0" algn="ctr" rtl="0">
              <a:spcBef>
                <a:spcPts val="64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ru-RU" sz="3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Наглядно, такое воздействие мы можем наблюдать на примере одноклеточных грибов (пекарские дрожжи)</a:t>
            </a:r>
          </a:p>
        </p:txBody>
      </p:sp>
      <p:pic>
        <p:nvPicPr>
          <p:cNvPr id="175" name="Shape 17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663788" y="4085810"/>
            <a:ext cx="3816424" cy="2592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Shape 18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72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Shape 181"/>
          <p:cNvSpPr/>
          <p:nvPr/>
        </p:nvSpPr>
        <p:spPr>
          <a:xfrm>
            <a:off x="2275025" y="3164975"/>
            <a:ext cx="4298997" cy="523219"/>
          </a:xfrm>
          <a:prstGeom prst="rect">
            <a:avLst/>
          </a:prstGeom>
          <a:gradFill>
            <a:gsLst>
              <a:gs pos="0">
                <a:srgbClr val="29859E"/>
              </a:gs>
              <a:gs pos="80000">
                <a:srgbClr val="36B0D0"/>
              </a:gs>
              <a:gs pos="100000">
                <a:srgbClr val="33B3D5"/>
              </a:gs>
            </a:gsLst>
            <a:lin ang="162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ПРАКТИЧЕСКАЯ ЧАСТЬ</a:t>
            </a:r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87" name="Shape 187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99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457200" y="367650"/>
            <a:ext cx="8229600" cy="3171899"/>
          </a:xfrm>
          <a:prstGeom prst="rect">
            <a:avLst/>
          </a:prstGeom>
          <a:solidFill>
            <a:srgbClr val="29859E"/>
          </a:solidFill>
        </p:spPr>
        <p:txBody>
          <a:bodyPr lIns="91425" tIns="91425" rIns="91425" bIns="91425" anchor="t" anchorCtr="0">
            <a:noAutofit/>
          </a:bodyPr>
          <a:lstStyle/>
          <a:p>
            <a:pPr marL="0" lvl="0" indent="342900" algn="just" rtl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Для получения данных о влиянии ЭМП на состояние живых организмов мы решили провести опыт в котором использовали обыкновенные пекарские дрожжи.</a:t>
            </a:r>
          </a:p>
          <a:p>
            <a:pPr marL="0" lvl="0" indent="342900" algn="just" rtl="0">
              <a:lnSpc>
                <a:spcPct val="150000"/>
              </a:lnSpc>
              <a:spcBef>
                <a:spcPts val="0"/>
              </a:spcBef>
              <a:buNone/>
            </a:pP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342900" algn="just" rtl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Объект исследования: электромагнитное поле компьютера</a:t>
            </a:r>
          </a:p>
          <a:p>
            <a:pPr marL="0" lvl="0" indent="342900" algn="just" rtl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Предмет исследования: качественное состояние посева культуры пекарских дрожжей в питательной среде.</a:t>
            </a:r>
          </a:p>
          <a:p>
            <a:pPr marL="0" lvl="0" indent="27305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sz="1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89" name="Shape 189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2350" y="3539550"/>
            <a:ext cx="3899290" cy="3171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Shape 19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99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Shape 19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solidFill>
            <a:srgbClr val="29859E"/>
          </a:solidFill>
        </p:spPr>
        <p:txBody>
          <a:bodyPr lIns="91425" tIns="91425" rIns="91425" bIns="91425" anchor="ctr" anchorCtr="0">
            <a:noAutofit/>
          </a:bodyPr>
          <a:lstStyle/>
          <a:p>
            <a:pPr lvl="0" indent="27305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lang="ru-RU" sz="3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“Сырые” пекарские дрожжи</a:t>
            </a:r>
          </a:p>
        </p:txBody>
      </p:sp>
      <p:pic>
        <p:nvPicPr>
          <p:cNvPr id="196" name="Shape 196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7700" y="1821775"/>
            <a:ext cx="3114000" cy="41275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Shape 197"/>
          <p:cNvPicPr preferRelativeResize="0"/>
          <p:nvPr/>
        </p:nvPicPr>
        <p:blipFill>
          <a:blip r:embed="rId5" cstate="email"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0525" y="1833787"/>
            <a:ext cx="3114000" cy="410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Shape 202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99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Shape 20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solidFill>
            <a:srgbClr val="29859E"/>
          </a:solidFill>
        </p:spPr>
        <p:txBody>
          <a:bodyPr lIns="91425" tIns="91425" rIns="91425" bIns="91425" anchor="ctr" anchorCtr="0">
            <a:noAutofit/>
          </a:bodyPr>
          <a:lstStyle/>
          <a:p>
            <a:pPr lvl="0" indent="27305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lang="ru-RU" sz="3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Разделение посевов</a:t>
            </a:r>
          </a:p>
        </p:txBody>
      </p:sp>
      <p:pic>
        <p:nvPicPr>
          <p:cNvPr id="204" name="Shape 204"/>
          <p:cNvPicPr preferRelativeResize="0"/>
          <p:nvPr/>
        </p:nvPicPr>
        <p:blipFill>
          <a:blip r:embed="rId4" cstate="email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575" y="1417650"/>
            <a:ext cx="6874850" cy="514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Shape 209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99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Shape 2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solidFill>
            <a:srgbClr val="29859E"/>
          </a:solidFill>
        </p:spPr>
        <p:txBody>
          <a:bodyPr lIns="91425" tIns="91425" rIns="91425" bIns="91425" anchor="ctr" anchorCtr="0">
            <a:noAutofit/>
          </a:bodyPr>
          <a:lstStyle/>
          <a:p>
            <a:pPr lvl="0" indent="342900" rtl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Образцы №1 и №2</a:t>
            </a:r>
          </a:p>
        </p:txBody>
      </p:sp>
      <p:pic>
        <p:nvPicPr>
          <p:cNvPr id="211" name="Shape 211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6845" y="2324950"/>
            <a:ext cx="2882104" cy="3458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Shape 212"/>
          <p:cNvPicPr preferRelativeResize="0"/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9650" y="2324950"/>
            <a:ext cx="4611375" cy="3458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Shape 217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99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Shape 218"/>
          <p:cNvSpPr txBox="1">
            <a:spLocks noGrp="1"/>
          </p:cNvSpPr>
          <p:nvPr>
            <p:ph type="title"/>
          </p:nvPr>
        </p:nvSpPr>
        <p:spPr>
          <a:xfrm>
            <a:off x="457200" y="274650"/>
            <a:ext cx="8229600" cy="1716299"/>
          </a:xfrm>
          <a:prstGeom prst="rect">
            <a:avLst/>
          </a:prstGeom>
          <a:solidFill>
            <a:srgbClr val="29859E"/>
          </a:solidFill>
        </p:spPr>
        <p:txBody>
          <a:bodyPr lIns="91425" tIns="91425" rIns="91425" bIns="91425" anchor="ctr" anchorCtr="0">
            <a:noAutofit/>
          </a:bodyPr>
          <a:lstStyle/>
          <a:p>
            <a:pPr marL="685800" lvl="0" indent="-41275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lang="ru-RU" sz="3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Образцы во второй день эксперимента</a:t>
            </a:r>
          </a:p>
        </p:txBody>
      </p:sp>
      <p:pic>
        <p:nvPicPr>
          <p:cNvPr id="219" name="Shape 219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962" y="1990950"/>
            <a:ext cx="6964075" cy="4615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Shape 9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72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457200" y="762301"/>
            <a:ext cx="8229600" cy="5874599"/>
          </a:xfrm>
          <a:prstGeom prst="rect">
            <a:avLst/>
          </a:prstGeom>
          <a:gradFill>
            <a:gsLst>
              <a:gs pos="0">
                <a:srgbClr val="29859E"/>
              </a:gs>
              <a:gs pos="80000">
                <a:srgbClr val="36B0D0"/>
              </a:gs>
              <a:gs pos="100000">
                <a:srgbClr val="33B3D5"/>
              </a:gs>
            </a:gsLst>
            <a:lin ang="162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ru-RU" sz="272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Цель: изучение воздействия электромагнитного поля компьютера на развитие живых организмов.</a:t>
            </a:r>
          </a:p>
          <a:p>
            <a:pPr marL="0" marR="0" lvl="0" indent="0" algn="l" rtl="0">
              <a:lnSpc>
                <a:spcPct val="90000"/>
              </a:lnSpc>
              <a:spcBef>
                <a:spcPts val="544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ru-RU" sz="272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Задачи: 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44"/>
              </a:spcBef>
              <a:buClr>
                <a:schemeClr val="lt1"/>
              </a:buClr>
              <a:buSzPct val="100740"/>
              <a:buFont typeface="Arial"/>
              <a:buChar char="•"/>
            </a:pPr>
            <a:r>
              <a:rPr lang="ru-RU" sz="272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Узнать больше о роли электричества и электромагнитных полей в жизни людей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44"/>
              </a:spcBef>
              <a:buClr>
                <a:schemeClr val="lt1"/>
              </a:buClr>
              <a:buSzPct val="100740"/>
              <a:buFont typeface="Arial"/>
              <a:buChar char="•"/>
            </a:pPr>
            <a:r>
              <a:rPr lang="ru-RU" sz="272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Определить негативное влияние ЭМП на живые организмы.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44"/>
              </a:spcBef>
              <a:buClr>
                <a:schemeClr val="lt1"/>
              </a:buClr>
              <a:buSzPct val="100740"/>
              <a:buFont typeface="Arial"/>
              <a:buChar char="•"/>
            </a:pPr>
            <a:r>
              <a:rPr lang="ru-RU" sz="272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Доказать или опровергнуть опытным путем, что ЭМП способны оказывать какое-либо воздействие на развитие и жизнедеятельность живых организмов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44"/>
              </a:spcBef>
              <a:buClr>
                <a:schemeClr val="lt1"/>
              </a:buClr>
              <a:buSzPct val="100740"/>
              <a:buFont typeface="Arial"/>
              <a:buChar char="•"/>
            </a:pPr>
            <a:r>
              <a:rPr lang="ru-RU" sz="272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Сформулировать рекомендации к безопасному использованию бытовыми приборами.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44"/>
              </a:spcBef>
              <a:buClr>
                <a:schemeClr val="dk1"/>
              </a:buClr>
              <a:buSzPct val="100740"/>
              <a:buFont typeface="Arial"/>
              <a:buNone/>
            </a:pPr>
            <a:endParaRPr sz="272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Shape 22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99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Shape 225"/>
          <p:cNvSpPr txBox="1">
            <a:spLocks noGrp="1"/>
          </p:cNvSpPr>
          <p:nvPr>
            <p:ph type="title"/>
          </p:nvPr>
        </p:nvSpPr>
        <p:spPr>
          <a:xfrm>
            <a:off x="0" y="805900"/>
            <a:ext cx="8229600" cy="3207900"/>
          </a:xfrm>
          <a:prstGeom prst="rect">
            <a:avLst/>
          </a:prstGeom>
          <a:solidFill>
            <a:srgbClr val="29859E"/>
          </a:solidFill>
        </p:spPr>
        <p:txBody>
          <a:bodyPr lIns="91425" tIns="91425" rIns="91425" bIns="91425" anchor="ctr" anchorCtr="0">
            <a:noAutofit/>
          </a:bodyPr>
          <a:lstStyle/>
          <a:p>
            <a:pPr lvl="0" indent="273050" algn="just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ru-RU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В качестве основных признаков на которые следует обратить внимание при оценке наших образцов мы выбрали :</a:t>
            </a:r>
          </a:p>
          <a:p>
            <a:pPr marL="457200" lvl="0" indent="-266700" algn="just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AutoNum type="arabicParenR"/>
            </a:pPr>
            <a:r>
              <a:rPr lang="ru-RU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Цвет;</a:t>
            </a:r>
          </a:p>
          <a:p>
            <a:pPr marL="457200" lvl="0" indent="-266700" algn="just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AutoNum type="arabicParenR"/>
            </a:pPr>
            <a:r>
              <a:rPr lang="ru-RU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Запах;</a:t>
            </a:r>
          </a:p>
          <a:p>
            <a:pPr marL="457200" lvl="0" indent="-266700" algn="just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AutoNum type="arabicParenR"/>
            </a:pPr>
            <a:r>
              <a:rPr lang="ru-RU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Консистенция.</a:t>
            </a:r>
          </a:p>
        </p:txBody>
      </p:sp>
      <p:graphicFrame>
        <p:nvGraphicFramePr>
          <p:cNvPr id="226" name="Shape 226"/>
          <p:cNvGraphicFramePr/>
          <p:nvPr/>
        </p:nvGraphicFramePr>
        <p:xfrm>
          <a:off x="2801600" y="1879400"/>
          <a:ext cx="6342400" cy="4180550"/>
        </p:xfrm>
        <a:graphic>
          <a:graphicData uri="http://schemas.openxmlformats.org/drawingml/2006/table">
            <a:tbl>
              <a:tblPr>
                <a:noFill/>
                <a:tableStyleId>{3EBCABED-CF9D-4514-99B6-21136B52F575}</a:tableStyleId>
              </a:tblPr>
              <a:tblGrid>
                <a:gridCol w="600525"/>
                <a:gridCol w="2539075"/>
                <a:gridCol w="1601400"/>
                <a:gridCol w="1601400"/>
              </a:tblGrid>
              <a:tr h="777950">
                <a:tc>
                  <a:txBody>
                    <a:bodyPr/>
                    <a:lstStyle/>
                    <a:p>
                      <a:pPr lvl="0" indent="34290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№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indent="34290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indent="34290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Образец №1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indent="34290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Образец №2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</a:tr>
              <a:tr h="461675"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Цвет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Коричневый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Светло-коричневый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</a:tr>
              <a:tr h="1094225"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Запах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Резкий, специфический, примесь уксуса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Слабый, но выраженный запах брожения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</a:tr>
              <a:tr h="461675"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Консистенция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Менее мягкая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Мягкая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</a:tr>
              <a:tr h="461675"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Объём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Не изменился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Не изменился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</a:tr>
              <a:tr h="461675"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Масса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Не изменилась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Не изменилась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</a:tr>
              <a:tr h="461675"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Влажность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Менее влажный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5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Более влажный</a:t>
                      </a:r>
                    </a:p>
                  </a:txBody>
                  <a:tcPr marL="63500" marR="63500" marT="63500" marB="635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Shape 231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99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457200" y="-4775"/>
            <a:ext cx="8229600" cy="6858000"/>
          </a:xfrm>
          <a:prstGeom prst="rect">
            <a:avLst/>
          </a:prstGeom>
          <a:solidFill>
            <a:srgbClr val="29859E"/>
          </a:solidFill>
        </p:spPr>
        <p:txBody>
          <a:bodyPr lIns="91425" tIns="91425" rIns="91425" bIns="91425" anchor="t" anchorCtr="0">
            <a:noAutofit/>
          </a:bodyPr>
          <a:lstStyle/>
          <a:p>
            <a:pPr marL="0" lvl="0" indent="273050" algn="ctr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ru-RU"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Рекомендации</a:t>
            </a:r>
          </a:p>
          <a:p>
            <a:pPr marL="457200" lvl="0" indent="-228600" algn="just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AutoNum type="arabicParenR"/>
            </a:pPr>
            <a:r>
              <a:rPr lang="ru-RU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Ограничить время пребывания за ПК, планшетом или ноутбуком.</a:t>
            </a:r>
          </a:p>
          <a:p>
            <a:pPr marL="0" lvl="0" indent="273050" algn="just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ru-RU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Эксперимент показал, что ЭМП способно нагревать окружающие предметы, а значит и способно увеличивать температуру тканей человеческого организма. Это касается мышц, суставов и нервной системы. При необходимости долгого пребывания за компьютером нужно разбить это время на периоды, между которыми необходимо удаляться от компьютера, чтобы “остыть”.</a:t>
            </a:r>
          </a:p>
          <a:p>
            <a:pPr marL="0" lvl="0" indent="273050" algn="just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ru-RU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2) Чаще производить чистку  корпуса компьютера </a:t>
            </a:r>
          </a:p>
          <a:p>
            <a:pPr marL="0" lvl="0" indent="273050" algn="just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ru-RU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Мы доказали, что ЭМП ускоряют рост и развитие микроорганизмов, а соответственно на корпусе ПК они могут развиваться намного быстрее. Это грозит развитием болезнетворных бактерий и грибков, что может угрожать нашему здоровью. Особое внимание необходимо обращать на клавиатуру и сенсорные экраны, к которым мы прикасаемся пальцами наиболее часто. В качестве профилактики следует мыть с мылом руки после каждого использования ПК и не принимать во время работы пищу.</a:t>
            </a:r>
          </a:p>
          <a:p>
            <a:pPr marL="0" lvl="0" indent="273050" algn="just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sz="1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Shape 237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99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Shape 23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solidFill>
            <a:srgbClr val="29859E"/>
          </a:solidFill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-RU" sz="3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Выводы</a:t>
            </a:r>
          </a:p>
        </p:txBody>
      </p:sp>
      <p:sp>
        <p:nvSpPr>
          <p:cNvPr id="239" name="Shape 23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solidFill>
            <a:srgbClr val="FFFFFF"/>
          </a:solidFill>
        </p:spPr>
        <p:txBody>
          <a:bodyPr lIns="91425" tIns="91425" rIns="91425" bIns="91425" anchor="t" anchorCtr="0">
            <a:noAutofit/>
          </a:bodyPr>
          <a:lstStyle/>
          <a:p>
            <a:pPr marL="0" lvl="0" indent="27305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ru-RU" sz="2400">
                <a:solidFill>
                  <a:srgbClr val="29859E"/>
                </a:solidFill>
                <a:latin typeface="Arial"/>
                <a:ea typeface="Arial"/>
                <a:cs typeface="Arial"/>
                <a:sym typeface="Arial"/>
              </a:rPr>
              <a:t>Исходя из результатов нашего исследования мы доказали, что компьютер создает электромагнитное поле, но его воздействие не критично для человека. Следует не забывать, что в совокупности с другими излучателями ЭМП может создаваться накопительный эффект. </a:t>
            </a:r>
          </a:p>
        </p:txBody>
      </p:sp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Shape 24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99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Shape 245"/>
          <p:cNvSpPr txBox="1">
            <a:spLocks noGrp="1"/>
          </p:cNvSpPr>
          <p:nvPr>
            <p:ph type="title"/>
          </p:nvPr>
        </p:nvSpPr>
        <p:spPr>
          <a:xfrm>
            <a:off x="0" y="2857500"/>
            <a:ext cx="9144000" cy="1143000"/>
          </a:xfrm>
          <a:prstGeom prst="rect">
            <a:avLst/>
          </a:prstGeom>
          <a:solidFill>
            <a:srgbClr val="29859E"/>
          </a:solidFill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-RU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Спасибо за внимание!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Shape 96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72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47564" y="188640"/>
            <a:ext cx="7848871" cy="2520279"/>
          </a:xfrm>
          <a:prstGeom prst="rect">
            <a:avLst/>
          </a:prstGeom>
          <a:gradFill>
            <a:gsLst>
              <a:gs pos="0">
                <a:srgbClr val="29859E"/>
              </a:gs>
              <a:gs pos="80000">
                <a:srgbClr val="36B0D0"/>
              </a:gs>
              <a:gs pos="100000">
                <a:srgbClr val="33B3D5"/>
              </a:gs>
            </a:gsLst>
            <a:lin ang="162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ru-RU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В нашем исследовании мы предполагаем, что электромагнитное поле, созданное домашним компьютером (ПК) замедлит развитие грибков или пекарных дрожжей.</a:t>
            </a: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8" name="Shape 98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5696" y="2852935"/>
            <a:ext cx="5690672" cy="3789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5" name="Shape 10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72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Shape 106"/>
          <p:cNvSpPr/>
          <p:nvPr/>
        </p:nvSpPr>
        <p:spPr>
          <a:xfrm>
            <a:off x="2275025" y="3164975"/>
            <a:ext cx="4593949" cy="523219"/>
          </a:xfrm>
          <a:prstGeom prst="rect">
            <a:avLst/>
          </a:prstGeom>
          <a:gradFill>
            <a:gsLst>
              <a:gs pos="0">
                <a:srgbClr val="29859E"/>
              </a:gs>
              <a:gs pos="80000">
                <a:srgbClr val="36B0D0"/>
              </a:gs>
              <a:gs pos="100000">
                <a:srgbClr val="33B3D5"/>
              </a:gs>
            </a:gsLst>
            <a:lin ang="162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ТЕОРЕТИЧЕСКАЯ ЧАСТЬ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Shape 111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72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Shape 112"/>
          <p:cNvSpPr txBox="1">
            <a:spLocks noGrp="1"/>
          </p:cNvSpPr>
          <p:nvPr>
            <p:ph type="title"/>
          </p:nvPr>
        </p:nvSpPr>
        <p:spPr>
          <a:xfrm>
            <a:off x="457200" y="5445223"/>
            <a:ext cx="8229600" cy="1143000"/>
          </a:xfrm>
          <a:prstGeom prst="rect">
            <a:avLst/>
          </a:prstGeom>
          <a:gradFill>
            <a:gsLst>
              <a:gs pos="0">
                <a:srgbClr val="29859E"/>
              </a:gs>
              <a:gs pos="80000">
                <a:srgbClr val="36B0D0"/>
              </a:gs>
              <a:gs pos="100000">
                <a:srgbClr val="33B3D5"/>
              </a:gs>
            </a:gsLst>
            <a:lin ang="162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ru-RU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Наш мир состоит из атомов. Атом - это мельчайшая частица вещества, маленький кирпичик, из которого строится всё вокруг. Атом состоит из электронов и атомного ядра. </a:t>
            </a:r>
          </a:p>
        </p:txBody>
      </p:sp>
      <p:pic>
        <p:nvPicPr>
          <p:cNvPr id="113" name="Shape 1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51719" y="332656"/>
            <a:ext cx="4968551" cy="46085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Shape 118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72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457200" y="404663"/>
            <a:ext cx="8229600" cy="1689051"/>
          </a:xfrm>
          <a:prstGeom prst="rect">
            <a:avLst/>
          </a:prstGeom>
          <a:gradFill>
            <a:gsLst>
              <a:gs pos="0">
                <a:srgbClr val="29859E"/>
              </a:gs>
              <a:gs pos="80000">
                <a:srgbClr val="36B0D0"/>
              </a:gs>
              <a:gs pos="100000">
                <a:srgbClr val="33B3D5"/>
              </a:gs>
            </a:gsLst>
            <a:lin ang="162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ru-RU" sz="296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 Электромагнитные волны создаются за счет электрических и магнитных вибраций в движущихся с ускорением электрических зарядов </a:t>
            </a:r>
          </a:p>
        </p:txBody>
      </p:sp>
      <p:pic>
        <p:nvPicPr>
          <p:cNvPr id="120" name="Shape 120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600" y="2204864"/>
            <a:ext cx="6984776" cy="45365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Shape 12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72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385191" y="690281"/>
            <a:ext cx="4186808" cy="5472607"/>
          </a:xfrm>
          <a:prstGeom prst="rect">
            <a:avLst/>
          </a:prstGeom>
          <a:gradFill>
            <a:gsLst>
              <a:gs pos="0">
                <a:srgbClr val="29859E"/>
              </a:gs>
              <a:gs pos="80000">
                <a:srgbClr val="36B0D0"/>
              </a:gs>
              <a:gs pos="100000">
                <a:srgbClr val="33B3D5"/>
              </a:gs>
            </a:gsLst>
            <a:lin ang="162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ru-RU" sz="272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Источниками электромагнитных излучений являются:</a:t>
            </a:r>
          </a:p>
          <a:p>
            <a:pPr marL="0" marR="0" lvl="0" indent="0" algn="l" rtl="0">
              <a:lnSpc>
                <a:spcPct val="90000"/>
              </a:lnSpc>
              <a:spcBef>
                <a:spcPts val="544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ru-RU" sz="272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воздушные линии  передачи тока высокого напряжения, технические средства радиовещания, телевидения,  спутниковой связи, радиолокационные и навигационные системы, лазерные маяки, бытовые приборы – Wi-Fi, СВЧ-печи</a:t>
            </a:r>
          </a:p>
        </p:txBody>
      </p:sp>
      <p:pic>
        <p:nvPicPr>
          <p:cNvPr id="127" name="Shape 127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6055" y="692695"/>
            <a:ext cx="3816424" cy="54726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Shape 132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72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gradFill>
            <a:gsLst>
              <a:gs pos="0">
                <a:srgbClr val="29859E"/>
              </a:gs>
              <a:gs pos="80000">
                <a:srgbClr val="36B0D0"/>
              </a:gs>
              <a:gs pos="100000">
                <a:srgbClr val="33B3D5"/>
              </a:gs>
            </a:gsLst>
            <a:lin ang="162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lang="ru-RU" sz="3959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 sz="3959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3959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К природным источникам относятся:</a:t>
            </a:r>
            <a:br>
              <a:rPr lang="ru-RU" sz="3959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ru-RU" sz="3959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4" name="Shape 134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1650174"/>
            <a:ext cx="2808311" cy="2992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Shape 135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2119" y="1672658"/>
            <a:ext cx="2962299" cy="2962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Shape 136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9307" y="3818903"/>
            <a:ext cx="3960440" cy="2970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Shape 137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6586" y="1672658"/>
            <a:ext cx="2585879" cy="22460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Shape 142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3172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xfrm>
            <a:off x="467543" y="260647"/>
            <a:ext cx="8229600" cy="1296143"/>
          </a:xfrm>
          <a:prstGeom prst="rect">
            <a:avLst/>
          </a:prstGeom>
          <a:gradFill>
            <a:gsLst>
              <a:gs pos="0">
                <a:srgbClr val="29859E"/>
              </a:gs>
              <a:gs pos="80000">
                <a:srgbClr val="36B0D0"/>
              </a:gs>
              <a:gs pos="100000">
                <a:srgbClr val="33B3D5"/>
              </a:gs>
            </a:gsLst>
            <a:lin ang="162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ru-RU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Антропогенные источники, т.е. созданные в результате человеческой деятельности</a:t>
            </a:r>
          </a:p>
        </p:txBody>
      </p:sp>
      <p:sp>
        <p:nvSpPr>
          <p:cNvPr id="144" name="Shape 144"/>
          <p:cNvSpPr txBox="1"/>
          <p:nvPr/>
        </p:nvSpPr>
        <p:spPr>
          <a:xfrm>
            <a:off x="323528" y="1979548"/>
            <a:ext cx="3936589" cy="369332"/>
          </a:xfrm>
          <a:prstGeom prst="rect">
            <a:avLst/>
          </a:prstGeom>
          <a:gradFill>
            <a:gsLst>
              <a:gs pos="0">
                <a:srgbClr val="29859E"/>
              </a:gs>
              <a:gs pos="80000">
                <a:srgbClr val="36B0D0"/>
              </a:gs>
              <a:gs pos="100000">
                <a:srgbClr val="33B3D5"/>
              </a:gs>
            </a:gsLst>
            <a:lin ang="162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Источники низкочастотных излучений</a:t>
            </a:r>
          </a:p>
        </p:txBody>
      </p:sp>
      <p:sp>
        <p:nvSpPr>
          <p:cNvPr id="145" name="Shape 145"/>
          <p:cNvSpPr txBox="1"/>
          <p:nvPr/>
        </p:nvSpPr>
        <p:spPr>
          <a:xfrm>
            <a:off x="4693123" y="1979548"/>
            <a:ext cx="4127347" cy="369332"/>
          </a:xfrm>
          <a:prstGeom prst="rect">
            <a:avLst/>
          </a:prstGeom>
          <a:gradFill>
            <a:gsLst>
              <a:gs pos="0">
                <a:srgbClr val="29859E"/>
              </a:gs>
              <a:gs pos="80000">
                <a:srgbClr val="36B0D0"/>
              </a:gs>
              <a:gs pos="100000">
                <a:srgbClr val="33B3D5"/>
              </a:gs>
            </a:gsLst>
            <a:lin ang="162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Источники высокочастотных излучений </a:t>
            </a:r>
          </a:p>
        </p:txBody>
      </p:sp>
      <p:pic>
        <p:nvPicPr>
          <p:cNvPr id="146" name="Shape 146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650" y="2492896"/>
            <a:ext cx="3696345" cy="33943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Shape 14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07019" y="2492896"/>
            <a:ext cx="3619500" cy="180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Shape 148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7019" y="4273573"/>
            <a:ext cx="3619500" cy="2412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570</Words>
  <Application>Microsoft Office PowerPoint</Application>
  <PresentationFormat>Экран (4:3)</PresentationFormat>
  <Paragraphs>85</Paragraphs>
  <Slides>23</Slides>
  <Notes>23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  Изучение воздействия электромагнитного поля компьютера на развитие живых организмов на примере пекарских дрожжей Естествознание Научно-исследовательская работа Автор: Иваненко Степан семейный клуб “ТАЛАНТиЯ” Научный руководитель: Алексеев Егор Николевич     Челябинск,2016</vt:lpstr>
      <vt:lpstr>Презентация PowerPoint</vt:lpstr>
      <vt:lpstr>Презентация PowerPoint</vt:lpstr>
      <vt:lpstr>Презентация PowerPoint</vt:lpstr>
      <vt:lpstr>Наш мир состоит из атомов. Атом - это мельчайшая частица вещества, маленький кирпичик, из которого строится всё вокруг. Атом состоит из электронов и атомного ядра. </vt:lpstr>
      <vt:lpstr>Презентация PowerPoint</vt:lpstr>
      <vt:lpstr>Презентация PowerPoint</vt:lpstr>
      <vt:lpstr> К природным источникам относятся: </vt:lpstr>
      <vt:lpstr>Антропогенные источники, т.е. созданные в результате человеческой деятельности</vt:lpstr>
      <vt:lpstr>Электромагнитное загрязнение</vt:lpstr>
      <vt:lpstr>Все работающие электроприборы создают вокруг себя поле, которое вызывает движение заряженных частиц.  Клетки живого организма состоят из заряженных молекул и любое превышение нормального уровня ЭМП может вызвать определенное воздействие на них </vt:lpstr>
      <vt:lpstr>Презентация PowerPoint</vt:lpstr>
      <vt:lpstr>Презентация PowerPoint</vt:lpstr>
      <vt:lpstr>Презентация PowerPoint</vt:lpstr>
      <vt:lpstr>Презентация PowerPoint</vt:lpstr>
      <vt:lpstr>“Сырые” пекарские дрожжи</vt:lpstr>
      <vt:lpstr>Разделение посевов</vt:lpstr>
      <vt:lpstr>Образцы №1 и №2</vt:lpstr>
      <vt:lpstr>Образцы во второй день эксперимента</vt:lpstr>
      <vt:lpstr>В качестве основных признаков на которые следует обратить внимание при оценке наших образцов мы выбрали : Цвет; Запах; Консистенция.</vt:lpstr>
      <vt:lpstr>Презентация PowerPoint</vt:lpstr>
      <vt:lpstr>Выводы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Изучение воздействия электромагнитного поля компьютера на развитие живых организмов на примере пекарских дрожжей Естествознание Научно-исследовательская работа Автор: Иваненко Степан семейный клуб “ТАЛАНТиЯ” Научный руководитель: Алексеев Егор Николевич     Челябинск,2016</dc:title>
  <dc:creator>Наталья</dc:creator>
  <cp:lastModifiedBy>Наталья</cp:lastModifiedBy>
  <cp:revision>2</cp:revision>
  <dcterms:modified xsi:type="dcterms:W3CDTF">2016-04-15T15:16:32Z</dcterms:modified>
</cp:coreProperties>
</file>