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45"/>
  </p:notesMasterIdLst>
  <p:sldIdLst>
    <p:sldId id="256" r:id="rId2"/>
    <p:sldId id="297" r:id="rId3"/>
    <p:sldId id="259" r:id="rId4"/>
    <p:sldId id="260" r:id="rId5"/>
    <p:sldId id="257" r:id="rId6"/>
    <p:sldId id="330" r:id="rId7"/>
    <p:sldId id="299" r:id="rId8"/>
    <p:sldId id="300" r:id="rId9"/>
    <p:sldId id="301" r:id="rId10"/>
    <p:sldId id="302" r:id="rId11"/>
    <p:sldId id="267" r:id="rId12"/>
    <p:sldId id="262" r:id="rId13"/>
    <p:sldId id="298" r:id="rId14"/>
    <p:sldId id="308" r:id="rId15"/>
    <p:sldId id="306" r:id="rId16"/>
    <p:sldId id="309" r:id="rId17"/>
    <p:sldId id="310" r:id="rId18"/>
    <p:sldId id="311" r:id="rId19"/>
    <p:sldId id="312" r:id="rId20"/>
    <p:sldId id="313" r:id="rId21"/>
    <p:sldId id="268" r:id="rId22"/>
    <p:sldId id="271" r:id="rId23"/>
    <p:sldId id="274" r:id="rId24"/>
    <p:sldId id="320" r:id="rId25"/>
    <p:sldId id="321" r:id="rId26"/>
    <p:sldId id="328" r:id="rId27"/>
    <p:sldId id="327" r:id="rId28"/>
    <p:sldId id="329" r:id="rId29"/>
    <p:sldId id="331" r:id="rId30"/>
    <p:sldId id="288" r:id="rId31"/>
    <p:sldId id="317" r:id="rId32"/>
    <p:sldId id="289" r:id="rId33"/>
    <p:sldId id="315" r:id="rId34"/>
    <p:sldId id="316" r:id="rId35"/>
    <p:sldId id="318" r:id="rId36"/>
    <p:sldId id="291" r:id="rId37"/>
    <p:sldId id="292" r:id="rId38"/>
    <p:sldId id="332" r:id="rId39"/>
    <p:sldId id="319" r:id="rId40"/>
    <p:sldId id="323" r:id="rId41"/>
    <p:sldId id="280" r:id="rId42"/>
    <p:sldId id="324" r:id="rId43"/>
    <p:sldId id="282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250" autoAdjust="0"/>
  </p:normalViewPr>
  <p:slideViewPr>
    <p:cSldViewPr>
      <p:cViewPr>
        <p:scale>
          <a:sx n="130" d="100"/>
          <a:sy n="130" d="100"/>
        </p:scale>
        <p:origin x="-978" y="4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179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2400"/>
            </a:pPr>
            <a:r>
              <a:rPr lang="ru-RU" sz="2400" i="1" dirty="0"/>
              <a:t>Итоги анкетирования  до знакомства с проектом</a:t>
            </a:r>
          </a:p>
        </c:rich>
      </c:tx>
      <c:layout>
        <c:manualLayout>
          <c:xMode val="edge"/>
          <c:yMode val="edge"/>
          <c:x val="0.14025887001595241"/>
          <c:y val="7.044487265403320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0970121591943863"/>
          <c:y val="0.1995548182589936"/>
          <c:w val="0.491731772528754"/>
          <c:h val="0.74708225270060824"/>
        </c:manualLayout>
      </c:layout>
      <c:pieChart>
        <c:varyColors val="1"/>
        <c:ser>
          <c:idx val="0"/>
          <c:order val="0"/>
          <c:dPt>
            <c:idx val="2"/>
            <c:bubble3D val="0"/>
          </c:dPt>
          <c:dPt>
            <c:idx val="3"/>
            <c:bubble3D val="0"/>
            <c:explosion val="15"/>
          </c:dPt>
          <c:dLbls>
            <c:dLbl>
              <c:idx val="1"/>
              <c:layout>
                <c:manualLayout>
                  <c:x val="-3.7968737165658656E-2"/>
                  <c:y val="-0.22054646011595525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54%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23%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Лист1!$B$3:$B$6</c:f>
              <c:strCache>
                <c:ptCount val="4"/>
                <c:pt idx="0">
                  <c:v>нет</c:v>
                </c:pt>
                <c:pt idx="1">
                  <c:v>не очень</c:v>
                </c:pt>
                <c:pt idx="2">
                  <c:v>да</c:v>
                </c:pt>
                <c:pt idx="3">
                  <c:v>очень</c:v>
                </c:pt>
              </c:strCache>
            </c:strRef>
          </c:cat>
          <c:val>
            <c:numRef>
              <c:f>Лист1!$C$3:$C$6</c:f>
              <c:numCache>
                <c:formatCode>0.00%</c:formatCode>
                <c:ptCount val="4"/>
                <c:pt idx="0">
                  <c:v>0.15379999999999999</c:v>
                </c:pt>
                <c:pt idx="1">
                  <c:v>0.53839999999999999</c:v>
                </c:pt>
                <c:pt idx="2">
                  <c:v>0.23069999999999999</c:v>
                </c:pt>
                <c:pt idx="3">
                  <c:v>7.3099999999999998E-2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6132977826581294"/>
          <c:y val="0.37481445454050483"/>
          <c:w val="0.19200185462987382"/>
          <c:h val="0.29540953709135659"/>
        </c:manualLayout>
      </c:layout>
      <c:overlay val="0"/>
      <c:txPr>
        <a:bodyPr/>
        <a:lstStyle/>
        <a:p>
          <a:pPr>
            <a:defRPr sz="2800" i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135620176190848"/>
          <c:y val="0.25296701995978077"/>
          <c:w val="0.47664229100075362"/>
          <c:h val="0.72175208116381473"/>
        </c:manualLayout>
      </c:layout>
      <c:pieChart>
        <c:varyColors val="1"/>
        <c:ser>
          <c:idx val="0"/>
          <c:order val="0"/>
          <c:dPt>
            <c:idx val="1"/>
            <c:bubble3D val="0"/>
          </c:dPt>
          <c:dPt>
            <c:idx val="3"/>
            <c:bubble3D val="0"/>
            <c:explosion val="11"/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38%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31%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Лист1!$B$21:$B$24</c:f>
              <c:strCache>
                <c:ptCount val="4"/>
                <c:pt idx="0">
                  <c:v>нет</c:v>
                </c:pt>
                <c:pt idx="1">
                  <c:v>не очень</c:v>
                </c:pt>
                <c:pt idx="2">
                  <c:v>да</c:v>
                </c:pt>
                <c:pt idx="3">
                  <c:v>очень</c:v>
                </c:pt>
              </c:strCache>
            </c:strRef>
          </c:cat>
          <c:val>
            <c:numRef>
              <c:f>Лист1!$C$21:$C$24</c:f>
              <c:numCache>
                <c:formatCode>0.00%</c:formatCode>
                <c:ptCount val="4"/>
                <c:pt idx="0">
                  <c:v>7.3099999999999998E-2</c:v>
                </c:pt>
                <c:pt idx="1">
                  <c:v>0.3846</c:v>
                </c:pt>
                <c:pt idx="2">
                  <c:v>0.30759999999999998</c:v>
                </c:pt>
                <c:pt idx="3">
                  <c:v>0.23469999999999999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6821948818897623"/>
          <c:y val="0.38540507436570431"/>
          <c:w val="0.19428051181102363"/>
          <c:h val="0.29509711286089241"/>
        </c:manualLayout>
      </c:layout>
      <c:overlay val="0"/>
      <c:txPr>
        <a:bodyPr/>
        <a:lstStyle/>
        <a:p>
          <a:pPr>
            <a:defRPr sz="2800" i="1"/>
          </a:pPr>
          <a:endParaRPr lang="ru-RU"/>
        </a:p>
      </c:txPr>
    </c:legend>
    <c:plotVisOnly val="1"/>
    <c:dispBlanksAs val="gap"/>
    <c:showDLblsOverMax val="0"/>
  </c:chart>
  <c:spPr>
    <a:ln>
      <a:solidFill>
        <a:srgbClr val="B4DCFA"/>
      </a:solidFill>
    </a:ln>
  </c:sp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hPercent val="75"/>
      <c:rotY val="4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CCFFFF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CFFFF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6201101987667208E-2"/>
          <c:y val="3.5295820993747944E-2"/>
          <c:w val="0.86854018246289943"/>
          <c:h val="0.929408358012504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начало года</c:v>
                </c:pt>
              </c:strCache>
            </c:strRef>
          </c:tx>
          <c:spPr>
            <a:solidFill>
              <a:srgbClr val="9999FF"/>
            </a:solidFill>
            <a:ln w="23746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3"/>
                <c:pt idx="0">
                  <c:v>2010-2011</c:v>
                </c:pt>
                <c:pt idx="2">
                  <c:v>2012-2013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3.01</c:v>
                </c:pt>
                <c:pt idx="2">
                  <c:v>3.73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конец года</c:v>
                </c:pt>
              </c:strCache>
            </c:strRef>
          </c:tx>
          <c:spPr>
            <a:solidFill>
              <a:srgbClr val="993366"/>
            </a:solidFill>
            <a:ln w="23746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3"/>
                <c:pt idx="0">
                  <c:v>2010-2011</c:v>
                </c:pt>
                <c:pt idx="2">
                  <c:v>2012-2013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3.62</c:v>
                </c:pt>
                <c:pt idx="2">
                  <c:v>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46505472"/>
        <c:axId val="99065856"/>
        <c:axId val="0"/>
      </c:bar3DChart>
      <c:catAx>
        <c:axId val="465054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low"/>
        <c:crossAx val="990658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9065856"/>
        <c:scaling>
          <c:orientation val="minMax"/>
        </c:scaling>
        <c:delete val="1"/>
        <c:axPos val="l"/>
        <c:majorGridlines>
          <c:spPr>
            <a:ln w="5937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crossAx val="46505472"/>
        <c:crosses val="autoZero"/>
        <c:crossBetween val="between"/>
      </c:valAx>
      <c:spPr>
        <a:noFill/>
        <a:ln w="47493">
          <a:noFill/>
        </a:ln>
      </c:spPr>
    </c:plotArea>
    <c:legend>
      <c:legendPos val="r"/>
      <c:layout>
        <c:manualLayout>
          <c:xMode val="edge"/>
          <c:yMode val="edge"/>
          <c:x val="0.79331306990881456"/>
          <c:y val="0.30622009569377989"/>
          <c:w val="0.19148936170212766"/>
          <c:h val="0.29665071770334928"/>
        </c:manualLayout>
      </c:layout>
      <c:overlay val="0"/>
      <c:spPr>
        <a:noFill/>
        <a:ln w="5937">
          <a:solidFill>
            <a:srgbClr val="000000"/>
          </a:solidFill>
          <a:prstDash val="solid"/>
        </a:ln>
      </c:spPr>
      <c:txPr>
        <a:bodyPr/>
        <a:lstStyle/>
        <a:p>
          <a:pPr>
            <a:defRPr sz="172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solidFill>
        <a:srgbClr val="CC99FF"/>
      </a:solidFill>
      <a:prstDash val="solid"/>
      <a:miter lim="800000"/>
      <a:headEnd type="none" w="med" len="med"/>
      <a:tailEnd type="none" w="med" len="med"/>
    </a:ln>
  </c:spPr>
  <c:txPr>
    <a:bodyPr/>
    <a:lstStyle/>
    <a:p>
      <a:pPr>
        <a:defRPr sz="1730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0.03281</cdr:x>
      <cdr:y>0.00871</cdr:y>
    </cdr:from>
    <cdr:to>
      <cdr:x>0.93055</cdr:x>
      <cdr:y>0.06121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0013" y="59699"/>
          <a:ext cx="8208935" cy="3600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/>
          <a:r>
            <a:rPr lang="ru-RU" sz="2400" b="1" i="1" dirty="0" smtClean="0">
              <a:solidFill>
                <a:schemeClr val="accent6"/>
              </a:solidFill>
            </a:rPr>
            <a:t>Итоги анкетирования  после знакомства  с проектом</a:t>
          </a:r>
        </a:p>
        <a:p xmlns:a="http://schemas.openxmlformats.org/drawingml/2006/main">
          <a:endParaRPr lang="ru-RU" sz="2400" dirty="0">
            <a:solidFill>
              <a:schemeClr val="accent6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0.12465</cdr:x>
      <cdr:y>0.83963</cdr:y>
    </cdr:from>
    <cdr:to>
      <cdr:x>0.68162</cdr:x>
      <cdr:y>0.99128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41288" y="3189560"/>
          <a:ext cx="3312368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0.85114</cdr:x>
      <cdr:y>0.32783</cdr:y>
    </cdr:from>
    <cdr:to>
      <cdr:x>1</cdr:x>
      <cdr:y>0.44156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061791" y="1245344"/>
          <a:ext cx="885281" cy="432032"/>
        </a:xfrm>
        <a:prstGeom xmlns:a="http://schemas.openxmlformats.org/drawingml/2006/main" prst="rect">
          <a:avLst/>
        </a:prstGeom>
        <a:solidFill xmlns:a="http://schemas.openxmlformats.org/drawingml/2006/main">
          <a:schemeClr val="bg2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До знакомства</a:t>
          </a:r>
          <a:endParaRPr lang="ru-RU" sz="1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BA5DA9-C04E-4350-82F5-C5B542DC9000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5A796D-9306-4BE0-963F-794996F73F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983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A796D-9306-4BE0-963F-794996F73FA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625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A796D-9306-4BE0-963F-794996F73FA2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399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A796D-9306-4BE0-963F-794996F73FA2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071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7F9F2-4D8C-4E90-9A66-06E339840F28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A91D7-602E-4175-98EB-C017DF9EDE4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7F9F2-4D8C-4E90-9A66-06E339840F28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A91D7-602E-4175-98EB-C017DF9EDE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7F9F2-4D8C-4E90-9A66-06E339840F28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A91D7-602E-4175-98EB-C017DF9EDE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1266825" y="1981200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29225" y="19812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00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886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B6DC989-A5A6-4D54-A4DA-A6ED277DE77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28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7F9F2-4D8C-4E90-9A66-06E339840F28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A91D7-602E-4175-98EB-C017DF9EDE4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7F9F2-4D8C-4E90-9A66-06E339840F28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A91D7-602E-4175-98EB-C017DF9EDE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7F9F2-4D8C-4E90-9A66-06E339840F28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A91D7-602E-4175-98EB-C017DF9EDE4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7F9F2-4D8C-4E90-9A66-06E339840F28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A91D7-602E-4175-98EB-C017DF9EDE4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7F9F2-4D8C-4E90-9A66-06E339840F28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A91D7-602E-4175-98EB-C017DF9EDE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7F9F2-4D8C-4E90-9A66-06E339840F28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A91D7-602E-4175-98EB-C017DF9EDE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7F9F2-4D8C-4E90-9A66-06E339840F28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A91D7-602E-4175-98EB-C017DF9EDE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7F9F2-4D8C-4E90-9A66-06E339840F28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A91D7-602E-4175-98EB-C017DF9EDE4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17F9F2-4D8C-4E90-9A66-06E339840F28}" type="datetimeFigureOut">
              <a:rPr lang="ru-RU" smtClean="0"/>
              <a:t>15.04.2016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B9A91D7-602E-4175-98EB-C017DF9EDE4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microsoft.com/office/2007/relationships/hdphoto" Target="../media/hdphoto4.wdp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Desktop\525042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1124744"/>
            <a:ext cx="75343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Monotype Corsiva" pitchFamily="66" charset="0"/>
              </a:rPr>
              <a:t>«Математика и музыка - сколь родственны они!»</a:t>
            </a:r>
            <a:endParaRPr lang="ru-RU" sz="54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5441" y="548680"/>
            <a:ext cx="55707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МОУ </a:t>
            </a: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« </a:t>
            </a:r>
            <a:r>
              <a:rPr lang="ru-RU" dirty="0" smtClean="0">
                <a:solidFill>
                  <a:schemeClr val="bg1"/>
                </a:solidFill>
              </a:rPr>
              <a:t>Алексеевская общеобразовательная школа</a:t>
            </a: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»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0533" y="3589427"/>
            <a:ext cx="24482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Выполнила ученица 7 класса        Федяева Полина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Руководитель : учитель математики Смирнова Л.А.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464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548680"/>
            <a:ext cx="8568952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6"/>
                </a:solidFill>
              </a:rPr>
              <a:t>Круг пользователей проектом:</a:t>
            </a:r>
          </a:p>
          <a:p>
            <a:pPr algn="ctr"/>
            <a:endParaRPr lang="ru-RU" sz="3600" dirty="0" smtClean="0">
              <a:solidFill>
                <a:schemeClr val="accent6"/>
              </a:solidFill>
            </a:endParaRPr>
          </a:p>
          <a:p>
            <a:endParaRPr lang="ru-RU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1"/>
                </a:solidFill>
              </a:rPr>
              <a:t>Учителя-предметники нашей школы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1"/>
                </a:solidFill>
              </a:rPr>
              <a:t>Одноклассники, учащиеся школы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1"/>
                </a:solidFill>
              </a:rPr>
              <a:t>Любители математики, музыки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accent1"/>
                </a:solidFill>
              </a:rPr>
              <a:t>Родители и близкие родственники</a:t>
            </a:r>
          </a:p>
          <a:p>
            <a:pPr>
              <a:lnSpc>
                <a:spcPct val="150000"/>
              </a:lnSpc>
            </a:pPr>
            <a:endParaRPr lang="ru-RU" sz="3200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390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Rectangle 11"/>
          <p:cNvSpPr>
            <a:spLocks noGrp="1" noChangeArrowheads="1"/>
          </p:cNvSpPr>
          <p:nvPr>
            <p:ph type="title"/>
          </p:nvPr>
        </p:nvSpPr>
        <p:spPr>
          <a:xfrm>
            <a:off x="-43187" y="125760"/>
            <a:ext cx="91440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i="1" dirty="0" smtClean="0"/>
              <a:t>   Интересно, что у истоков музыкальной грамотности стоял великий математик</a:t>
            </a:r>
            <a:r>
              <a:rPr lang="ru-RU" sz="2400" b="1" i="1" dirty="0" smtClean="0">
                <a:solidFill>
                  <a:schemeClr val="accent1"/>
                </a:solidFill>
              </a:rPr>
              <a:t> </a:t>
            </a:r>
            <a:r>
              <a:rPr lang="ru-RU" sz="2400" i="1" dirty="0">
                <a:solidFill>
                  <a:schemeClr val="accent1"/>
                </a:solidFill>
              </a:rPr>
              <a:t>П</a:t>
            </a:r>
            <a:r>
              <a:rPr lang="ru-RU" sz="2400" b="1" i="1" dirty="0" smtClean="0">
                <a:solidFill>
                  <a:schemeClr val="accent1"/>
                </a:solidFill>
              </a:rPr>
              <a:t>ифагор</a:t>
            </a:r>
            <a:endParaRPr lang="ru-RU" i="1" dirty="0"/>
          </a:p>
        </p:txBody>
      </p:sp>
      <p:pic>
        <p:nvPicPr>
          <p:cNvPr id="11266" name="Picture 2" descr="C:\Users\User\Desktop\1622850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84" y="1399352"/>
            <a:ext cx="6283289" cy="4730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01" name="Line 17"/>
          <p:cNvSpPr>
            <a:spLocks noChangeShapeType="1"/>
          </p:cNvSpPr>
          <p:nvPr/>
        </p:nvSpPr>
        <p:spPr bwMode="auto">
          <a:xfrm flipV="1">
            <a:off x="6600905" y="1268760"/>
            <a:ext cx="2286000" cy="990600"/>
          </a:xfrm>
          <a:prstGeom prst="line">
            <a:avLst/>
          </a:prstGeom>
          <a:noFill/>
          <a:ln w="50800" cap="sq">
            <a:solidFill>
              <a:srgbClr val="FFFF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402" name="Line 18"/>
          <p:cNvSpPr>
            <a:spLocks noChangeShapeType="1"/>
          </p:cNvSpPr>
          <p:nvPr/>
        </p:nvSpPr>
        <p:spPr bwMode="auto">
          <a:xfrm>
            <a:off x="6557661" y="5013176"/>
            <a:ext cx="1564811" cy="1690302"/>
          </a:xfrm>
          <a:prstGeom prst="line">
            <a:avLst/>
          </a:prstGeom>
          <a:noFill/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405" name="Line 21"/>
          <p:cNvSpPr>
            <a:spLocks noChangeShapeType="1"/>
          </p:cNvSpPr>
          <p:nvPr/>
        </p:nvSpPr>
        <p:spPr bwMode="auto">
          <a:xfrm>
            <a:off x="6648391" y="4005064"/>
            <a:ext cx="2390914" cy="1447800"/>
          </a:xfrm>
          <a:prstGeom prst="line">
            <a:avLst/>
          </a:prstGeom>
          <a:noFill/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406" name="Text Box 22"/>
          <p:cNvSpPr txBox="1">
            <a:spLocks noChangeArrowheads="1"/>
          </p:cNvSpPr>
          <p:nvPr/>
        </p:nvSpPr>
        <p:spPr bwMode="auto">
          <a:xfrm rot="-1494682">
            <a:off x="6574144" y="1102487"/>
            <a:ext cx="199587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ru-RU" sz="2800" dirty="0"/>
              <a:t>философ</a:t>
            </a:r>
            <a:endParaRPr kumimoji="0" lang="ru-RU" dirty="0"/>
          </a:p>
        </p:txBody>
      </p:sp>
      <p:sp>
        <p:nvSpPr>
          <p:cNvPr id="16407" name="Text Box 23"/>
          <p:cNvSpPr txBox="1">
            <a:spLocks noChangeArrowheads="1"/>
          </p:cNvSpPr>
          <p:nvPr/>
        </p:nvSpPr>
        <p:spPr bwMode="auto">
          <a:xfrm rot="20461000">
            <a:off x="7066822" y="2171149"/>
            <a:ext cx="866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ru-RU" sz="2800" dirty="0"/>
              <a:t>врач</a:t>
            </a:r>
            <a:endParaRPr kumimoji="0" lang="ru-RU" dirty="0"/>
          </a:p>
        </p:txBody>
      </p:sp>
      <p:sp>
        <p:nvSpPr>
          <p:cNvPr id="16408" name="Text Box 24"/>
          <p:cNvSpPr txBox="1">
            <a:spLocks noChangeArrowheads="1"/>
          </p:cNvSpPr>
          <p:nvPr/>
        </p:nvSpPr>
        <p:spPr bwMode="auto">
          <a:xfrm rot="1185629">
            <a:off x="7015964" y="3697091"/>
            <a:ext cx="18510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ru-RU" sz="3200" dirty="0">
                <a:solidFill>
                  <a:srgbClr val="FF3300"/>
                </a:solidFill>
              </a:rPr>
              <a:t>музыкант</a:t>
            </a:r>
            <a:endParaRPr kumimoji="0" lang="ru-RU" sz="3200" dirty="0"/>
          </a:p>
        </p:txBody>
      </p:sp>
      <p:sp>
        <p:nvSpPr>
          <p:cNvPr id="16409" name="Text Box 25"/>
          <p:cNvSpPr txBox="1">
            <a:spLocks noChangeArrowheads="1"/>
          </p:cNvSpPr>
          <p:nvPr/>
        </p:nvSpPr>
        <p:spPr bwMode="auto">
          <a:xfrm rot="2374491">
            <a:off x="6609622" y="4959139"/>
            <a:ext cx="17811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ru-RU" sz="2800" dirty="0"/>
              <a:t>математик</a:t>
            </a:r>
            <a:endParaRPr kumimoji="0" lang="ru-RU" dirty="0"/>
          </a:p>
        </p:txBody>
      </p:sp>
      <p:sp>
        <p:nvSpPr>
          <p:cNvPr id="16411" name="Line 27"/>
          <p:cNvSpPr>
            <a:spLocks noChangeShapeType="1"/>
          </p:cNvSpPr>
          <p:nvPr/>
        </p:nvSpPr>
        <p:spPr bwMode="auto">
          <a:xfrm flipV="1">
            <a:off x="6648391" y="2834921"/>
            <a:ext cx="2452422" cy="71025"/>
          </a:xfrm>
          <a:prstGeom prst="line">
            <a:avLst/>
          </a:prstGeom>
          <a:noFill/>
          <a:ln w="38100" cap="sq">
            <a:solidFill>
              <a:srgbClr val="FFFF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17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 autoUpdateAnimBg="0"/>
      <p:bldP spid="16401" grpId="0" animBg="1"/>
      <p:bldP spid="16402" grpId="0" animBg="1"/>
      <p:bldP spid="16405" grpId="0" animBg="1"/>
      <p:bldP spid="16406" grpId="0" autoUpdateAnimBg="0"/>
      <p:bldP spid="16407" grpId="0" autoUpdateAnimBg="0"/>
      <p:bldP spid="16408" grpId="0" autoUpdateAnimBg="0"/>
      <p:bldP spid="16409" grpId="0" autoUpdateAnimBg="0"/>
      <p:bldP spid="164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524" y="260648"/>
            <a:ext cx="8568952" cy="8367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Monotype Corsiva" pitchFamily="66" charset="0"/>
              </a:rPr>
              <a:t>«Математика и музыка требуют единого мыслительного процесса»</a:t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400" dirty="0" smtClean="0">
                <a:latin typeface="Monotype Corsiva" pitchFamily="66" charset="0"/>
              </a:rPr>
              <a:t>                                                                                </a:t>
            </a:r>
            <a:r>
              <a:rPr lang="ru-RU" sz="2400" dirty="0" err="1" smtClean="0">
                <a:latin typeface="Monotype Corsiva" pitchFamily="66" charset="0"/>
              </a:rPr>
              <a:t>Энштейн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7170" name="Picture 2" descr="C:\Users\User\Desktop\20130404_5072d63824316532200838550x340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05346"/>
            <a:ext cx="9144000" cy="565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2488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16632"/>
            <a:ext cx="9577064" cy="347472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Музыка и математика - сколь родственны они!</a:t>
            </a:r>
          </a:p>
          <a:p>
            <a:pPr marL="0" lvl="1" indent="0">
              <a:buNone/>
            </a:pPr>
            <a:endParaRPr lang="ru-RU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472763"/>
            <a:ext cx="8010525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2396" y="4869160"/>
            <a:ext cx="67687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libri"/>
              </a:rPr>
              <a:t>В моем проекте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libri"/>
              </a:rPr>
              <a:t>сроднились, нашли </a:t>
            </a: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libri"/>
              </a:rPr>
              <a:t>общие точки соприкосновения точная наука математика и прекрасное, изящное искусство – музыка.</a:t>
            </a:r>
            <a:endParaRPr lang="ru-RU" sz="2400" dirty="0">
              <a:solidFill>
                <a:srgbClr val="FF0000"/>
              </a:solidFill>
              <a:latin typeface="Calibri"/>
            </a:endParaRPr>
          </a:p>
          <a:p>
            <a:pPr lvl="0"/>
            <a:r>
              <a:rPr lang="ru-RU" b="1" dirty="0">
                <a:solidFill>
                  <a:prstClr val="black"/>
                </a:solidFill>
                <a:latin typeface="Calibri"/>
              </a:rPr>
              <a:t> 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2396" y="1268760"/>
            <a:ext cx="2482503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" b="99000" l="1055" r="9736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9012" y="4157170"/>
            <a:ext cx="1804988" cy="238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326326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3074" name="Picture 2" descr="C:\Users\Toshiba\Desktop\3425839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927679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Ярким примером ритма в математике является, например: периодические дроби,  правила делимости и т.д.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1186" y="260648"/>
            <a:ext cx="37911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Математика:</a:t>
            </a:r>
            <a:endParaRPr lang="ru-RU" sz="4400" b="1" i="1" u="sng" dirty="0">
              <a:solidFill>
                <a:schemeClr val="bg1"/>
              </a:solidFill>
            </a:endParaRPr>
          </a:p>
        </p:txBody>
      </p:sp>
      <p:pic>
        <p:nvPicPr>
          <p:cNvPr id="3075" name="Picture 3" descr="C:\Users\Toshiba\Desktop\ритм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875459"/>
            <a:ext cx="3521678" cy="344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Toshiba\Desktop\ритм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2626536"/>
            <a:ext cx="4104456" cy="3673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4676" y="404664"/>
            <a:ext cx="1800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anose="03020402040406030203" pitchFamily="66" charset="-78"/>
              </a:rPr>
              <a:t>1. РИТМ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264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5123" name="Picture 3" descr="C:\Users\Toshiba\Desktop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83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6099" y="1568174"/>
            <a:ext cx="850303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Ритм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один из важнейших элементов музыки. Это чередование и соотношение длинных и коротких долей и акцентов в музыкальном произведении.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2830" y="476672"/>
            <a:ext cx="21884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anose="03020402040406030203" pitchFamily="66" charset="-78"/>
              </a:rPr>
              <a:t>1. РИТМ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abic Typesetting" panose="03020402040406030203" pitchFamily="66" charset="-78"/>
            </a:endParaRPr>
          </a:p>
        </p:txBody>
      </p:sp>
      <p:pic>
        <p:nvPicPr>
          <p:cNvPr id="7" name="Picture 3" descr="C:\Users\Toshiba\Desktop\images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4365104"/>
            <a:ext cx="1683565" cy="2247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1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Toshiba\Desktop\0000046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38" y="4231297"/>
            <a:ext cx="4475721" cy="2260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72830" y="476672"/>
            <a:ext cx="38347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anose="03020402040406030203" pitchFamily="66" charset="-78"/>
              </a:rPr>
              <a:t>2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anose="03020402040406030203" pitchFamily="66" charset="-78"/>
              </a:rPr>
              <a:t>. ВАРИАЦИИ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abic Typesetting" panose="03020402040406030203" pitchFamily="66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536" y="1274832"/>
            <a:ext cx="41044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можно определить и описать многими способами. 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62536" y="2384638"/>
            <a:ext cx="410445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тоже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     задавать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иногда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удобнее, чем обычный цифровой записи и наоборот.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860032" y="2752160"/>
            <a:ext cx="411648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композитор, разрабатывая выбранную им тему, может варьировать ее мелодический рисунок, видоизменять ритм и гармонию, то есть созвучий. Он может варьировать одновременно 2 или даже 3 элемента</a:t>
            </a:r>
          </a:p>
          <a:p>
            <a:endParaRPr lang="ru-RU" dirty="0"/>
          </a:p>
        </p:txBody>
      </p:sp>
      <p:pic>
        <p:nvPicPr>
          <p:cNvPr id="4099" name="Picture 3" descr="C:\Users\Toshiba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7800" y="476672"/>
            <a:ext cx="3320950" cy="2189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162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6147" name="Picture 3" descr="C:\Users\Toshiba\Desktop\101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-55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1158"/>
            <a:ext cx="9173769" cy="6836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72830" y="111423"/>
            <a:ext cx="66379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anose="03020402040406030203" pitchFamily="66" charset="-78"/>
              </a:rPr>
              <a:t>3. ПРОТИВОПОЛОЖНОСТЬ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abic Typesetting" panose="03020402040406030203" pitchFamily="66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850" y="3165613"/>
            <a:ext cx="389847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музыке: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Медленный - быстрый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- низкий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громкий - тихий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быстрый - медленный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длинный - короткий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вокальная музыка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–инструментальная  музыка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многоголосие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одноголосие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5896" y="886256"/>
            <a:ext cx="540060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математике: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Отрицательное число - положительное число.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Плюс - минус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Сложение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вычитание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Умножение – деление.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Четное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- нечетное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число.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Делитель – кратное.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меньше.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- составное число. Параллельно – перпендикулярно.  Прямая - кривая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6148" name="Picture 4" descr="C:\Users\Toshiba\Desktop\загружен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3997" y="914826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999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5123" name="Picture 3" descr="C:\Users\Toshiba\Desktop\rast4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820" y="0"/>
            <a:ext cx="9150820" cy="683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72830" y="53174"/>
            <a:ext cx="39196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anose="03020402040406030203" pitchFamily="66" charset="-78"/>
              </a:rPr>
              <a:t>4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anose="03020402040406030203" pitchFamily="66" charset="-78"/>
              </a:rPr>
              <a:t>. ПРОПОРЦИИ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abic Typesetting" panose="03020402040406030203" pitchFamily="66" charset="-78"/>
            </a:endParaRPr>
          </a:p>
        </p:txBody>
      </p:sp>
      <p:pic>
        <p:nvPicPr>
          <p:cNvPr id="1026" name="Picture 2" descr="C:\Users\Toshiba\Desktop\katepanic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626" y="4406461"/>
            <a:ext cx="3429556" cy="2288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Toshiba\Desktop\escrever-no-quadro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5368" y="217204"/>
            <a:ext cx="3586244" cy="277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9227" y="666160"/>
            <a:ext cx="43557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Музыка: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Обратимся к оркестру. Каждый из вас, конечно, знает, что в оркестре звучат различные инструменты, и каждый из них обладает определенным звучанием, неповторимой окраской звука.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Композитор может комбинировать в различных пропорциях соотношения музыкальных инструментов, исходя из звуковой палитры задуманного произведения.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95253" y="3174539"/>
            <a:ext cx="43958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Математика: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уроках математики часто говорим о “пропорциях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”, решаем задачи, используя пропорциональную зависимость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аходиться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пропорции могут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лишь такие две величины, которые можно выразить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общих единицах измерения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30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2050" name="Picture 2" descr="C:\Users\Toshiba\Desktop\MusicSla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188"/>
            <a:ext cx="9144000" cy="683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-623"/>
            <a:ext cx="37594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anose="03020402040406030203" pitchFamily="66" charset="-78"/>
              </a:rPr>
              <a:t>5. ПАРАЛЛЕЛИ</a:t>
            </a:r>
            <a:endParaRPr lang="ru-RU" sz="4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abic Typesetting" panose="03020402040406030203" pitchFamily="66" charset="-78"/>
            </a:endParaRPr>
          </a:p>
        </p:txBody>
      </p:sp>
      <p:pic>
        <p:nvPicPr>
          <p:cNvPr id="8" name="Picture 15" descr="http://igrushka.kz/vip60/kva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902317"/>
            <a:ext cx="17018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3" descr="http://yak-prosto.com/images/2/9/yak-znayti-gostriy-kut-paralelogram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6909" y="3466016"/>
            <a:ext cx="21685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3529" y="794046"/>
            <a:ext cx="60486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араллели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встречаются в нотах. Прежде  всего, это 5 прямых, образующих нотный стан.  Параллельные линии можно увидеть не только в нотах, но и во внешней форме некоторых музыкальных инструментов: струны арф или органные трубы. В самом звучании музыки.  Параллельно могут звучать голос и сопровождение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фортепиано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сдвигом на октаву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3204700"/>
            <a:ext cx="60486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Слово “параллельный” происходит от греческого “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параллелос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- идти рядом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него уже происходит вам знакомое слово “параллелепипед”, многие геометрические плоские фигуры: квадрат, трапеция, параллелограмм, ромб и другие геометрические тела: куб, цилиндр и т.д.</a:t>
            </a:r>
          </a:p>
        </p:txBody>
      </p:sp>
    </p:spTree>
    <p:extLst>
      <p:ext uri="{BB962C8B-B14F-4D97-AF65-F5344CB8AC3E}">
        <p14:creationId xmlns:p14="http://schemas.microsoft.com/office/powerpoint/2010/main" val="136531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16632"/>
            <a:ext cx="88204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Математика </a:t>
            </a:r>
            <a:r>
              <a:rPr lang="ru-RU" sz="2000" b="1" i="1" dirty="0"/>
              <a:t>и музыка</a:t>
            </a:r>
            <a:r>
              <a:rPr lang="ru-RU" sz="2000" i="1" dirty="0"/>
              <a:t>! Что может быть общего у точной и логичной математики и спонтанной, образной музыки? На первый взгляд, практически ничего! Но, если разобраться, в любой мелодии точность построения аккордов и логика последовательности нот, а в математике образность при решении задач и спонтанность нахождения новых вариантов решения. Учась в музыкальной школе, я никогда не задумывалась о том, насколько сильна их взаимосвязь. Сегодня я хочу в этом разобраться</a:t>
            </a:r>
            <a:r>
              <a:rPr lang="ru-RU" sz="2000" i="1" dirty="0" smtClean="0"/>
              <a:t>. </a:t>
            </a:r>
            <a:endParaRPr lang="ru-RU" sz="2000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3039233"/>
            <a:ext cx="3024336" cy="3126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3039233"/>
            <a:ext cx="2880320" cy="3126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79871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1027" name="Picture 3" descr="C:\Users\Toshiba\Desktop\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1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04048" y="2114026"/>
            <a:ext cx="36724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Музыка и </a:t>
            </a:r>
            <a:r>
              <a:rPr lang="ru-RU" sz="2000" dirty="0" smtClean="0"/>
              <a:t> </a:t>
            </a:r>
            <a:r>
              <a:rPr lang="ru-RU" sz="2000" dirty="0"/>
              <a:t>“Аналогия”  </a:t>
            </a:r>
            <a:r>
              <a:rPr lang="ru-RU" sz="2000" dirty="0" smtClean="0"/>
              <a:t>просто не отделимы: по аналоги исполняются все музыкальные произведения 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419872" y="836712"/>
            <a:ext cx="2952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6. Аналогия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1390710"/>
            <a:ext cx="4572000" cy="437042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 smtClean="0"/>
              <a:t> </a:t>
            </a:r>
            <a:r>
              <a:rPr lang="ru-RU" sz="2000" b="1" i="1" dirty="0"/>
              <a:t>Математика</a:t>
            </a:r>
            <a:endParaRPr lang="ru-RU" sz="2000" dirty="0"/>
          </a:p>
          <a:p>
            <a:r>
              <a:rPr lang="ru-RU" sz="2000" dirty="0" smtClean="0"/>
              <a:t>Используя </a:t>
            </a:r>
            <a:r>
              <a:rPr lang="ru-RU" sz="2000" dirty="0"/>
              <a:t>аналогию в математике, </a:t>
            </a:r>
            <a:r>
              <a:rPr lang="ru-RU" sz="2000" dirty="0" smtClean="0"/>
              <a:t>доказываются теоремы, решаются задачи</a:t>
            </a:r>
            <a:endParaRPr lang="ru-RU" sz="2000" dirty="0"/>
          </a:p>
          <a:p>
            <a:r>
              <a:rPr lang="ru-RU" sz="2000" dirty="0"/>
              <a:t>- Вычисляя площади фигур, находим аналогичные элементы (высоту, основание)</a:t>
            </a:r>
          </a:p>
          <a:p>
            <a:r>
              <a:rPr lang="ru-RU" sz="2000" dirty="0"/>
              <a:t>- Восстанавливая математический ряд чисел, используем аналогию (все числа, кратные 10. Это 10, 20, 30, 40, 60….)</a:t>
            </a:r>
          </a:p>
          <a:p>
            <a:r>
              <a:rPr lang="ru-RU" sz="2000" dirty="0"/>
              <a:t> </a:t>
            </a:r>
          </a:p>
          <a:p>
            <a:r>
              <a:rPr lang="ru-RU" sz="2000" dirty="0"/>
              <a:t> 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293414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При записи мелодии звуки имеют свою длину</a:t>
            </a:r>
            <a:endParaRPr lang="ru-RU" sz="3600" dirty="0">
              <a:latin typeface="Monotype Corsiva" pitchFamily="66" charset="0"/>
            </a:endParaRPr>
          </a:p>
        </p:txBody>
      </p:sp>
      <p:pic>
        <p:nvPicPr>
          <p:cNvPr id="13314" name="Picture 2" descr="C:\Users\User\Desktop\0011-002-Proports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420888"/>
            <a:ext cx="8097554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5861" y="85122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При записи мелодии звуки имеют свою длину (длительность). Здесь и происходит совпадение целого числа и целой длительности, дробного числа и длительности коротких нот, записываемых при помощи дроби.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33265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7. Доли и действия с ними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7872759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285" y="16084"/>
            <a:ext cx="8456187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dirty="0" smtClean="0"/>
              <a:t>Совпадение длительности нот с дробями</a:t>
            </a:r>
            <a:endParaRPr lang="ru-RU" dirty="0"/>
          </a:p>
        </p:txBody>
      </p:sp>
      <p:pic>
        <p:nvPicPr>
          <p:cNvPr id="14338" name="Picture 2" descr="C:\Users\User\Desktop\mouse08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848" y="3908362"/>
            <a:ext cx="2226987" cy="2319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48264" y="2348880"/>
            <a:ext cx="12602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00B0F0"/>
                </a:solidFill>
              </a:rPr>
              <a:t>1/2</a:t>
            </a:r>
            <a:endParaRPr lang="ru-RU" sz="6000" dirty="0">
              <a:solidFill>
                <a:srgbClr val="00B0F0"/>
              </a:solidFill>
            </a:endParaRPr>
          </a:p>
        </p:txBody>
      </p:sp>
      <p:pic>
        <p:nvPicPr>
          <p:cNvPr id="8" name="Picture 2" descr="C:\Users\User\Desktop\mouse08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4910" y="3908362"/>
            <a:ext cx="2226987" cy="2319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User\Desktop\сыр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99021" y="2452005"/>
            <a:ext cx="1190625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User\Desktop\сыр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951" y="2452005"/>
            <a:ext cx="1181100" cy="225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User\Desktop\AnNat_Nota_kopiya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1027" y="2786856"/>
            <a:ext cx="816997" cy="138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14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39633" y="3335802"/>
            <a:ext cx="12602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00B0F0"/>
                </a:solidFill>
              </a:rPr>
              <a:t>1/8</a:t>
            </a:r>
            <a:endParaRPr lang="ru-RU" sz="6000" dirty="0">
              <a:solidFill>
                <a:srgbClr val="00B0F0"/>
              </a:solidFill>
            </a:endParaRPr>
          </a:p>
        </p:txBody>
      </p:sp>
      <p:pic>
        <p:nvPicPr>
          <p:cNvPr id="18" name="Picture 2" descr="C:\Users\User\Desktop\mouse08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4073" y="1186723"/>
            <a:ext cx="1316283" cy="137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Безымянны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2482" y="1574617"/>
            <a:ext cx="2366987" cy="2316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387342" y="1550786"/>
            <a:ext cx="4638" cy="21488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347864" y="2601002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635896" y="1872204"/>
            <a:ext cx="1512168" cy="14453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3698543" y="1916832"/>
            <a:ext cx="1290589" cy="1522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" descr="C:\Users\User\Desktop\mouse08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961" y="2328689"/>
            <a:ext cx="1316283" cy="137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User\Desktop\mouse08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2402" y="1296841"/>
            <a:ext cx="1316283" cy="137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User\Desktop\mouse08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7717" y="2130047"/>
            <a:ext cx="1316283" cy="137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User\Desktop\mouse08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4220" y="3510689"/>
            <a:ext cx="1316283" cy="137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:\Users\User\Desktop\mouse08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447" y="5229200"/>
            <a:ext cx="1316283" cy="137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User\Desktop\mouse08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9784" y="3586485"/>
            <a:ext cx="1316283" cy="137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C:\Users\User\Desktop\mouse08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7357" y="4837505"/>
            <a:ext cx="1316283" cy="137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C:\Users\User\Desktop\395976_331836490233656_801112825_n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2456" y="3890883"/>
            <a:ext cx="1056675" cy="149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71099" y="210670"/>
            <a:ext cx="7549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  <a:t>Совпадение длительности нот с </a:t>
            </a:r>
            <a:r>
              <a:rPr lang="ru-RU" sz="3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  <a:t>   </a:t>
            </a:r>
          </a:p>
          <a:p>
            <a:r>
              <a:rPr lang="ru-RU" sz="3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  <a:t>                 дробями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279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Математ. и Музыка  2015\DSC00059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4958" y="3200011"/>
            <a:ext cx="4636058" cy="326564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:\Математ. и Музыка  2015\DSC00054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36095" y="3356992"/>
            <a:ext cx="3305911" cy="335699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404664"/>
            <a:ext cx="4176464" cy="2761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53975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«Есть ли точки соприкосновения </a:t>
            </a:r>
          </a:p>
          <a:p>
            <a:pPr marR="53975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математики и музыки»?</a:t>
            </a:r>
          </a:p>
          <a:p>
            <a:endParaRPr lang="ru-RU" sz="2800" dirty="0"/>
          </a:p>
        </p:txBody>
      </p:sp>
      <p:pic>
        <p:nvPicPr>
          <p:cNvPr id="6" name="Picture 3" descr="I:\Математ. и Музыка  2015\DSC0006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408521"/>
            <a:ext cx="3468648" cy="274712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40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490"/>
          <a:stretch/>
        </p:blipFill>
        <p:spPr bwMode="auto">
          <a:xfrm>
            <a:off x="491991" y="1916832"/>
            <a:ext cx="8280920" cy="4443653"/>
          </a:xfrm>
          <a:prstGeom prst="rect">
            <a:avLst/>
          </a:prstGeom>
          <a:noFill/>
          <a:ln w="76200">
            <a:solidFill>
              <a:schemeClr val="accent1"/>
            </a:solidFill>
            <a:prstDash val="sys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9963" y="0"/>
            <a:ext cx="8784976" cy="2459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3975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«Есть ли точки соприкосновения </a:t>
            </a:r>
          </a:p>
          <a:p>
            <a:pPr marR="53975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математики и музыки»?</a:t>
            </a:r>
          </a:p>
          <a:p>
            <a:pPr marR="53975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solidFill>
                  <a:schemeClr val="accent6"/>
                </a:solidFill>
                <a:latin typeface="Times New Roman"/>
                <a:ea typeface="Calibri"/>
                <a:cs typeface="Times New Roman"/>
              </a:rPr>
              <a:t>Итоги анкетирования  до знакомства с проектом</a:t>
            </a:r>
          </a:p>
          <a:p>
            <a:pPr marR="539750" algn="ctr">
              <a:lnSpc>
                <a:spcPct val="115000"/>
              </a:lnSpc>
              <a:spcAft>
                <a:spcPts val="1000"/>
              </a:spcAft>
            </a:pPr>
            <a:endParaRPr lang="ru-RU" sz="28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14605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7269704"/>
              </p:ext>
            </p:extLst>
          </p:nvPr>
        </p:nvGraphicFramePr>
        <p:xfrm>
          <a:off x="-108520" y="0"/>
          <a:ext cx="9252520" cy="6850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0" t="72155" b="8556"/>
          <a:stretch/>
        </p:blipFill>
        <p:spPr bwMode="auto">
          <a:xfrm>
            <a:off x="587142" y="5553900"/>
            <a:ext cx="7743924" cy="1097375"/>
          </a:xfrm>
          <a:prstGeom prst="rect">
            <a:avLst/>
          </a:prstGeom>
          <a:solidFill>
            <a:schemeClr val="bg2"/>
          </a:solidFill>
          <a:ln w="28575">
            <a:solidFill>
              <a:schemeClr val="accent4"/>
            </a:solidFill>
            <a:prstDash val="dash"/>
            <a:miter lim="800000"/>
            <a:headEnd/>
            <a:tailEnd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95531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58052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059832" y="56612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36174"/>
            <a:ext cx="7964183" cy="1488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53975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>
                <a:solidFill>
                  <a:schemeClr val="accent6"/>
                </a:solidFill>
                <a:latin typeface="Times New Roman"/>
                <a:ea typeface="Calibri"/>
                <a:cs typeface="Times New Roman"/>
              </a:rPr>
              <a:t>Итоги анкетирования  после знакомства  с проектом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594" y="961918"/>
            <a:ext cx="8424936" cy="8064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556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2430580"/>
              </p:ext>
            </p:extLst>
          </p:nvPr>
        </p:nvGraphicFramePr>
        <p:xfrm>
          <a:off x="0" y="-10754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058" b="28069"/>
          <a:stretch/>
        </p:blipFill>
        <p:spPr bwMode="auto">
          <a:xfrm>
            <a:off x="405415" y="412202"/>
            <a:ext cx="8335797" cy="1372798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212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710952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accent6"/>
                </a:solidFill>
              </a:rPr>
              <a:t>Сравнительная характеристика</a:t>
            </a:r>
            <a:endParaRPr lang="ru-RU" sz="3600" dirty="0">
              <a:solidFill>
                <a:schemeClr val="accent6"/>
              </a:solidFill>
            </a:endParaRPr>
          </a:p>
        </p:txBody>
      </p:sp>
      <p:graphicFrame>
        <p:nvGraphicFramePr>
          <p:cNvPr id="5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2001697"/>
              </p:ext>
            </p:extLst>
          </p:nvPr>
        </p:nvGraphicFramePr>
        <p:xfrm>
          <a:off x="1433240" y="809544"/>
          <a:ext cx="5947072" cy="3798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39752" y="5445224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/>
                </a:solidFill>
              </a:rPr>
              <a:t>Интересно:</a:t>
            </a:r>
          </a:p>
          <a:p>
            <a:r>
              <a:rPr lang="ru-RU" dirty="0" smtClean="0"/>
              <a:t>1.ДА!                 2. ДА!  ОЧЕНЬ ПОНРАВИЛОСЬ!                  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444208" y="2564904"/>
            <a:ext cx="1224136" cy="52322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После знакомства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27270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GuitarMaster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7549" y="-145038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820541"/>
            <a:ext cx="74526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Monotype Corsiva" pitchFamily="66" charset="0"/>
              </a:rPr>
              <a:t>Цель исследовательского проекта:</a:t>
            </a:r>
            <a:endParaRPr lang="ru-RU" sz="44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2435344"/>
            <a:ext cx="7704856" cy="20621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dirty="0"/>
              <a:t>создание оригинальных математических заданий, связанных с музыкой, для уроков математики и внеклассной работы для 6-7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393631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niceimage.ru/pic/201305/1280x1024/niceimage.ru-3066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2008" y="-8211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162273" y="1628800"/>
            <a:ext cx="9468544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   </a:t>
            </a:r>
          </a:p>
          <a:p>
            <a:pPr algn="ctr"/>
            <a:r>
              <a:rPr lang="ru-RU" sz="5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Музыкально-математические </a:t>
            </a:r>
          </a:p>
          <a:p>
            <a:pPr algn="ctr"/>
            <a:r>
              <a:rPr lang="ru-RU" sz="5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задания</a:t>
            </a:r>
            <a:endParaRPr lang="ru-RU" sz="54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20934" y="2967335"/>
            <a:ext cx="31021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562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93757"/>
            <a:ext cx="8352927" cy="686341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6"/>
                </a:solidFill>
              </a:rPr>
              <a:t> «Интересно знать, что …»</a:t>
            </a:r>
            <a:endParaRPr lang="ru-RU" sz="2800" dirty="0">
              <a:solidFill>
                <a:schemeClr val="accent6"/>
              </a:solidFill>
            </a:endParaRPr>
          </a:p>
          <a:p>
            <a:pPr algn="ctr"/>
            <a:r>
              <a:rPr lang="ru-RU" sz="2800" dirty="0">
                <a:solidFill>
                  <a:schemeClr val="accent6"/>
                </a:solidFill>
              </a:rPr>
              <a:t> </a:t>
            </a:r>
          </a:p>
          <a:p>
            <a:r>
              <a:rPr lang="ru-RU" dirty="0"/>
              <a:t>Задание</a:t>
            </a:r>
            <a:r>
              <a:rPr lang="ru-RU" dirty="0" smtClean="0"/>
              <a:t>:  </a:t>
            </a:r>
            <a:r>
              <a:rPr lang="ru-RU" dirty="0"/>
              <a:t>решите уравнения и тогда для вас,  откроется </a:t>
            </a:r>
            <a:r>
              <a:rPr lang="ru-RU" dirty="0" smtClean="0"/>
              <a:t>новая</a:t>
            </a:r>
          </a:p>
          <a:p>
            <a:r>
              <a:rPr lang="ru-RU" dirty="0" smtClean="0"/>
              <a:t> </a:t>
            </a:r>
            <a:r>
              <a:rPr lang="ru-RU" dirty="0"/>
              <a:t>«музыкальная» информация.</a:t>
            </a:r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sz="1200" b="1" dirty="0"/>
              <a:t>1)   –(2х-х) = х-94      столько струн у арфы</a:t>
            </a:r>
            <a:endParaRPr lang="ru-RU" sz="1200" dirty="0"/>
          </a:p>
          <a:p>
            <a:r>
              <a:rPr lang="ru-RU" sz="1200" b="1" dirty="0"/>
              <a:t> </a:t>
            </a:r>
            <a:endParaRPr lang="ru-RU" sz="1200" dirty="0"/>
          </a:p>
          <a:p>
            <a:r>
              <a:rPr lang="ru-RU" sz="1200" b="1" dirty="0"/>
              <a:t>2)   +х-5х = -6х+352  столько клавишей у фортепиано</a:t>
            </a:r>
            <a:endParaRPr lang="ru-RU" sz="1200" dirty="0"/>
          </a:p>
          <a:p>
            <a:r>
              <a:rPr lang="ru-RU" sz="1200" b="1" dirty="0"/>
              <a:t> </a:t>
            </a:r>
            <a:endParaRPr lang="ru-RU" sz="1200" dirty="0"/>
          </a:p>
          <a:p>
            <a:r>
              <a:rPr lang="ru-RU" sz="1200" b="1" dirty="0"/>
              <a:t>3)   -64-4х = -7х+200   столько белых клавишей у фортепиано</a:t>
            </a:r>
            <a:endParaRPr lang="ru-RU" sz="1200" dirty="0"/>
          </a:p>
          <a:p>
            <a:r>
              <a:rPr lang="ru-RU" sz="1200" b="1" dirty="0"/>
              <a:t> </a:t>
            </a:r>
            <a:endParaRPr lang="ru-RU" sz="1200" dirty="0"/>
          </a:p>
          <a:p>
            <a:r>
              <a:rPr lang="ru-RU" sz="1200" b="1" dirty="0"/>
              <a:t>4)  -2х-х+3х+х = -22+66 столько черных клавишей у фортепиано</a:t>
            </a:r>
            <a:endParaRPr lang="ru-RU" sz="1200" dirty="0"/>
          </a:p>
          <a:p>
            <a:r>
              <a:rPr lang="ru-RU" sz="1200" b="1" dirty="0"/>
              <a:t> </a:t>
            </a:r>
            <a:endParaRPr lang="ru-RU" sz="1200" dirty="0"/>
          </a:p>
          <a:p>
            <a:r>
              <a:rPr lang="ru-RU" sz="1200" b="1" dirty="0"/>
              <a:t>5)   –(+21-х) =-4х+14 столько тонн натяжение у всех струн пианино</a:t>
            </a:r>
            <a:endParaRPr lang="ru-RU" sz="1200" dirty="0"/>
          </a:p>
          <a:p>
            <a:r>
              <a:rPr lang="ru-RU" sz="1200" b="1" dirty="0"/>
              <a:t> </a:t>
            </a:r>
            <a:endParaRPr lang="ru-RU" sz="1200" dirty="0"/>
          </a:p>
          <a:p>
            <a:r>
              <a:rPr lang="ru-RU" sz="1200" b="1" dirty="0"/>
              <a:t>6)    3(х+3) = 2х+109  столько музыкантов в симфоническом     оркестре</a:t>
            </a:r>
            <a:endParaRPr lang="ru-RU" sz="1200" dirty="0"/>
          </a:p>
          <a:p>
            <a:r>
              <a:rPr lang="ru-RU" sz="1200" b="1" dirty="0"/>
              <a:t> </a:t>
            </a:r>
            <a:endParaRPr lang="ru-RU" sz="1200" dirty="0"/>
          </a:p>
          <a:p>
            <a:r>
              <a:rPr lang="ru-RU" sz="1200" b="1" dirty="0"/>
              <a:t>7)    3х-122 = 2(-1+х)  столько участников в </a:t>
            </a:r>
            <a:r>
              <a:rPr lang="ru-RU" sz="1200" b="1" dirty="0" smtClean="0"/>
              <a:t>профессиональном </a:t>
            </a:r>
            <a:r>
              <a:rPr lang="ru-RU" sz="1200" b="1" dirty="0"/>
              <a:t>симфоническом хоре</a:t>
            </a:r>
            <a:endParaRPr lang="ru-RU" sz="1200" dirty="0"/>
          </a:p>
          <a:p>
            <a:r>
              <a:rPr lang="ru-RU" sz="1200" b="1" dirty="0"/>
              <a:t> </a:t>
            </a:r>
            <a:endParaRPr lang="ru-RU" sz="1200" dirty="0"/>
          </a:p>
          <a:p>
            <a:r>
              <a:rPr lang="ru-RU" sz="1200" b="1" dirty="0"/>
              <a:t>8)     х + х  +х +х= +х+х+40  во столько раз контрабас больше скрипки</a:t>
            </a:r>
            <a:endParaRPr lang="ru-RU" sz="1200" dirty="0"/>
          </a:p>
          <a:p>
            <a:r>
              <a:rPr lang="ru-RU" sz="1200" b="1" dirty="0"/>
              <a:t> </a:t>
            </a:r>
            <a:endParaRPr lang="ru-RU" sz="1200" dirty="0"/>
          </a:p>
          <a:p>
            <a:r>
              <a:rPr lang="ru-RU" sz="1200" b="1" dirty="0"/>
              <a:t>9)    –х -2х -1= -1-20 +79+1  столько гладких пластин у трещотки</a:t>
            </a:r>
            <a:endParaRPr lang="ru-RU" sz="1200" dirty="0"/>
          </a:p>
          <a:p>
            <a:r>
              <a:rPr lang="ru-RU" sz="1200" b="1" dirty="0"/>
              <a:t> </a:t>
            </a:r>
            <a:endParaRPr lang="ru-RU" sz="1200" dirty="0"/>
          </a:p>
          <a:p>
            <a:r>
              <a:rPr lang="ru-RU" sz="1200" b="1" dirty="0"/>
              <a:t>10)   -8х – 1 - 2- 3 = -9х+1  столько струн может быть у гитары</a:t>
            </a:r>
            <a:endParaRPr lang="ru-RU" sz="1200" dirty="0"/>
          </a:p>
          <a:p>
            <a:r>
              <a:rPr lang="ru-RU" sz="1200" b="1" dirty="0"/>
              <a:t> </a:t>
            </a:r>
            <a:endParaRPr lang="ru-RU" sz="1200" dirty="0"/>
          </a:p>
          <a:p>
            <a:r>
              <a:rPr lang="ru-RU" sz="1200" b="1" dirty="0"/>
              <a:t>11) -9х= -5х-5х+6  столько струн тоже может быть у гитары</a:t>
            </a:r>
            <a:endParaRPr lang="ru-RU" sz="1200" dirty="0"/>
          </a:p>
          <a:p>
            <a:r>
              <a:rPr lang="ru-RU" sz="1200" b="1" dirty="0"/>
              <a:t> </a:t>
            </a:r>
            <a:endParaRPr lang="ru-RU" sz="1200" dirty="0"/>
          </a:p>
          <a:p>
            <a:r>
              <a:rPr lang="ru-RU" sz="1200" b="1" dirty="0"/>
              <a:t> </a:t>
            </a:r>
            <a:endParaRPr lang="ru-RU" sz="1200" dirty="0"/>
          </a:p>
          <a:p>
            <a:r>
              <a:rPr lang="ru-RU" sz="1200" b="1" dirty="0"/>
              <a:t>Ответ:1. </a:t>
            </a:r>
            <a:r>
              <a:rPr lang="ru-RU" sz="1200" b="1" dirty="0" smtClean="0"/>
              <a:t>47   2</a:t>
            </a:r>
            <a:r>
              <a:rPr lang="ru-RU" sz="1200" b="1" dirty="0"/>
              <a:t>. </a:t>
            </a:r>
            <a:r>
              <a:rPr lang="ru-RU" sz="1200" b="1" dirty="0" smtClean="0"/>
              <a:t>176   3</a:t>
            </a:r>
            <a:r>
              <a:rPr lang="ru-RU" sz="1200" b="1" dirty="0"/>
              <a:t>. </a:t>
            </a:r>
            <a:r>
              <a:rPr lang="ru-RU" sz="1200" b="1" dirty="0" smtClean="0"/>
              <a:t>88    </a:t>
            </a:r>
            <a:r>
              <a:rPr lang="ru-RU" sz="1200" b="1" dirty="0"/>
              <a:t>4. </a:t>
            </a:r>
            <a:r>
              <a:rPr lang="ru-RU" sz="1200" b="1" dirty="0" smtClean="0"/>
              <a:t>88   </a:t>
            </a:r>
            <a:r>
              <a:rPr lang="ru-RU" sz="1200" b="1" dirty="0"/>
              <a:t>5. </a:t>
            </a:r>
            <a:r>
              <a:rPr lang="ru-RU" sz="1200" b="1" dirty="0" smtClean="0"/>
              <a:t>7       </a:t>
            </a:r>
            <a:r>
              <a:rPr lang="ru-RU" sz="1200" b="1" dirty="0"/>
              <a:t>6. </a:t>
            </a:r>
            <a:r>
              <a:rPr lang="ru-RU" sz="1200" b="1" dirty="0" smtClean="0"/>
              <a:t>100        </a:t>
            </a:r>
            <a:r>
              <a:rPr lang="ru-RU" sz="1200" b="1" dirty="0"/>
              <a:t>7. до </a:t>
            </a:r>
            <a:r>
              <a:rPr lang="ru-RU" sz="1200" b="1" dirty="0" smtClean="0"/>
              <a:t>120   </a:t>
            </a:r>
            <a:r>
              <a:rPr lang="ru-RU" sz="1200" b="1" dirty="0"/>
              <a:t>8. в </a:t>
            </a:r>
            <a:r>
              <a:rPr lang="ru-RU" sz="1200" b="1" dirty="0" smtClean="0"/>
              <a:t>20        </a:t>
            </a:r>
            <a:r>
              <a:rPr lang="ru-RU" sz="1200" b="1" dirty="0"/>
              <a:t>9. </a:t>
            </a:r>
            <a:r>
              <a:rPr lang="ru-RU" sz="1200" b="1" dirty="0" smtClean="0"/>
              <a:t>20                                                                 10</a:t>
            </a:r>
            <a:r>
              <a:rPr lang="ru-RU" sz="1200" b="1" dirty="0"/>
              <a:t>. 7 </a:t>
            </a:r>
            <a:r>
              <a:rPr lang="ru-RU" sz="1200" b="1" dirty="0" smtClean="0"/>
              <a:t>        11</a:t>
            </a:r>
            <a:r>
              <a:rPr lang="ru-RU" sz="1200" b="1" dirty="0"/>
              <a:t>. </a:t>
            </a:r>
            <a:r>
              <a:rPr lang="ru-RU" sz="1200" b="1" dirty="0" smtClean="0"/>
              <a:t>6       12</a:t>
            </a:r>
            <a:r>
              <a:rPr lang="ru-RU" sz="1200" b="1" dirty="0"/>
              <a:t>.  </a:t>
            </a:r>
            <a:r>
              <a:rPr lang="ru-RU" sz="1200" b="1" dirty="0" smtClean="0"/>
              <a:t>4     </a:t>
            </a:r>
            <a:r>
              <a:rPr lang="ru-RU" sz="1200" b="1" dirty="0"/>
              <a:t>13. </a:t>
            </a:r>
            <a:r>
              <a:rPr lang="ru-RU" sz="1200" b="1" dirty="0" smtClean="0"/>
              <a:t>3</a:t>
            </a:r>
            <a:endParaRPr lang="ru-RU" sz="1200" dirty="0"/>
          </a:p>
          <a:p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900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404664"/>
            <a:ext cx="7416824" cy="5904656"/>
          </a:xfrm>
          <a:ln>
            <a:solidFill>
              <a:schemeClr val="bg2">
                <a:lumMod val="75000"/>
              </a:schemeClr>
            </a:solidFill>
          </a:ln>
        </p:spPr>
        <p:txBody>
          <a:bodyPr>
            <a:normAutofit lnSpcReduction="10000"/>
          </a:bodyPr>
          <a:lstStyle/>
          <a:p>
            <a:pPr algn="ctr"/>
            <a:endParaRPr lang="ru-RU" dirty="0" smtClean="0"/>
          </a:p>
          <a:p>
            <a:pPr marL="45720" indent="0" algn="ctr">
              <a:buNone/>
            </a:pPr>
            <a:r>
              <a:rPr lang="ru-RU" dirty="0" smtClean="0"/>
              <a:t> </a:t>
            </a:r>
            <a:r>
              <a:rPr lang="ru-RU" b="1" dirty="0">
                <a:solidFill>
                  <a:srgbClr val="FF0000"/>
                </a:solidFill>
              </a:rPr>
              <a:t>Задачи на </a:t>
            </a:r>
            <a:r>
              <a:rPr lang="ru-RU" b="1" dirty="0" smtClean="0">
                <a:solidFill>
                  <a:srgbClr val="FF0000"/>
                </a:solidFill>
              </a:rPr>
              <a:t>тему:</a:t>
            </a:r>
            <a:endParaRPr lang="ru-RU" dirty="0">
              <a:solidFill>
                <a:srgbClr val="FF0000"/>
              </a:solidFill>
            </a:endParaRPr>
          </a:p>
          <a:p>
            <a:pPr marL="45720" indent="0">
              <a:buNone/>
            </a:pPr>
            <a:r>
              <a:rPr lang="ru-RU" b="1" dirty="0">
                <a:solidFill>
                  <a:srgbClr val="FF0000"/>
                </a:solidFill>
              </a:rPr>
              <a:t>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b="1" dirty="0">
                <a:solidFill>
                  <a:srgbClr val="FF0000"/>
                </a:solidFill>
              </a:rPr>
              <a:t>Математика и музыка</a:t>
            </a:r>
            <a:r>
              <a:rPr lang="ru-RU" b="1" dirty="0" smtClean="0">
                <a:solidFill>
                  <a:srgbClr val="FF0000"/>
                </a:solidFill>
              </a:rPr>
              <a:t>»</a:t>
            </a:r>
          </a:p>
          <a:p>
            <a:pPr marL="45720" indent="0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45720" indent="0">
              <a:buNone/>
            </a:pPr>
            <a:r>
              <a:rPr lang="ru-RU" b="1" dirty="0">
                <a:solidFill>
                  <a:srgbClr val="FF0000"/>
                </a:solidFill>
              </a:rPr>
              <a:t>                                      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501650" indent="-457200">
              <a:buAutoNum type="arabicPeriod"/>
            </a:pPr>
            <a:r>
              <a:rPr lang="ru-RU" i="1" dirty="0" smtClean="0"/>
              <a:t>У </a:t>
            </a:r>
            <a:r>
              <a:rPr lang="ru-RU" i="1" dirty="0"/>
              <a:t>фортепиано 88 клавиш. Из них 52/88 белых. Какую часть составляют черные клавиши</a:t>
            </a:r>
            <a:r>
              <a:rPr lang="ru-RU" i="1" dirty="0" smtClean="0"/>
              <a:t>?</a:t>
            </a:r>
          </a:p>
          <a:p>
            <a:pPr marL="44450" indent="0">
              <a:buNone/>
            </a:pPr>
            <a:endParaRPr lang="ru-RU" dirty="0"/>
          </a:p>
          <a:p>
            <a:pPr marL="44450" lvl="0" indent="220663">
              <a:buNone/>
            </a:pPr>
            <a:r>
              <a:rPr lang="ru-RU" i="1" dirty="0" smtClean="0">
                <a:solidFill>
                  <a:schemeClr val="accent6"/>
                </a:solidFill>
              </a:rPr>
              <a:t>2. </a:t>
            </a:r>
            <a:r>
              <a:rPr lang="ru-RU" i="1" dirty="0" smtClean="0"/>
              <a:t>Заяц </a:t>
            </a:r>
            <a:r>
              <a:rPr lang="ru-RU" i="1" dirty="0"/>
              <a:t>и белка, играя на виолончели,  порвали 3 струны, что составляет  </a:t>
            </a:r>
            <a:r>
              <a:rPr lang="ru-RU" i="1" dirty="0" smtClean="0"/>
              <a:t>3/4 от </a:t>
            </a:r>
            <a:r>
              <a:rPr lang="ru-RU" i="1" dirty="0"/>
              <a:t>общего числа струн. Сколько струн у виолончели? </a:t>
            </a:r>
            <a:endParaRPr lang="ru-RU" dirty="0"/>
          </a:p>
          <a:p>
            <a:pPr marL="45720" indent="0">
              <a:buNone/>
            </a:pPr>
            <a:r>
              <a:rPr lang="ru-RU" i="1" dirty="0"/>
              <a:t> </a:t>
            </a:r>
            <a:endParaRPr lang="ru-RU" dirty="0"/>
          </a:p>
          <a:p>
            <a:pPr marL="44450" lvl="0" indent="220663">
              <a:buNone/>
            </a:pPr>
            <a:r>
              <a:rPr lang="ru-RU" i="1" dirty="0"/>
              <a:t>  </a:t>
            </a:r>
            <a:endParaRPr lang="ru-RU" dirty="0"/>
          </a:p>
          <a:p>
            <a:pPr marL="45720" indent="0">
              <a:buNone/>
            </a:pP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8138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5486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87931" y="42438"/>
            <a:ext cx="85681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/>
                </a:solidFill>
              </a:rPr>
              <a:t> Задание </a:t>
            </a:r>
          </a:p>
          <a:p>
            <a:pPr algn="ctr"/>
            <a:r>
              <a:rPr lang="ru-RU" sz="1600" b="1" dirty="0" smtClean="0"/>
              <a:t>Объясните </a:t>
            </a:r>
            <a:r>
              <a:rPr lang="ru-RU" sz="1600" b="1" dirty="0"/>
              <a:t>смысл </a:t>
            </a:r>
            <a:r>
              <a:rPr lang="ru-RU" sz="1600" b="1" dirty="0" smtClean="0"/>
              <a:t>слов с </a:t>
            </a:r>
            <a:r>
              <a:rPr lang="ru-RU" sz="1600" b="1" dirty="0"/>
              <a:t>точки зрения </a:t>
            </a:r>
            <a:r>
              <a:rPr lang="ru-RU" sz="1600" b="1" dirty="0" smtClean="0"/>
              <a:t>а</a:t>
            </a:r>
            <a:r>
              <a:rPr lang="ru-RU" sz="1600" b="1" dirty="0"/>
              <a:t>) музыки и б) </a:t>
            </a:r>
            <a:r>
              <a:rPr lang="ru-RU" sz="1600" b="1" dirty="0" smtClean="0"/>
              <a:t>математики </a:t>
            </a:r>
          </a:p>
          <a:p>
            <a:pPr algn="ctr"/>
            <a:r>
              <a:rPr lang="ru-RU" sz="1600" b="1" dirty="0" smtClean="0"/>
              <a:t>ответы </a:t>
            </a:r>
            <a:r>
              <a:rPr lang="ru-RU" sz="1600" b="1" dirty="0"/>
              <a:t>впишите в бланк заданий</a:t>
            </a:r>
            <a:endParaRPr lang="ru-RU" sz="1600" dirty="0"/>
          </a:p>
        </p:txBody>
      </p:sp>
      <p:pic>
        <p:nvPicPr>
          <p:cNvPr id="5123" name="Picture 3" descr="C:\Users\User\Desktop\Безымянный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57991"/>
            <a:ext cx="9143999" cy="2987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Безымянный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9143999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659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30341"/>
            <a:ext cx="8352929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Задание </a:t>
            </a:r>
            <a:r>
              <a:rPr lang="ru-RU" sz="2800" b="1" dirty="0" smtClean="0">
                <a:solidFill>
                  <a:schemeClr val="accent6"/>
                </a:solidFill>
              </a:rPr>
              <a:t>«</a:t>
            </a:r>
            <a:r>
              <a:rPr lang="ru-RU" sz="2800" b="1" dirty="0">
                <a:solidFill>
                  <a:schemeClr val="accent6"/>
                </a:solidFill>
              </a:rPr>
              <a:t>Точка, точка, …»</a:t>
            </a:r>
            <a:endParaRPr lang="ru-RU" sz="2800" dirty="0">
              <a:solidFill>
                <a:schemeClr val="accent6"/>
              </a:solidFill>
            </a:endParaRPr>
          </a:p>
          <a:p>
            <a:r>
              <a:rPr lang="ru-RU" dirty="0" smtClean="0"/>
              <a:t>№1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/>
              <a:t> </a:t>
            </a:r>
            <a:r>
              <a:rPr lang="ru-RU" dirty="0"/>
              <a:t>восстановите строчки </a:t>
            </a:r>
            <a:r>
              <a:rPr lang="ru-RU" dirty="0" smtClean="0"/>
              <a:t>песен и запишите их </a:t>
            </a:r>
            <a:r>
              <a:rPr lang="ru-RU" dirty="0"/>
              <a:t>в порядке возрастания натурального ряда чисел</a:t>
            </a:r>
          </a:p>
          <a:p>
            <a:r>
              <a:rPr lang="ru-RU" b="1" dirty="0"/>
              <a:t> </a:t>
            </a:r>
            <a:r>
              <a:rPr lang="ru-RU" dirty="0" smtClean="0"/>
              <a:t> №2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/>
              <a:t> записать </a:t>
            </a:r>
            <a:r>
              <a:rPr lang="ru-RU" dirty="0"/>
              <a:t>информацию </a:t>
            </a:r>
            <a:r>
              <a:rPr lang="ru-RU" dirty="0" smtClean="0"/>
              <a:t>о восстановленных числах </a:t>
            </a:r>
            <a:r>
              <a:rPr lang="ru-RU" dirty="0"/>
              <a:t>(четное, нечетное, делители, </a:t>
            </a:r>
            <a:r>
              <a:rPr lang="ru-RU" dirty="0" smtClean="0"/>
              <a:t>кратное</a:t>
            </a:r>
            <a:r>
              <a:rPr lang="ru-RU" dirty="0"/>
              <a:t>, простое и т. д.)</a:t>
            </a:r>
          </a:p>
          <a:p>
            <a:endParaRPr lang="ru-RU" dirty="0"/>
          </a:p>
          <a:p>
            <a:r>
              <a:rPr lang="ru-RU" b="1" dirty="0"/>
              <a:t>       </a:t>
            </a:r>
            <a:r>
              <a:rPr lang="ru-RU" b="1" dirty="0" smtClean="0"/>
              <a:t>  </a:t>
            </a:r>
            <a:r>
              <a:rPr lang="ru-RU" b="1" dirty="0"/>
              <a:t>1</a:t>
            </a:r>
            <a:r>
              <a:rPr lang="ru-RU" dirty="0"/>
              <a:t>. “……дощечка, ….. дощечка будет лесенка“	   </a:t>
            </a:r>
          </a:p>
          <a:p>
            <a:r>
              <a:rPr lang="ru-RU" b="1" dirty="0"/>
              <a:t>        </a:t>
            </a:r>
            <a:r>
              <a:rPr lang="ru-RU" b="1" dirty="0" smtClean="0"/>
              <a:t> </a:t>
            </a:r>
            <a:r>
              <a:rPr lang="ru-RU" b="1" dirty="0"/>
              <a:t>2.</a:t>
            </a:r>
            <a:r>
              <a:rPr lang="ru-RU" dirty="0"/>
              <a:t> 	 “</a:t>
            </a:r>
            <a:r>
              <a:rPr lang="ru-RU" dirty="0" err="1"/>
              <a:t>Уч</a:t>
            </a:r>
            <a:r>
              <a:rPr lang="ru-RU" dirty="0"/>
              <a:t>-ку-</a:t>
            </a:r>
            <a:r>
              <a:rPr lang="ru-RU" dirty="0" err="1"/>
              <a:t>дук</a:t>
            </a:r>
            <a:r>
              <a:rPr lang="ru-RU" dirty="0"/>
              <a:t> - _____  колодца, защити нас от солнца”                                            </a:t>
            </a:r>
          </a:p>
          <a:p>
            <a:r>
              <a:rPr lang="ru-RU" b="1" dirty="0"/>
              <a:t>       </a:t>
            </a:r>
            <a:r>
              <a:rPr lang="ru-RU" b="1" dirty="0" smtClean="0"/>
              <a:t>  </a:t>
            </a:r>
            <a:r>
              <a:rPr lang="ru-RU" b="1" dirty="0"/>
              <a:t>3</a:t>
            </a:r>
            <a:r>
              <a:rPr lang="ru-RU" dirty="0"/>
              <a:t>. “_____   коровы, _______коровы”  </a:t>
            </a:r>
          </a:p>
          <a:p>
            <a:r>
              <a:rPr lang="ru-RU" b="1" dirty="0"/>
              <a:t>       </a:t>
            </a:r>
            <a:r>
              <a:rPr lang="ru-RU" b="1" dirty="0" smtClean="0"/>
              <a:t>  </a:t>
            </a:r>
            <a:r>
              <a:rPr lang="ru-RU" b="1" dirty="0"/>
              <a:t>4.</a:t>
            </a:r>
            <a:r>
              <a:rPr lang="ru-RU" dirty="0"/>
              <a:t> “_____  танкиста, _____  веселых друга”	</a:t>
            </a:r>
          </a:p>
          <a:p>
            <a:r>
              <a:rPr lang="ru-RU" b="1" dirty="0"/>
              <a:t>        </a:t>
            </a:r>
            <a:r>
              <a:rPr lang="ru-RU" b="1" dirty="0" smtClean="0"/>
              <a:t> </a:t>
            </a:r>
            <a:r>
              <a:rPr lang="ru-RU" b="1" dirty="0"/>
              <a:t>5.</a:t>
            </a:r>
            <a:r>
              <a:rPr lang="ru-RU" dirty="0"/>
              <a:t> “_____ раз в год сады цветут”	</a:t>
            </a:r>
          </a:p>
          <a:p>
            <a:r>
              <a:rPr lang="ru-RU" b="1" dirty="0"/>
              <a:t>    </a:t>
            </a:r>
            <a:r>
              <a:rPr lang="ru-RU" b="1" dirty="0" smtClean="0"/>
              <a:t>     </a:t>
            </a:r>
            <a:r>
              <a:rPr lang="ru-RU" b="1" dirty="0"/>
              <a:t>6</a:t>
            </a:r>
            <a:r>
              <a:rPr lang="ru-RU" dirty="0"/>
              <a:t>. “Иван Петрович, не ставьте _____ ”	      </a:t>
            </a:r>
          </a:p>
          <a:p>
            <a:r>
              <a:rPr lang="ru-RU" b="1" dirty="0"/>
              <a:t>         </a:t>
            </a:r>
            <a:r>
              <a:rPr lang="ru-RU" b="1" dirty="0" smtClean="0"/>
              <a:t>7</a:t>
            </a:r>
            <a:r>
              <a:rPr lang="ru-RU" dirty="0"/>
              <a:t>. “Он ел _____  лишь травку“                   </a:t>
            </a:r>
          </a:p>
          <a:p>
            <a:r>
              <a:rPr lang="ru-RU" b="1" dirty="0"/>
              <a:t>        </a:t>
            </a:r>
            <a:r>
              <a:rPr lang="ru-RU" b="1" dirty="0" smtClean="0"/>
              <a:t> </a:t>
            </a:r>
            <a:r>
              <a:rPr lang="ru-RU" b="1" dirty="0"/>
              <a:t>8</a:t>
            </a:r>
            <a:r>
              <a:rPr lang="ru-RU" dirty="0"/>
              <a:t>. Потому что на _____  девчонок по статистике _____ ребят”</a:t>
            </a:r>
          </a:p>
          <a:p>
            <a:r>
              <a:rPr lang="ru-RU" b="1" dirty="0"/>
              <a:t>     </a:t>
            </a:r>
            <a:r>
              <a:rPr lang="ru-RU" b="1" dirty="0" smtClean="0"/>
              <a:t>    </a:t>
            </a:r>
            <a:r>
              <a:rPr lang="ru-RU" b="1" dirty="0"/>
              <a:t>9.</a:t>
            </a:r>
            <a:r>
              <a:rPr lang="ru-RU" dirty="0"/>
              <a:t> ”_____  тонн света, читаю в газетах, дает солнце   Земле” </a:t>
            </a:r>
          </a:p>
          <a:p>
            <a:r>
              <a:rPr lang="ru-RU" b="1" dirty="0"/>
              <a:t>         </a:t>
            </a:r>
            <a:r>
              <a:rPr lang="ru-RU" b="1" dirty="0" smtClean="0"/>
              <a:t>10</a:t>
            </a:r>
            <a:r>
              <a:rPr lang="ru-RU" dirty="0" smtClean="0"/>
              <a:t>. ”Я видела, </a:t>
            </a:r>
            <a:r>
              <a:rPr lang="ru-RU" dirty="0"/>
              <a:t>как по небу _____  звезды летели рядом” </a:t>
            </a:r>
          </a:p>
          <a:p>
            <a:r>
              <a:rPr lang="ru-RU" b="1" dirty="0"/>
              <a:t>        </a:t>
            </a:r>
            <a:r>
              <a:rPr lang="ru-RU" b="1" dirty="0" smtClean="0"/>
              <a:t> </a:t>
            </a:r>
            <a:r>
              <a:rPr lang="ru-RU" b="1" dirty="0"/>
              <a:t>11</a:t>
            </a:r>
            <a:r>
              <a:rPr lang="ru-RU" dirty="0"/>
              <a:t>. ”_____ июня, ровно в _____  часа”  	             </a:t>
            </a:r>
          </a:p>
          <a:p>
            <a:r>
              <a:rPr lang="ru-RU" b="1" dirty="0"/>
              <a:t>         </a:t>
            </a:r>
            <a:r>
              <a:rPr lang="ru-RU" b="1" dirty="0" smtClean="0"/>
              <a:t>12</a:t>
            </a:r>
            <a:r>
              <a:rPr lang="ru-RU" b="1" dirty="0"/>
              <a:t>.</a:t>
            </a:r>
            <a:r>
              <a:rPr lang="ru-RU" dirty="0"/>
              <a:t> ”За _____  неба, за _____  солнца”			            </a:t>
            </a:r>
          </a:p>
          <a:p>
            <a:r>
              <a:rPr lang="ru-RU" b="1" dirty="0"/>
              <a:t>        </a:t>
            </a:r>
            <a:r>
              <a:rPr lang="ru-RU" b="1" dirty="0" smtClean="0"/>
              <a:t> 13</a:t>
            </a:r>
            <a:r>
              <a:rPr lang="ru-RU" b="1" dirty="0"/>
              <a:t>.</a:t>
            </a:r>
            <a:r>
              <a:rPr lang="ru-RU" dirty="0"/>
              <a:t> “_____  долларов США”                                </a:t>
            </a:r>
          </a:p>
          <a:p>
            <a:r>
              <a:rPr lang="ru-RU" b="1" dirty="0"/>
              <a:t>         </a:t>
            </a:r>
            <a:r>
              <a:rPr lang="ru-RU" b="1" dirty="0" smtClean="0"/>
              <a:t>14</a:t>
            </a:r>
            <a:r>
              <a:rPr lang="ru-RU" dirty="0"/>
              <a:t>.  “ И подарит _____  эскимо”                  </a:t>
            </a:r>
          </a:p>
          <a:p>
            <a:r>
              <a:rPr lang="ru-RU" b="1" dirty="0"/>
              <a:t>         </a:t>
            </a:r>
            <a:r>
              <a:rPr lang="ru-RU" b="1" dirty="0" smtClean="0"/>
              <a:t>15</a:t>
            </a:r>
            <a:r>
              <a:rPr lang="ru-RU" b="1" dirty="0"/>
              <a:t>.</a:t>
            </a:r>
            <a:r>
              <a:rPr lang="ru-RU" dirty="0"/>
              <a:t>  “_____ часа длится любовь, _____  часа длится дружба”	     </a:t>
            </a:r>
          </a:p>
          <a:p>
            <a:r>
              <a:rPr lang="ru-RU" b="1" dirty="0"/>
              <a:t>        </a:t>
            </a:r>
            <a:r>
              <a:rPr lang="ru-RU" dirty="0" smtClean="0"/>
              <a:t>          </a:t>
            </a:r>
            <a:endParaRPr lang="ru-RU" dirty="0"/>
          </a:p>
          <a:p>
            <a:r>
              <a:rPr lang="ru-RU" b="1" dirty="0"/>
              <a:t>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300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9886" y="130341"/>
            <a:ext cx="8303042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/>
              <a:t> </a:t>
            </a:r>
            <a:r>
              <a:rPr lang="ru-RU" sz="3200" b="1" dirty="0">
                <a:solidFill>
                  <a:srgbClr val="C00000"/>
                </a:solidFill>
              </a:rPr>
              <a:t>Музыкально – математический словарь </a:t>
            </a:r>
            <a:endParaRPr lang="ru-RU" sz="3200" dirty="0">
              <a:solidFill>
                <a:srgbClr val="C00000"/>
              </a:solidFill>
            </a:endParaRPr>
          </a:p>
          <a:p>
            <a:pPr algn="ctr"/>
            <a:r>
              <a:rPr lang="ru-RU" b="1" dirty="0"/>
              <a:t> </a:t>
            </a:r>
            <a:r>
              <a:rPr lang="ru-RU" sz="2800" b="1" i="1" dirty="0" smtClean="0">
                <a:solidFill>
                  <a:schemeClr val="accent5"/>
                </a:solidFill>
              </a:rPr>
              <a:t>«</a:t>
            </a:r>
            <a:r>
              <a:rPr lang="ru-RU" sz="2800" b="1" i="1" dirty="0">
                <a:solidFill>
                  <a:schemeClr val="accent5"/>
                </a:solidFill>
              </a:rPr>
              <a:t>ДО  РЕ  МИ  ФА  СОЛЬ   ЛЯ  СИ</a:t>
            </a:r>
            <a:r>
              <a:rPr lang="ru-RU" sz="2800" b="1" i="1" dirty="0" smtClean="0">
                <a:solidFill>
                  <a:schemeClr val="accent5"/>
                </a:solidFill>
              </a:rPr>
              <a:t>»</a:t>
            </a:r>
            <a:r>
              <a:rPr lang="ru-RU" b="1" dirty="0">
                <a:solidFill>
                  <a:schemeClr val="accent5"/>
                </a:solidFill>
              </a:rPr>
              <a:t> </a:t>
            </a:r>
            <a:endParaRPr lang="ru-RU" dirty="0">
              <a:solidFill>
                <a:schemeClr val="accent5"/>
              </a:solidFill>
            </a:endParaRPr>
          </a:p>
          <a:p>
            <a:r>
              <a:rPr lang="ru-RU" sz="1600" dirty="0"/>
              <a:t>Задание: восстановите математические термины, используя музыкальные нотки</a:t>
            </a:r>
          </a:p>
          <a:p>
            <a:r>
              <a:rPr lang="ru-RU" sz="1600" dirty="0" smtClean="0"/>
              <a:t> </a:t>
            </a:r>
            <a:endParaRPr lang="ru-RU" sz="1600" dirty="0"/>
          </a:p>
        </p:txBody>
      </p:sp>
      <p:pic>
        <p:nvPicPr>
          <p:cNvPr id="6146" name="Picture 2" descr="C:\Users\User\Desktop\Безымянный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805" y="1556792"/>
            <a:ext cx="639789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19" y="5252138"/>
            <a:ext cx="911339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Ответ:</a:t>
            </a:r>
            <a:endParaRPr lang="ru-RU" dirty="0"/>
          </a:p>
          <a:p>
            <a:r>
              <a:rPr lang="ru-RU" dirty="0"/>
              <a:t> 1. теорема, 2.отрезок, 3. Фалес, 4. астролябия, 5. аксиома, 6. ребро, 7. минута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/>
              <a:t>8. пирамида, 9. симметрия, 10. минус, 11. перпендикуляр, 12. косинус, 13.доля, </a:t>
            </a:r>
            <a:endParaRPr lang="ru-RU" dirty="0" smtClean="0"/>
          </a:p>
          <a:p>
            <a:r>
              <a:rPr lang="ru-RU" dirty="0" smtClean="0"/>
              <a:t>14</a:t>
            </a:r>
            <a:r>
              <a:rPr lang="ru-RU" dirty="0"/>
              <a:t>. подобие, 15. четырехугольник, 16. треугольник, 17. синус, 18. миллиметр</a:t>
            </a:r>
            <a:r>
              <a:rPr lang="ru-RU" dirty="0" smtClean="0"/>
              <a:t>,</a:t>
            </a:r>
          </a:p>
          <a:p>
            <a:r>
              <a:rPr lang="ru-RU" dirty="0" smtClean="0"/>
              <a:t> 19</a:t>
            </a:r>
            <a:r>
              <a:rPr lang="ru-RU" dirty="0"/>
              <a:t>. Пифагор, 20 переменная.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723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109517"/>
            <a:ext cx="4794498" cy="372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14748" y="4995"/>
            <a:ext cx="9144000" cy="6858000"/>
          </a:xfrm>
        </p:spPr>
        <p:txBody>
          <a:bodyPr>
            <a:normAutofit fontScale="40000" lnSpcReduction="20000"/>
          </a:bodyPr>
          <a:lstStyle/>
          <a:p>
            <a:pPr marL="45720" indent="0">
              <a:buNone/>
            </a:pPr>
            <a:endParaRPr lang="ru-RU" sz="4000" b="1" dirty="0" smtClean="0">
              <a:solidFill>
                <a:srgbClr val="FF0000"/>
              </a:solidFill>
            </a:endParaRPr>
          </a:p>
          <a:p>
            <a:pPr marL="44450" indent="1031875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Кроссворд 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тему</a:t>
            </a:r>
          </a:p>
          <a:p>
            <a:pPr marL="44450" indent="1031875">
              <a:buNone/>
            </a:pP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«Музыка и математика»</a:t>
            </a:r>
          </a:p>
          <a:p>
            <a:pPr marL="44450" indent="1031875">
              <a:buNone/>
            </a:pPr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Бланк </a:t>
            </a:r>
            <a:r>
              <a:rPr lang="ru-RU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заданий.</a:t>
            </a:r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1.Автор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 музыкальных произведений,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человек, 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пишущий 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музыку и имеющий 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соответствующую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квалификацию?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2. Жанр инструментальной музыки,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 также музыкальная форма?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3.  Советский и российский композитор,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автор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более 400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песен?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. Наиболее простая, но распространенная 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вокальной музыки, объединяющая поэтический 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текст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с несложной, легко запоминающейся мелодией? 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5. Один (в монодии единственный) голос музыкальной 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фактуры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, который трактуется в теории музыки и непосредственно воспринимается слухом как композиционно-техническое и ладовое целое?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Графическое обозначение звука музыкального произведения, один из основных символов современной музыкальной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нотации?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7. Скорость следования метрических счетных единиц? 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8.Какая нота идет после ре?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9.  Музыкальный интервал шириной в пять ступеней, обозначается цифрой 5?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10.  один из самых распространенных инструментов. 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... ,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 сопровождает людей в различных этапах их жизни. 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11. Многоголосное пение?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12. Наука о структурах, порядке и отношениях, которая исторически сложилась на основе операций подсчёта, измерения и описания формы объектов?</a:t>
            </a:r>
          </a:p>
        </p:txBody>
      </p:sp>
    </p:spTree>
    <p:extLst>
      <p:ext uri="{BB962C8B-B14F-4D97-AF65-F5344CB8AC3E}">
        <p14:creationId xmlns:p14="http://schemas.microsoft.com/office/powerpoint/2010/main" val="12486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Безымянный 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42891"/>
            <a:ext cx="5361517" cy="381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14748" y="4995"/>
            <a:ext cx="9144000" cy="6858000"/>
          </a:xfrm>
        </p:spPr>
        <p:txBody>
          <a:bodyPr>
            <a:normAutofit fontScale="40000" lnSpcReduction="20000"/>
          </a:bodyPr>
          <a:lstStyle/>
          <a:p>
            <a:pPr marL="45720" indent="0">
              <a:buNone/>
            </a:pPr>
            <a:endParaRPr lang="ru-RU" sz="4000" b="1" dirty="0" smtClean="0">
              <a:solidFill>
                <a:srgbClr val="FF0000"/>
              </a:solidFill>
            </a:endParaRPr>
          </a:p>
          <a:p>
            <a:pPr marL="44450" indent="1031875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Кроссворд 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тему</a:t>
            </a:r>
          </a:p>
          <a:p>
            <a:pPr marL="44450" indent="1031875">
              <a:buNone/>
            </a:pP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«Музыка и математика»</a:t>
            </a:r>
          </a:p>
          <a:p>
            <a:pPr marL="44450" indent="1031875">
              <a:buNone/>
            </a:pP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Бланк ответов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1.Автор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 музыкальных произведений,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человек, 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пишущий 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музыку и имеющий 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соответствующую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квалификацию?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2. Жанр инструментальной музыки,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 также музыкальная форма?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3.  Советский и российский композитор,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автор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более 400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песен?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. Наиболее простая, но распространенная 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вокальной музыки, объединяющая поэтический 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текст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с несложной, легко запоминающейся мелодией? 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5. Один (в монодии единственный) голос музыкальной 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фактуры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, который трактуется в теории музыки и непосредственно воспринимается слухом как композиционно-техническое и ладовое целое?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Графическое обозначение звука музыкального произведения, один из основных символов современной музыкальной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нотации?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7. Скорость следования метрических счетных единиц? 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8.Какая нота идет после ре?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9.  Музыкальный интервал шириной в пять ступеней, обозначается цифрой 5?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10.  один из самых распространенных инструментов. 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... ,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 сопровождает людей в различных этапах их жизни. 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11. Многоголосное пение?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12. Наука о структурах, порядке и отношениях, которая исторически сложилась на основе операций подсчёта, измерения и описания формы объектов?</a:t>
            </a:r>
          </a:p>
        </p:txBody>
      </p:sp>
    </p:spTree>
    <p:extLst>
      <p:ext uri="{BB962C8B-B14F-4D97-AF65-F5344CB8AC3E}">
        <p14:creationId xmlns:p14="http://schemas.microsoft.com/office/powerpoint/2010/main" val="384224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24936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>
                <a:effectLst/>
              </a:rPr>
              <a:t>Практическая </a:t>
            </a:r>
            <a:r>
              <a:rPr lang="ru-RU" sz="3600" dirty="0">
                <a:effectLst/>
              </a:rPr>
              <a:t>значимость </a:t>
            </a:r>
            <a:r>
              <a:rPr lang="ru-RU" sz="3600" dirty="0" smtClean="0">
                <a:effectLst/>
              </a:rPr>
              <a:t>проекта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196752"/>
            <a:ext cx="8064896" cy="4698856"/>
          </a:xfrm>
        </p:spPr>
        <p:txBody>
          <a:bodyPr/>
          <a:lstStyle/>
          <a:p>
            <a:pPr lvl="0"/>
            <a:r>
              <a:rPr lang="ru-RU" dirty="0"/>
              <a:t>Работая над проектом, я  разобралась в выбранной теме, нашла сходство между музыкой и математикой, а самое </a:t>
            </a:r>
            <a:r>
              <a:rPr lang="ru-RU" dirty="0" smtClean="0"/>
              <a:t>главное, есть </a:t>
            </a:r>
            <a:r>
              <a:rPr lang="ru-RU" dirty="0"/>
              <a:t>продукт </a:t>
            </a:r>
            <a:r>
              <a:rPr lang="ru-RU"/>
              <a:t>моей </a:t>
            </a:r>
            <a:r>
              <a:rPr lang="ru-RU" smtClean="0"/>
              <a:t>деятельности - необычные </a:t>
            </a:r>
            <a:r>
              <a:rPr lang="ru-RU" dirty="0"/>
              <a:t>музыкально-математические задания;</a:t>
            </a:r>
          </a:p>
          <a:p>
            <a:r>
              <a:rPr lang="ru-RU" dirty="0" smtClean="0"/>
              <a:t>Появился практический опыт поиска, анализа информации и обработки анкетных данных;</a:t>
            </a:r>
          </a:p>
          <a:p>
            <a:r>
              <a:rPr lang="ru-RU" dirty="0" smtClean="0"/>
              <a:t>Почувствовала уверенность в собственных силах;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005064"/>
            <a:ext cx="8964488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870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61130"/>
            <a:ext cx="8568951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Реализация </a:t>
            </a:r>
            <a:r>
              <a:rPr lang="ru-RU" sz="3200" b="1" i="1" dirty="0" smtClean="0">
                <a:solidFill>
                  <a:srgbClr val="C00000"/>
                </a:solidFill>
              </a:rPr>
              <a:t>проекта</a:t>
            </a:r>
            <a:endParaRPr lang="ru-RU" sz="3200" b="1" i="1" dirty="0">
              <a:solidFill>
                <a:srgbClr val="C00000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 smtClean="0"/>
              <a:t>Выступила </a:t>
            </a:r>
            <a:r>
              <a:rPr lang="ru-RU" dirty="0"/>
              <a:t>с данным проектом перед 5-7 классами </a:t>
            </a:r>
            <a:r>
              <a:rPr lang="ru-RU" dirty="0" smtClean="0"/>
              <a:t>на </a:t>
            </a:r>
            <a:r>
              <a:rPr lang="ru-RU" dirty="0"/>
              <a:t>математической конференции «За нами </a:t>
            </a:r>
            <a:r>
              <a:rPr lang="ru-RU" dirty="0" smtClean="0"/>
              <a:t>будущее»,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/>
              <a:t>Представляла на Всероссийский конкурс  «</a:t>
            </a:r>
            <a:r>
              <a:rPr lang="ru-RU" dirty="0" err="1" smtClean="0"/>
              <a:t>Талантоха</a:t>
            </a:r>
            <a:r>
              <a:rPr lang="ru-RU" dirty="0" smtClean="0"/>
              <a:t>»</a:t>
            </a:r>
            <a:endParaRPr lang="ru-RU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/>
              <a:t>Мои оригинальные задания использовались в математическом состязании во время недели «Мыслитель»</a:t>
            </a:r>
            <a:endParaRPr lang="ru-RU" dirty="0"/>
          </a:p>
          <a:p>
            <a:pPr algn="ctr"/>
            <a:r>
              <a:rPr lang="ru-RU" dirty="0"/>
              <a:t> </a:t>
            </a:r>
          </a:p>
          <a:p>
            <a:pPr algn="ctr"/>
            <a:r>
              <a:rPr lang="ru-RU" dirty="0"/>
              <a:t> 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76872"/>
            <a:ext cx="9144000" cy="4581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I:\Математ. и Музыка  2015\DSC0006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1515" y="2132856"/>
            <a:ext cx="5182485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6838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User\Desktop\MusicMas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476673"/>
            <a:ext cx="6984776" cy="624786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3600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ru-RU" sz="36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роекта: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 smtClean="0"/>
              <a:t>собрать</a:t>
            </a:r>
            <a:r>
              <a:rPr lang="ru-RU" sz="2800" dirty="0"/>
              <a:t>, проанализировать и обобщить информацию о сходстве предметов; 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/>
              <a:t>выяснить (через анкетирование), располагают ли учащиеся школы данной информацией; 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/>
              <a:t>установить, в чем состоят  точки «соприкосновения»  двух, таких разных предметов, как математики и музыка?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/>
              <a:t>разработать оригинальные музыкально-математические творческие задания.</a:t>
            </a:r>
          </a:p>
        </p:txBody>
      </p:sp>
    </p:spTree>
    <p:extLst>
      <p:ext uri="{BB962C8B-B14F-4D97-AF65-F5344CB8AC3E}">
        <p14:creationId xmlns:p14="http://schemas.microsoft.com/office/powerpoint/2010/main" val="91706301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319260"/>
            <a:ext cx="6966520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3975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Самоанализ</a:t>
            </a:r>
            <a:endParaRPr lang="ru-RU" sz="2800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  <a:p>
            <a:pPr marR="539750" algn="ctr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R="539750"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Мне еще предстоит постичь многие тайны обеих наук, рассмотренных в данной работе – математики и музыки. Однако материал, с которым я познакомилась, убедил меня в том, что «математика и музыка - сестры», которые не могут существовать отдельно. </a:t>
            </a:r>
            <a:endParaRPr lang="ru-RU" dirty="0" smtClean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marR="539750" algn="ctr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Так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, к примеру, Лейбниц в письме Гольдбаху пишет: “Музыка есть скрытое арифметическое упражнение души, не умеющей считать”. На что Гольдбах ему отвечает: “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Музыка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 – это проявление скрытой 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математики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”.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R="539750"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4858768"/>
            <a:ext cx="2564416" cy="1871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317" y="5212372"/>
            <a:ext cx="2251715" cy="150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64487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289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Ramki-fotoshop17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55" y="-10025"/>
            <a:ext cx="928846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43646" y="908720"/>
            <a:ext cx="604867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</a:p>
          <a:p>
            <a:pPr algn="ctr"/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Таким образом, математика и музыка –    два школьных предмета, два полюса человеческой культуры, две системы мышления.</a:t>
            </a: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Занимаясь математикой и музыкой, человек развивает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свои 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способности и следовательно, успешнее его будущее</a:t>
            </a:r>
            <a:r>
              <a:rPr lang="ru-RU" sz="2800" i="1" dirty="0" smtClean="0"/>
              <a:t>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6961198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474345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 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97346"/>
            <a:ext cx="846043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Используемая литература. Сайты.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http://www.0-detstve.ru/ressearsh-pr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http://ppt4web.ru/matematika/matematika-i-m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http://www.ronl.ru/referaty//matematika/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http://www.slideboom.com/presentationns/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http://present5.com/prezentaciya/matematika-i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http://videoroki.net/filecom.php?fileid </a:t>
            </a:r>
          </a:p>
          <a:p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Г.Фридкин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«Практическое руководство по музыкальной школе»  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Гос.муз.издательство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Москва 1960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Д.И.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Майхутдинова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«Краткий курс элементарной теории музыки» Феникс 2011</a:t>
            </a:r>
          </a:p>
          <a:p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Д.Сорокотягин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«Музыкальная литература в таблицах» Феникс 2013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3764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hdoboi.org-2936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5207"/>
            <a:ext cx="9179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86753" y="908720"/>
            <a:ext cx="7895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chemeClr val="accent1"/>
                </a:solidFill>
              </a:rPr>
              <a:t> </a:t>
            </a:r>
            <a:r>
              <a:rPr lang="ru-RU" sz="6600" b="1" i="1" dirty="0" smtClean="0">
                <a:solidFill>
                  <a:schemeClr val="accent1"/>
                </a:solidFill>
                <a:latin typeface="Arial Black" pitchFamily="34" charset="0"/>
                <a:ea typeface="BatangChe" pitchFamily="49" charset="-127"/>
              </a:rPr>
              <a:t>Спасибо за       </a:t>
            </a:r>
          </a:p>
          <a:p>
            <a:r>
              <a:rPr lang="ru-RU" sz="6600" b="1" i="1" dirty="0" smtClean="0">
                <a:solidFill>
                  <a:schemeClr val="accent1"/>
                </a:solidFill>
                <a:latin typeface="Arial Black" pitchFamily="34" charset="0"/>
                <a:ea typeface="BatangChe" pitchFamily="49" charset="-127"/>
              </a:rPr>
              <a:t>     внимание</a:t>
            </a:r>
            <a:r>
              <a:rPr lang="ru-RU" sz="6600" i="1" dirty="0">
                <a:solidFill>
                  <a:schemeClr val="accent1"/>
                </a:solidFill>
                <a:latin typeface="Arial Black" pitchFamily="34" charset="0"/>
                <a:ea typeface="BatangChe" pitchFamily="49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571082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springsongbyghassan74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6" y="15186"/>
            <a:ext cx="9161845" cy="684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9" y="620688"/>
            <a:ext cx="82809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Вслушайтесь в эту веселую песенку. С помощью этой песенки можно легко запомнить некоторую часть таблицы умножения.  </a:t>
            </a:r>
            <a:r>
              <a:rPr lang="ru-RU" sz="2000" dirty="0"/>
              <a:t>На её примере можно выдвинуть </a:t>
            </a:r>
            <a:r>
              <a:rPr lang="ru-RU" sz="2000" dirty="0" smtClean="0"/>
              <a:t>ГИПОТЕЗУ, что ни один человек в мире не может прожить без математики и без музыки.</a:t>
            </a:r>
            <a:r>
              <a:rPr lang="ru-RU" sz="2000" dirty="0"/>
              <a:t>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Занимаясь математикой и музыкой, человек развивает свои  способности и следовательно, успешнее его будущее</a:t>
            </a:r>
            <a:r>
              <a:rPr lang="ru-RU" sz="2400" i="1" dirty="0"/>
              <a:t>.</a:t>
            </a:r>
          </a:p>
        </p:txBody>
      </p:sp>
      <p:pic>
        <p:nvPicPr>
          <p:cNvPr id="5" name="песня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6950"/>
                  <p14:fade out="1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360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711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731520"/>
            <a:ext cx="6500192" cy="5145752"/>
          </a:xfrm>
        </p:spPr>
        <p:txBody>
          <a:bodyPr>
            <a:normAutofit/>
          </a:bodyPr>
          <a:lstStyle/>
          <a:p>
            <a:pPr lvl="0"/>
            <a:r>
              <a:rPr lang="ru-RU" sz="3000" b="1" i="1" dirty="0" smtClean="0">
                <a:solidFill>
                  <a:srgbClr val="FF0000"/>
                </a:solidFill>
              </a:rPr>
              <a:t>Объекты исследования:    </a:t>
            </a:r>
            <a:r>
              <a:rPr lang="ru-RU" sz="3000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материал </a:t>
            </a:r>
            <a:r>
              <a:rPr lang="ru-RU" dirty="0"/>
              <a:t>Интернета, </a:t>
            </a:r>
            <a:r>
              <a:rPr lang="ru-RU" dirty="0" smtClean="0"/>
              <a:t>учебная </a:t>
            </a:r>
            <a:r>
              <a:rPr lang="ru-RU" dirty="0"/>
              <a:t>и </a:t>
            </a:r>
            <a:r>
              <a:rPr lang="ru-RU" dirty="0" smtClean="0"/>
              <a:t>познавательная </a:t>
            </a:r>
            <a:r>
              <a:rPr lang="ru-RU" dirty="0"/>
              <a:t>литературы по математике и музыке. </a:t>
            </a:r>
          </a:p>
          <a:p>
            <a:pPr lvl="0"/>
            <a:r>
              <a:rPr lang="ru-RU" sz="2800" b="1" i="1" dirty="0">
                <a:solidFill>
                  <a:srgbClr val="FF0000"/>
                </a:solidFill>
              </a:rPr>
              <a:t>Предмет исследования: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      </a:t>
            </a:r>
            <a:r>
              <a:rPr lang="ru-RU" dirty="0" smtClean="0"/>
              <a:t>изучение  </a:t>
            </a:r>
            <a:r>
              <a:rPr lang="ru-RU" dirty="0"/>
              <a:t>сходства и взаимосвязи математики и музыки</a:t>
            </a:r>
          </a:p>
          <a:p>
            <a:pPr lvl="0"/>
            <a:r>
              <a:rPr lang="ru-RU" sz="2800" b="1" i="1" dirty="0">
                <a:solidFill>
                  <a:srgbClr val="FF0000"/>
                </a:solidFill>
              </a:rPr>
              <a:t>М</a:t>
            </a:r>
            <a:r>
              <a:rPr lang="ru-RU" sz="2800" b="1" i="1" dirty="0" smtClean="0">
                <a:solidFill>
                  <a:srgbClr val="FF0000"/>
                </a:solidFill>
              </a:rPr>
              <a:t>етоды </a:t>
            </a:r>
            <a:r>
              <a:rPr lang="ru-RU" sz="2800" b="1" i="1" dirty="0">
                <a:solidFill>
                  <a:srgbClr val="FF0000"/>
                </a:solidFill>
              </a:rPr>
              <a:t>исследования: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>       </a:t>
            </a:r>
            <a:r>
              <a:rPr lang="ru-RU" dirty="0" smtClean="0"/>
              <a:t>изучение</a:t>
            </a:r>
            <a:r>
              <a:rPr lang="ru-RU" dirty="0"/>
              <a:t>, сравнение, уточнение сведений, анализ, обобщение, анкетирование.</a:t>
            </a:r>
          </a:p>
          <a:p>
            <a:pPr lvl="0"/>
            <a:r>
              <a:rPr lang="ru-RU" sz="2800" b="1" i="1" dirty="0">
                <a:solidFill>
                  <a:srgbClr val="FF0000"/>
                </a:solidFill>
              </a:rPr>
              <a:t>Характеристика работы: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dirty="0"/>
              <a:t>творческо-исследовательский проект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3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hq-wallpapers_ru_abstraction3d_29647_1280x102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7930" y="188640"/>
            <a:ext cx="8608565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 </a:t>
            </a:r>
            <a:endParaRPr lang="ru-RU" sz="2000" dirty="0" smtClean="0"/>
          </a:p>
          <a:p>
            <a:pPr algn="ctr"/>
            <a:r>
              <a:rPr lang="ru-RU" sz="2400" b="1" dirty="0" smtClean="0"/>
              <a:t>СОДЕРЖАНИЕ ПРОЕКТА</a:t>
            </a:r>
          </a:p>
          <a:p>
            <a:pPr algn="ctr"/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b="1" dirty="0">
                <a:latin typeface="Arial Black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Введение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Паспорт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проекта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Проблемы, решению которых способствует проект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Новизна и актуальность проекта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Цель и задачи проекта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Этапы работы над проектом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Сфера использования моего проекта     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Круг пользователей моим проектом    	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	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Ожидаемые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результаты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Перспектива развития проекта</a:t>
            </a:r>
          </a:p>
          <a:p>
            <a:pPr marL="355600" lvl="0" indent="-355600">
              <a:buFont typeface="Arial" pitchFamily="34" charset="0"/>
              <a:buChar char="•"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Основная часть (общие странички)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L="355600" lvl="0" indent="-355600">
              <a:buFont typeface="Arial" pitchFamily="34" charset="0"/>
              <a:buChar char="•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Исследование 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«Есть ли точки соприкосновения математики и музыки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?»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Музыкально-математические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оригинальные задания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L="355600" lvl="0" indent="-355600">
              <a:buFont typeface="Arial" pitchFamily="34" charset="0"/>
              <a:buChar char="•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Реализация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проекта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L="355600" lvl="0" indent="-355600">
              <a:buFont typeface="Arial" pitchFamily="34" charset="0"/>
              <a:buChar char="•"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Заключение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L="355600" lvl="0" indent="-355600">
              <a:buFont typeface="Arial" pitchFamily="34" charset="0"/>
              <a:buChar char="•"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Используемая литература. Сайты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39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9oboev.ru-36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45" y="0"/>
            <a:ext cx="9147646" cy="72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1940" y="591274"/>
            <a:ext cx="8696475" cy="603242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Этапы работы над проектом           </a:t>
            </a:r>
          </a:p>
          <a:p>
            <a:pPr algn="ctr"/>
            <a:r>
              <a:rPr lang="ru-RU" sz="2800" dirty="0" smtClean="0">
                <a:latin typeface="Arial Narrow" pitchFamily="34" charset="0"/>
              </a:rPr>
              <a:t>Определение проблемы, цели, задач проекта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latin typeface="Arial Narrow" pitchFamily="34" charset="0"/>
              </a:rPr>
              <a:t>Работа с учебником, с дополнительной литературой, Интернетом.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latin typeface="Arial Narrow" pitchFamily="34" charset="0"/>
              </a:rPr>
              <a:t>Изучение и сравнение более детально материал в области музыки и математики. 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latin typeface="Arial Narrow" pitchFamily="34" charset="0"/>
              </a:rPr>
              <a:t>Обработка исследуемого материала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latin typeface="Arial Narrow" pitchFamily="34" charset="0"/>
              </a:rPr>
              <a:t>Создать творческие, практические работы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latin typeface="Arial Narrow" pitchFamily="34" charset="0"/>
              </a:rPr>
              <a:t>Подготовить творческую защиту проекта 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6670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ser\Desktop\0_126ec4_a5a972ac_orig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432" y="3717032"/>
            <a:ext cx="8941246" cy="335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387" y="44624"/>
            <a:ext cx="88204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Сфера использования проекта:</a:t>
            </a:r>
          </a:p>
          <a:p>
            <a:endParaRPr lang="ru-RU" sz="2800" dirty="0" smtClean="0">
              <a:solidFill>
                <a:schemeClr val="accent6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Использование на уроках математики и музыки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Использование на уроках других предметов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800" dirty="0" smtClean="0">
                <a:solidFill>
                  <a:srgbClr val="002060"/>
                </a:solidFill>
              </a:rPr>
              <a:t>Использование во внеклассной деятельности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800" dirty="0" smtClean="0">
                <a:solidFill>
                  <a:schemeClr val="accent6"/>
                </a:solidFill>
              </a:rPr>
              <a:t>Участие в конференциях и конкурсах</a:t>
            </a:r>
            <a:endParaRPr lang="ru-RU" sz="28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40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2705</TotalTime>
  <Words>1408</Words>
  <Application>Microsoft Office PowerPoint</Application>
  <PresentationFormat>Экран (4:3)</PresentationFormat>
  <Paragraphs>295</Paragraphs>
  <Slides>43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Интересно, что у истоков музыкальной грамотности стоял великий математик Пифагор</vt:lpstr>
      <vt:lpstr>«Математика и музыка требуют единого мыслительного процесса»                                                                                 Энштейн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 записи мелодии звуки имеют свою длину</vt:lpstr>
      <vt:lpstr>Совпадение длительности нот с дробями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Сравнительная характеристика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Практическая значимость проекта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Наталья</cp:lastModifiedBy>
  <cp:revision>151</cp:revision>
  <dcterms:created xsi:type="dcterms:W3CDTF">2014-11-02T16:40:27Z</dcterms:created>
  <dcterms:modified xsi:type="dcterms:W3CDTF">2016-04-15T18:14:19Z</dcterms:modified>
</cp:coreProperties>
</file>