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53" autoAdjust="0"/>
  </p:normalViewPr>
  <p:slideViewPr>
    <p:cSldViewPr>
      <p:cViewPr>
        <p:scale>
          <a:sx n="106" d="100"/>
          <a:sy n="106" d="100"/>
        </p:scale>
        <p:origin x="-166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4096B-40C4-4D67-993E-1832006215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D4D7E-00AD-4197-938A-7D05DB0D6C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558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1D4D7E-00AD-4197-938A-7D05DB0D6CB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3808" y="332656"/>
            <a:ext cx="5976664" cy="3545584"/>
          </a:xfrm>
        </p:spPr>
        <p:txBody>
          <a:bodyPr/>
          <a:lstStyle/>
          <a:p>
            <a:pPr algn="ctr"/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2400" dirty="0" smtClean="0"/>
              <a:t>I Всероссийский конкурс детских исследовательских проектов "Первые шаги в науку</a:t>
            </a:r>
            <a:br>
              <a:rPr lang="ru-RU" sz="2400" dirty="0" smtClean="0"/>
            </a:br>
            <a:r>
              <a:rPr lang="ru-RU" sz="4400" dirty="0" smtClean="0"/>
              <a:t>ПРОЕКТ «Красная книга Байкала»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4149080"/>
            <a:ext cx="5580112" cy="196534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Проект подготовила Морозова </a:t>
            </a:r>
            <a:r>
              <a:rPr lang="ru-RU" dirty="0" err="1" smtClean="0"/>
              <a:t>Карина</a:t>
            </a:r>
            <a:endParaRPr lang="ru-RU" dirty="0" smtClean="0"/>
          </a:p>
          <a:p>
            <a:r>
              <a:rPr lang="ru-RU" dirty="0" smtClean="0"/>
              <a:t>ученица 3-б класса </a:t>
            </a:r>
          </a:p>
          <a:p>
            <a:r>
              <a:rPr lang="ru-RU" dirty="0" smtClean="0"/>
              <a:t>МОУ ИРМО «</a:t>
            </a:r>
            <a:r>
              <a:rPr lang="ru-RU" dirty="0" err="1" smtClean="0"/>
              <a:t>Большереченская</a:t>
            </a:r>
            <a:r>
              <a:rPr lang="ru-RU" dirty="0" smtClean="0"/>
              <a:t> СОШ»</a:t>
            </a:r>
          </a:p>
          <a:p>
            <a:r>
              <a:rPr lang="ru-RU" dirty="0" smtClean="0"/>
              <a:t>Руководитель: </a:t>
            </a:r>
            <a:r>
              <a:rPr lang="ru-RU" dirty="0" err="1" smtClean="0"/>
              <a:t>Тропина</a:t>
            </a:r>
            <a:r>
              <a:rPr lang="ru-RU" dirty="0" smtClean="0"/>
              <a:t> Ольга Владимировна </a:t>
            </a:r>
          </a:p>
          <a:p>
            <a:r>
              <a:rPr lang="ru-RU" dirty="0" smtClean="0"/>
              <a:t>МОУ ИРМО «</a:t>
            </a:r>
            <a:r>
              <a:rPr lang="ru-RU" dirty="0" err="1" smtClean="0"/>
              <a:t>Большереченская</a:t>
            </a:r>
            <a:r>
              <a:rPr lang="ru-RU" dirty="0" smtClean="0"/>
              <a:t> СОШ» Иркутского района Иркутской области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Что я узнала, </a:t>
            </a:r>
            <a:br>
              <a:rPr lang="ru-RU" dirty="0" smtClean="0"/>
            </a:br>
            <a:r>
              <a:rPr lang="ru-RU" dirty="0" smtClean="0"/>
              <a:t>работая над проектом: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3200" dirty="0" smtClean="0"/>
              <a:t>Численность, места обитания животных и места произрастания растений</a:t>
            </a:r>
          </a:p>
          <a:p>
            <a:pPr lvl="0"/>
            <a:r>
              <a:rPr lang="ru-RU" sz="3200" dirty="0" smtClean="0"/>
              <a:t>Образ жизни редких животных</a:t>
            </a:r>
          </a:p>
          <a:p>
            <a:pPr lvl="0"/>
            <a:r>
              <a:rPr lang="ru-RU" sz="3200" dirty="0" smtClean="0"/>
              <a:t>Факторы, влияющие на снижение численности </a:t>
            </a:r>
          </a:p>
          <a:p>
            <a:pPr lvl="0"/>
            <a:r>
              <a:rPr lang="ru-RU" sz="3200" dirty="0" smtClean="0"/>
              <a:t> Необходимые меры охраны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Почему я Для Красной книги </a:t>
            </a:r>
            <a:br>
              <a:rPr lang="ru-RU" dirty="0" smtClean="0"/>
            </a:br>
            <a:r>
              <a:rPr lang="ru-RU" dirty="0" err="1" smtClean="0"/>
              <a:t>байкала</a:t>
            </a:r>
            <a:r>
              <a:rPr lang="ru-RU" dirty="0" smtClean="0"/>
              <a:t> я выбрала: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3-х млекопитающих </a:t>
            </a:r>
          </a:p>
          <a:p>
            <a:r>
              <a:rPr lang="ru-RU" b="1" dirty="0" smtClean="0"/>
              <a:t>1 птицу</a:t>
            </a:r>
          </a:p>
          <a:p>
            <a:r>
              <a:rPr lang="ru-RU" b="1" dirty="0" smtClean="0"/>
              <a:t> 2 рыбы</a:t>
            </a:r>
          </a:p>
          <a:p>
            <a:r>
              <a:rPr lang="ru-RU" b="1" dirty="0" smtClean="0"/>
              <a:t>1 насекомое </a:t>
            </a:r>
          </a:p>
          <a:p>
            <a:r>
              <a:rPr lang="ru-RU" b="1" dirty="0" smtClean="0"/>
              <a:t>1 пресмыкающееся</a:t>
            </a:r>
          </a:p>
          <a:p>
            <a:r>
              <a:rPr lang="ru-RU" b="1" dirty="0" smtClean="0"/>
              <a:t> 1 земноводное</a:t>
            </a:r>
          </a:p>
          <a:p>
            <a:r>
              <a:rPr lang="ru-RU" b="1" dirty="0" smtClean="0"/>
              <a:t> 2 вида растений</a:t>
            </a:r>
          </a:p>
          <a:p>
            <a:r>
              <a:rPr lang="ru-RU" b="1" dirty="0" smtClean="0"/>
              <a:t> 2 вида грибов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Численность этих видов уменьшается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Эти виды не были названы в анкетах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Красная книга </a:t>
            </a:r>
            <a:r>
              <a:rPr lang="ru-RU" dirty="0" err="1" smtClean="0"/>
              <a:t>байкала</a:t>
            </a:r>
            <a:r>
              <a:rPr lang="ru-RU" dirty="0" smtClean="0"/>
              <a:t>:</a:t>
            </a:r>
            <a:br>
              <a:rPr lang="ru-RU" dirty="0" smtClean="0"/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амурский тигр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C:\Users\школа\Pictures\Красная книга\Красная книга-2\тигр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Снежный барс - ирбис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снежный барс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Северный олень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северный олень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беркут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беркут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Монгольская жаба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жаба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Обыкновенный уж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2016-02-24 уж\уж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линь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линь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нельма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нельма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Цель  проекта: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628800"/>
            <a:ext cx="7239000" cy="4846320"/>
          </a:xfrm>
        </p:spPr>
        <p:txBody>
          <a:bodyPr>
            <a:normAutofit/>
          </a:bodyPr>
          <a:lstStyle/>
          <a:p>
            <a:r>
              <a:rPr lang="ru-RU" sz="3500" dirty="0" smtClean="0"/>
              <a:t>создать Красную книгу Байкала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НОВИЗНА ПРОЕКТА: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существует</a:t>
            </a:r>
          </a:p>
          <a:p>
            <a:r>
              <a:rPr lang="ru-RU" sz="3600" dirty="0" smtClean="0"/>
              <a:t>Красная книга мира</a:t>
            </a:r>
          </a:p>
          <a:p>
            <a:r>
              <a:rPr lang="ru-RU" sz="3600" dirty="0" smtClean="0"/>
              <a:t>Красная книга России </a:t>
            </a:r>
          </a:p>
          <a:p>
            <a:r>
              <a:rPr lang="ru-RU" sz="3600" dirty="0" smtClean="0"/>
              <a:t>Красная книга Иркутской области</a:t>
            </a:r>
          </a:p>
          <a:p>
            <a:pPr algn="ctr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Нет</a:t>
            </a:r>
            <a:r>
              <a:rPr lang="ru-RU" sz="3600" dirty="0" smtClean="0"/>
              <a:t> </a:t>
            </a:r>
          </a:p>
          <a:p>
            <a:r>
              <a:rPr lang="ru-RU" sz="3600" dirty="0" smtClean="0"/>
              <a:t>КРАСНОЙ КНИГИ БАЙКАЛА</a:t>
            </a:r>
            <a:endParaRPr lang="ru-RU" sz="3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Лилия карликовая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лилия карликовая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Лилия </a:t>
            </a:r>
            <a:r>
              <a:rPr lang="ru-RU" dirty="0" err="1" smtClean="0"/>
              <a:t>пенсильванская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лилия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Обыкновенный аполлон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бабочка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Масленок якутский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масленок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04704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Омфалина</a:t>
            </a:r>
            <a:r>
              <a:rPr lang="ru-RU" dirty="0" smtClean="0"/>
              <a:t> </a:t>
            </a:r>
            <a:r>
              <a:rPr lang="ru-RU" dirty="0" err="1" smtClean="0"/>
              <a:t>розоводисковая</a:t>
            </a:r>
            <a:endParaRPr lang="ru-RU" dirty="0"/>
          </a:p>
        </p:txBody>
      </p:sp>
      <p:pic>
        <p:nvPicPr>
          <p:cNvPr id="4" name="Содержимое 3" descr="C:\Users\школа\Pictures\Красная книга\Красная книга-2\омфалина 001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663" y="1609725"/>
            <a:ext cx="3524074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196752"/>
          </a:xfrm>
        </p:spPr>
        <p:txBody>
          <a:bodyPr/>
          <a:lstStyle/>
          <a:p>
            <a:pPr algn="ctr"/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Предполагаемые результаты были достигнуты.</a:t>
            </a:r>
          </a:p>
          <a:p>
            <a:r>
              <a:rPr lang="ru-RU" b="1" dirty="0" smtClean="0"/>
              <a:t> Я планирую продолжить свой проект и написать о редких растениях побережья Байкала. </a:t>
            </a:r>
          </a:p>
          <a:p>
            <a:r>
              <a:rPr lang="ru-RU" b="1" dirty="0" smtClean="0"/>
              <a:t>Я надеюсь, что  мой проект «Красная книга Байкала»  принесет реальную помощь и детям, и природе. </a:t>
            </a:r>
          </a:p>
          <a:p>
            <a:r>
              <a:rPr lang="ru-RU" b="1" dirty="0" smtClean="0"/>
              <a:t> Мне было интересно проводить исследование,  находить информацию в разных источниках.</a:t>
            </a:r>
          </a:p>
          <a:p>
            <a:r>
              <a:rPr lang="ru-RU" b="1" dirty="0" smtClean="0"/>
              <a:t> Я научилась работать в интернете, составлять таблицы.</a:t>
            </a:r>
            <a:endParaRPr lang="ru-RU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Красная книга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dirty="0" smtClean="0"/>
              <a:t>Красная книга! Красная!</a:t>
            </a:r>
          </a:p>
          <a:p>
            <a:pPr>
              <a:buNone/>
            </a:pPr>
            <a:r>
              <a:rPr lang="ru-RU" sz="3600" dirty="0" smtClean="0"/>
              <a:t>Значит, природа в опасности!</a:t>
            </a:r>
          </a:p>
          <a:p>
            <a:pPr>
              <a:buNone/>
            </a:pPr>
            <a:r>
              <a:rPr lang="ru-RU" sz="3600" dirty="0" smtClean="0"/>
              <a:t>Охраняется Красной книгой</a:t>
            </a:r>
          </a:p>
          <a:p>
            <a:pPr>
              <a:buNone/>
            </a:pPr>
            <a:r>
              <a:rPr lang="ru-RU" sz="3600" dirty="0" smtClean="0"/>
              <a:t> Столько птиц и животных разных!</a:t>
            </a:r>
          </a:p>
          <a:p>
            <a:pPr>
              <a:buNone/>
            </a:pPr>
            <a:r>
              <a:rPr lang="ru-RU" sz="3600" dirty="0" smtClean="0"/>
              <a:t>И растений ковер многоликий –</a:t>
            </a:r>
          </a:p>
          <a:p>
            <a:pPr>
              <a:buNone/>
            </a:pPr>
            <a:r>
              <a:rPr lang="ru-RU" sz="3600" dirty="0" smtClean="0"/>
              <a:t> Все природы разнообразие!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173416" cy="5589240"/>
          </a:xfrm>
        </p:spPr>
        <p:txBody>
          <a:bodyPr numCol="2">
            <a:normAutofit fontScale="77500" lnSpcReduction="20000"/>
          </a:bodyPr>
          <a:lstStyle/>
          <a:p>
            <a:r>
              <a:rPr lang="ru-RU" sz="2800" b="1" dirty="0" smtClean="0"/>
              <a:t>Если в лес пришел гулять,</a:t>
            </a:r>
          </a:p>
          <a:p>
            <a:pPr>
              <a:buNone/>
            </a:pPr>
            <a:r>
              <a:rPr lang="ru-RU" sz="2800" b="1" dirty="0" smtClean="0"/>
              <a:t>Свежим воздухом дышать. </a:t>
            </a:r>
          </a:p>
          <a:p>
            <a:pPr>
              <a:buNone/>
            </a:pPr>
            <a:r>
              <a:rPr lang="ru-RU" sz="2800" b="1" dirty="0" smtClean="0"/>
              <a:t>Бегай, прыгай и играй,</a:t>
            </a:r>
          </a:p>
          <a:p>
            <a:pPr>
              <a:buNone/>
            </a:pPr>
            <a:r>
              <a:rPr lang="ru-RU" sz="2800" b="1" dirty="0" smtClean="0"/>
              <a:t>Только, чур, не забывай,</a:t>
            </a:r>
          </a:p>
          <a:p>
            <a:pPr>
              <a:buFont typeface="Courier New" pitchFamily="49" charset="0"/>
              <a:buChar char="o"/>
            </a:pPr>
            <a:r>
              <a:rPr lang="ru-RU" sz="2800" b="1" dirty="0" smtClean="0"/>
              <a:t>Что в лесу нельзя шуметь,</a:t>
            </a:r>
          </a:p>
          <a:p>
            <a:pPr>
              <a:buNone/>
            </a:pPr>
            <a:r>
              <a:rPr lang="ru-RU" sz="2800" b="1" dirty="0" smtClean="0"/>
              <a:t>Даже очень громко петь</a:t>
            </a:r>
          </a:p>
          <a:p>
            <a:pPr>
              <a:buNone/>
            </a:pPr>
            <a:r>
              <a:rPr lang="ru-RU" sz="2800" b="1" dirty="0" smtClean="0"/>
              <a:t>Испугаются зверюшки,</a:t>
            </a:r>
          </a:p>
          <a:p>
            <a:pPr>
              <a:buNone/>
            </a:pPr>
            <a:r>
              <a:rPr lang="ru-RU" sz="2800" b="1" dirty="0" smtClean="0"/>
              <a:t>Убегут с лесной опушки.</a:t>
            </a:r>
          </a:p>
          <a:p>
            <a:r>
              <a:rPr lang="ru-RU" sz="2800" b="1" dirty="0" smtClean="0"/>
              <a:t>Ветки дуба не ломай,</a:t>
            </a:r>
          </a:p>
          <a:p>
            <a:r>
              <a:rPr lang="ru-RU" sz="2800" b="1" dirty="0" smtClean="0"/>
              <a:t>Никогда не забывай</a:t>
            </a:r>
          </a:p>
          <a:p>
            <a:pPr>
              <a:buFont typeface="Courier New" pitchFamily="49" charset="0"/>
              <a:buChar char="o"/>
            </a:pPr>
            <a:r>
              <a:rPr lang="ru-RU" sz="2800" b="1" dirty="0" smtClean="0"/>
              <a:t>Мусор с травки убирать</a:t>
            </a:r>
          </a:p>
          <a:p>
            <a:r>
              <a:rPr lang="ru-RU" sz="2800" b="1" dirty="0" smtClean="0"/>
              <a:t>Зря цветы не надо рвать!</a:t>
            </a:r>
          </a:p>
          <a:p>
            <a:r>
              <a:rPr lang="ru-RU" sz="2800" b="1" dirty="0" smtClean="0"/>
              <a:t>Из рогатки не стрелять:</a:t>
            </a:r>
          </a:p>
          <a:p>
            <a:pPr>
              <a:buNone/>
            </a:pPr>
            <a:r>
              <a:rPr lang="ru-RU" sz="2800" b="1" dirty="0" smtClean="0"/>
              <a:t>Ты пришел не убивать!</a:t>
            </a:r>
          </a:p>
          <a:p>
            <a:pPr>
              <a:buNone/>
            </a:pPr>
            <a:r>
              <a:rPr lang="ru-RU" sz="2800" b="1" dirty="0" smtClean="0"/>
              <a:t>Бабочки пускай летают!</a:t>
            </a:r>
          </a:p>
          <a:p>
            <a:pPr>
              <a:buNone/>
            </a:pPr>
            <a:r>
              <a:rPr lang="ru-RU" sz="2800" b="1" dirty="0" smtClean="0"/>
              <a:t>Ну, кому они мешают?-</a:t>
            </a:r>
          </a:p>
          <a:p>
            <a:r>
              <a:rPr lang="ru-RU" sz="2800" b="1" dirty="0" smtClean="0"/>
              <a:t>Здесь не нужно всех ловить,</a:t>
            </a:r>
          </a:p>
          <a:p>
            <a:pPr>
              <a:buNone/>
            </a:pPr>
            <a:r>
              <a:rPr lang="ru-RU" sz="2800" b="1" dirty="0" smtClean="0"/>
              <a:t>Топать, хлопать, палкой бить.</a:t>
            </a:r>
          </a:p>
          <a:p>
            <a:pPr>
              <a:buNone/>
            </a:pPr>
            <a:r>
              <a:rPr lang="ru-RU" sz="2800" b="1" dirty="0" smtClean="0"/>
              <a:t>Ты в лесу-всего лишь гость.</a:t>
            </a:r>
          </a:p>
          <a:p>
            <a:pPr>
              <a:buNone/>
            </a:pPr>
            <a:r>
              <a:rPr lang="ru-RU" sz="2800" b="1" dirty="0" smtClean="0"/>
              <a:t>Здесь хозяин дуб и лось.</a:t>
            </a:r>
          </a:p>
          <a:p>
            <a:r>
              <a:rPr lang="ru-RU" sz="2800" b="1" dirty="0" smtClean="0"/>
              <a:t>Их покой побереги</a:t>
            </a:r>
          </a:p>
          <a:p>
            <a:pPr>
              <a:buNone/>
            </a:pPr>
            <a:r>
              <a:rPr lang="ru-RU" sz="2800" b="1" dirty="0" smtClean="0"/>
              <a:t>Ведь они нам не враги.</a:t>
            </a:r>
          </a:p>
          <a:p>
            <a:r>
              <a:rPr lang="ru-RU" sz="2800" b="1" dirty="0" smtClean="0"/>
              <a:t>Помоги лесным зверюшкам</a:t>
            </a:r>
          </a:p>
          <a:p>
            <a:r>
              <a:rPr lang="ru-RU" sz="2800" b="1" dirty="0" smtClean="0"/>
              <a:t>Приготовь для них кормушки.</a:t>
            </a:r>
          </a:p>
          <a:p>
            <a:pPr>
              <a:buNone/>
            </a:pPr>
            <a:r>
              <a:rPr lang="ru-RU" sz="2800" b="1" dirty="0" smtClean="0"/>
              <a:t>И тогда любой зверёк</a:t>
            </a:r>
          </a:p>
          <a:p>
            <a:pPr>
              <a:buNone/>
            </a:pPr>
            <a:r>
              <a:rPr lang="ru-RU" sz="2800" b="1" dirty="0" smtClean="0"/>
              <a:t>Скажет вам: «Спасибо!»</a:t>
            </a:r>
          </a:p>
          <a:p>
            <a:pPr>
              <a:buNone/>
            </a:pPr>
            <a:endParaRPr lang="ru-RU" sz="2800" b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/>
          <a:lstStyle/>
          <a:p>
            <a:pPr algn="ctr"/>
            <a:r>
              <a:rPr lang="ru-RU" dirty="0" smtClean="0"/>
              <a:t>Правила друзей природы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052736"/>
          </a:xfrm>
        </p:spPr>
        <p:txBody>
          <a:bodyPr/>
          <a:lstStyle/>
          <a:p>
            <a:pPr algn="ctr"/>
            <a:r>
              <a:rPr lang="ru-RU" dirty="0" smtClean="0"/>
              <a:t>Благодарю за внимание!</a:t>
            </a:r>
            <a:endParaRPr lang="ru-RU" dirty="0"/>
          </a:p>
        </p:txBody>
      </p:sp>
      <p:pic>
        <p:nvPicPr>
          <p:cNvPr id="1034" name="Picture 10" descr="http://mnogolikiy.ru/files/shop_products/2170125/img/ekoterra-ekspertno-analiticheskii-tsentr-po-problemam-okruzhayushchei-sredy-v-moskv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7384" y="1556792"/>
            <a:ext cx="5110840" cy="5152057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64288" y="6165304"/>
            <a:ext cx="531912" cy="290432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pic>
        <p:nvPicPr>
          <p:cNvPr id="44034" name="Picture 2" descr="http://www.playing-field.ru/img/2015/052202/133458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6989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b="1" dirty="0" smtClean="0"/>
              <a:t>узнать историю создания Красной книги;</a:t>
            </a:r>
          </a:p>
          <a:p>
            <a:pPr lvl="0"/>
            <a:r>
              <a:rPr lang="ru-RU" sz="2800" b="1" dirty="0" smtClean="0"/>
              <a:t>выяснить, какие растения и животные побережья Байкала находятся под защитой государства </a:t>
            </a:r>
          </a:p>
          <a:p>
            <a:pPr lvl="0"/>
            <a:r>
              <a:rPr lang="ru-RU" sz="2800" b="1" dirty="0" smtClean="0"/>
              <a:t>провести анкетирование среди учащихся начальных классов и сделать выводы;</a:t>
            </a:r>
          </a:p>
          <a:p>
            <a:pPr lvl="0"/>
            <a:r>
              <a:rPr lang="ru-RU" sz="2800" b="1" dirty="0" smtClean="0"/>
              <a:t>разработать памятку « Правила друзей природы»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Гипотеза: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248584"/>
          </a:xfrm>
        </p:spPr>
        <p:txBody>
          <a:bodyPr>
            <a:normAutofit/>
          </a:bodyPr>
          <a:lstStyle/>
          <a:p>
            <a:r>
              <a:rPr lang="ru-RU" b="1" dirty="0" smtClean="0"/>
              <a:t>я  предполагаю, что создав Красную книгу Байкала, я внесу свой вклад в дело сохранения природы.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Практическое применение: </a:t>
            </a:r>
          </a:p>
          <a:p>
            <a:r>
              <a:rPr lang="ru-RU" b="1" dirty="0" smtClean="0"/>
              <a:t>я надеюсь, что моя работа будет интересна учащимся начальной школы, послужит пособием для учителей начальных классов на уроках окружающего мира и во внеурочной деятельности.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Сроки разработки и реализации проекта: </a:t>
            </a:r>
            <a:r>
              <a:rPr lang="ru-RU" b="1" dirty="0" smtClean="0"/>
              <a:t>2 месяца.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История создания </a:t>
            </a:r>
            <a:br>
              <a:rPr lang="ru-RU" dirty="0" smtClean="0"/>
            </a:br>
            <a:r>
              <a:rPr lang="ru-RU" dirty="0" smtClean="0"/>
              <a:t>красной книги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1963 г. - Международная Красная книга</a:t>
            </a:r>
          </a:p>
          <a:p>
            <a:r>
              <a:rPr lang="ru-RU" dirty="0" smtClean="0"/>
              <a:t> 1966г. - второе издание Международной Красной книги. Необычное. Красная книга вся состояла из цветных страниц.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Цветные страницы </a:t>
            </a:r>
            <a:br>
              <a:rPr lang="ru-RU" dirty="0" smtClean="0"/>
            </a:br>
            <a:r>
              <a:rPr lang="ru-RU" dirty="0" smtClean="0"/>
              <a:t>Красной книги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Черные страницы</a:t>
            </a:r>
            <a:r>
              <a:rPr lang="ru-RU" dirty="0" smtClean="0"/>
              <a:t> содержали списки тех, кого уже нет, кого мы больше никогда не увидим (Морская корова, странствующие голуби и другие).</a:t>
            </a:r>
          </a:p>
          <a:p>
            <a:r>
              <a:rPr lang="ru-RU" b="1" dirty="0" smtClean="0"/>
              <a:t>    Красные страницы</a:t>
            </a:r>
            <a:r>
              <a:rPr lang="ru-RU" dirty="0" smtClean="0"/>
              <a:t> показывали нам исчезающих и особо редких животных.</a:t>
            </a:r>
          </a:p>
          <a:p>
            <a:r>
              <a:rPr lang="ru-RU" dirty="0" smtClean="0"/>
              <a:t>    </a:t>
            </a:r>
            <a:r>
              <a:rPr lang="ru-RU" b="1" dirty="0" smtClean="0"/>
              <a:t>Желтые страницы</a:t>
            </a:r>
            <a:r>
              <a:rPr lang="ru-RU" dirty="0" smtClean="0"/>
              <a:t> – те животные, количество которых быстро уменьшалось.</a:t>
            </a:r>
          </a:p>
          <a:p>
            <a:r>
              <a:rPr lang="ru-RU" dirty="0" smtClean="0"/>
              <a:t>    </a:t>
            </a:r>
            <a:r>
              <a:rPr lang="ru-RU" b="1" dirty="0" smtClean="0"/>
              <a:t>Белые страницы</a:t>
            </a:r>
            <a:r>
              <a:rPr lang="ru-RU" dirty="0" smtClean="0"/>
              <a:t> – это те животные, которых всегда было немного.</a:t>
            </a:r>
          </a:p>
          <a:p>
            <a:r>
              <a:rPr lang="ru-RU" dirty="0" smtClean="0"/>
              <a:t>    </a:t>
            </a:r>
            <a:r>
              <a:rPr lang="ru-RU" b="1" dirty="0" smtClean="0"/>
              <a:t>Серые страницы</a:t>
            </a:r>
            <a:r>
              <a:rPr lang="ru-RU" dirty="0" smtClean="0"/>
              <a:t> – внесены те животные, которые очень мало изучены, и места их обитания малодоступны.</a:t>
            </a:r>
          </a:p>
          <a:p>
            <a:r>
              <a:rPr lang="ru-RU" dirty="0" smtClean="0"/>
              <a:t>    </a:t>
            </a:r>
            <a:r>
              <a:rPr lang="ru-RU" b="1" dirty="0" smtClean="0"/>
              <a:t>Зеленые страницы</a:t>
            </a:r>
            <a:r>
              <a:rPr lang="ru-RU" dirty="0" smtClean="0"/>
              <a:t> – те животные, которых удалось сохранить и спасти от вымирания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История создания </a:t>
            </a:r>
            <a:br>
              <a:rPr lang="ru-RU" dirty="0" smtClean="0"/>
            </a:br>
            <a:r>
              <a:rPr lang="ru-RU" dirty="0" smtClean="0"/>
              <a:t>красной книги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1963 г. - Международная Красная книга</a:t>
            </a:r>
          </a:p>
          <a:p>
            <a:r>
              <a:rPr lang="ru-RU" dirty="0" smtClean="0"/>
              <a:t> 1966г. - второе издание Международной Красной книги. Необычное. Красная книга вся состояла из цветных страниц.</a:t>
            </a:r>
          </a:p>
          <a:p>
            <a:r>
              <a:rPr lang="ru-RU" dirty="0" smtClean="0"/>
              <a:t>1978г. – «Красная книга СССР». </a:t>
            </a:r>
          </a:p>
          <a:p>
            <a:r>
              <a:rPr lang="ru-RU" dirty="0" smtClean="0"/>
              <a:t>2001г.- «Красная книга Российской Федерации: Животные».</a:t>
            </a:r>
          </a:p>
          <a:p>
            <a:r>
              <a:rPr lang="ru-RU" dirty="0" smtClean="0"/>
              <a:t>2010г. - Красная книга Иркутской области.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2390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Результаты анкетирования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2" y="1196752"/>
          <a:ext cx="9144004" cy="5661247"/>
        </p:xfrm>
        <a:graphic>
          <a:graphicData uri="http://schemas.openxmlformats.org/drawingml/2006/table">
            <a:tbl>
              <a:tblPr lastRow="1" lastCol="1" bandCol="1">
                <a:tableStyleId>{5C22544A-7EE6-4342-B048-85BDC9FD1C3A}</a:tableStyleId>
              </a:tblPr>
              <a:tblGrid>
                <a:gridCol w="3842017"/>
                <a:gridCol w="614723"/>
                <a:gridCol w="691564"/>
                <a:gridCol w="691564"/>
                <a:gridCol w="614723"/>
                <a:gridCol w="614723"/>
                <a:gridCol w="695938"/>
                <a:gridCol w="688314"/>
                <a:gridCol w="690438"/>
              </a:tblGrid>
              <a:tr h="8858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</a:rPr>
                        <a:t>Вопросы/классы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2-а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2-б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3-а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3-б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4-а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4-б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Всего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452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/>
                        <a:t>Кол-во опрошенных  уч-ся</a:t>
                      </a:r>
                      <a:endParaRPr lang="ru-RU" sz="22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/>
                        <a:t>19</a:t>
                      </a:r>
                      <a:endParaRPr lang="ru-RU" sz="2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/>
                        <a:t>24</a:t>
                      </a:r>
                      <a:endParaRPr lang="ru-RU" sz="2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/>
                        <a:t>15</a:t>
                      </a:r>
                      <a:endParaRPr lang="ru-RU" sz="2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/>
                        <a:t>16</a:t>
                      </a:r>
                      <a:endParaRPr lang="ru-RU" sz="2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/>
                        <a:t>14</a:t>
                      </a:r>
                      <a:endParaRPr lang="ru-RU" sz="2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/>
                        <a:t>18</a:t>
                      </a:r>
                      <a:endParaRPr lang="ru-RU" sz="22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106</a:t>
                      </a:r>
                      <a:endParaRPr lang="ru-RU" sz="22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0" dirty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100</a:t>
                      </a:r>
                      <a:endParaRPr lang="ru-RU" sz="2200" b="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58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/>
                        <a:t>1.Знаете ли вы, что такое Красная книга?  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19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24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11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16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12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17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99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92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58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/>
                        <a:t>2.Знаете ли вы, для чего создана Красная книга?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13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22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10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16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13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17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91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86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792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/>
                        <a:t>3.Знаете ли вы, какие животные занесены в Красную книгу?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13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19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7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16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8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/>
                        <a:t>12</a:t>
                      </a:r>
                      <a:endParaRPr lang="ru-RU" sz="2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75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68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792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solidFill>
                            <a:schemeClr val="tx1"/>
                          </a:solidFill>
                        </a:rPr>
                        <a:t>4.Знаете ли вы, какие растения занесены в Красную книгу?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19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200" b="1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18</a:t>
                      </a:r>
                      <a:endParaRPr lang="ru-RU" sz="22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Учащиеся 2-4-х классов  имеют представление  о Красной книге</a:t>
            </a:r>
          </a:p>
          <a:p>
            <a:r>
              <a:rPr lang="ru-RU" sz="2800" dirty="0" smtClean="0"/>
              <a:t> Не все могут назвать редкие виды животных</a:t>
            </a:r>
          </a:p>
          <a:p>
            <a:r>
              <a:rPr lang="ru-RU" sz="2800" dirty="0" smtClean="0"/>
              <a:t>82% ребят не знают редкие виды растений. </a:t>
            </a:r>
          </a:p>
          <a:p>
            <a:r>
              <a:rPr lang="ru-RU" sz="2800" dirty="0" smtClean="0"/>
              <a:t>Меня порадовало то, что почти все ученики понимают, что уничтожать редкие виды растений и животных нельзя</a:t>
            </a:r>
            <a:endParaRPr lang="ru-RU" sz="2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1">
      <a:dk1>
        <a:sysClr val="windowText" lastClr="000000"/>
      </a:dk1>
      <a:lt1>
        <a:sysClr val="window" lastClr="FFFFFF"/>
      </a:lt1>
      <a:dk2>
        <a:srgbClr val="FF0000"/>
      </a:dk2>
      <a:lt2>
        <a:srgbClr val="F4E7ED"/>
      </a:lt2>
      <a:accent1>
        <a:srgbClr val="FFC000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164</TotalTime>
  <Words>757</Words>
  <Application>Microsoft Office PowerPoint</Application>
  <PresentationFormat>Экран (4:3)</PresentationFormat>
  <Paragraphs>203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Изящная</vt:lpstr>
      <vt:lpstr>   I Всероссийский конкурс детских исследовательских проектов "Первые шаги в науку ПРОЕКТ «Красная книга Байкала» </vt:lpstr>
      <vt:lpstr>Цель  проекта:</vt:lpstr>
      <vt:lpstr>Задачи проекта</vt:lpstr>
      <vt:lpstr>Гипотеза: </vt:lpstr>
      <vt:lpstr>История создания  красной книги</vt:lpstr>
      <vt:lpstr>Цветные страницы  Красной книги</vt:lpstr>
      <vt:lpstr>История создания  красной книги</vt:lpstr>
      <vt:lpstr>Результаты анкетирования </vt:lpstr>
      <vt:lpstr>Выводы:</vt:lpstr>
      <vt:lpstr>Что я узнала,  работая над проектом:</vt:lpstr>
      <vt:lpstr>Почему я Для Красной книги  байкала я выбрала:</vt:lpstr>
      <vt:lpstr>Красная книга байкала: амурский тигр</vt:lpstr>
      <vt:lpstr>Снежный барс - ирбис</vt:lpstr>
      <vt:lpstr>Северный олень</vt:lpstr>
      <vt:lpstr>беркут</vt:lpstr>
      <vt:lpstr>Монгольская жаба</vt:lpstr>
      <vt:lpstr>Обыкновенный уж</vt:lpstr>
      <vt:lpstr>линь</vt:lpstr>
      <vt:lpstr>нельма</vt:lpstr>
      <vt:lpstr>Лилия карликовая</vt:lpstr>
      <vt:lpstr>Лилия пенсильванская</vt:lpstr>
      <vt:lpstr>Обыкновенный аполлон</vt:lpstr>
      <vt:lpstr>Масленок якутский</vt:lpstr>
      <vt:lpstr>Омфалина розоводисковая</vt:lpstr>
      <vt:lpstr>заключение</vt:lpstr>
      <vt:lpstr>Красная книга</vt:lpstr>
      <vt:lpstr>Правила друзей природы</vt:lpstr>
      <vt:lpstr>Благодарю за внимание!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Красная книга Байкала</dc:title>
  <dc:creator>1</dc:creator>
  <cp:lastModifiedBy>Наталья</cp:lastModifiedBy>
  <cp:revision>20</cp:revision>
  <dcterms:created xsi:type="dcterms:W3CDTF">2016-03-23T15:52:38Z</dcterms:created>
  <dcterms:modified xsi:type="dcterms:W3CDTF">2016-04-16T17:59:42Z</dcterms:modified>
</cp:coreProperties>
</file>