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9" r:id="rId13"/>
    <p:sldId id="280" r:id="rId14"/>
    <p:sldId id="281" r:id="rId15"/>
    <p:sldId id="282" r:id="rId16"/>
    <p:sldId id="283" r:id="rId17"/>
    <p:sldId id="284" r:id="rId18"/>
    <p:sldId id="262" r:id="rId19"/>
    <p:sldId id="285" r:id="rId20"/>
    <p:sldId id="268" r:id="rId21"/>
    <p:sldId id="278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18" d="100"/>
          <a:sy n="118" d="100"/>
        </p:scale>
        <p:origin x="-222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25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24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812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817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882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087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906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629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050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993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048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06D2F-24DF-4910-8825-8010246E41B3}" type="datetimeFigureOut">
              <a:rPr lang="ru-RU" smtClean="0"/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78ABF-F5F1-4C0D-B9EE-C01AFC546B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80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1.pn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&#1089;&#1077;&#1079;&#1086;&#1085;&#1099;-&#1075;&#1086;&#1076;&#1072;.&#1088;&#1092;/%D0%BA%D0%B0%D0%BC%D0%B5%D0%BD%D0%BD%D1%8B%D0%B9%20%D1%83%D0%B3%D0%BE%D0%BB%D1%8C.html" TargetMode="External"/><Relationship Id="rId13" Type="http://schemas.openxmlformats.org/officeDocument/2006/relationships/hyperlink" Target="http://www.shutterstock.com/pic-176157605/stock-photo-illustration-of-a-blond-cartoon-business-woman-with-several-arms-failing-to-multitask-trying-to.html" TargetMode="External"/><Relationship Id="rId3" Type="http://schemas.openxmlformats.org/officeDocument/2006/relationships/hyperlink" Target="http://www.wclub.ru/ru/articles/health/2372/" TargetMode="External"/><Relationship Id="rId7" Type="http://schemas.openxmlformats.org/officeDocument/2006/relationships/hyperlink" Target="http://yakimenko.info/culinary/skolko-fast-fuda-mozhno-sest-bez-osobogo-vreda-zdorovyu/" TargetMode="External"/><Relationship Id="rId12" Type="http://schemas.openxmlformats.org/officeDocument/2006/relationships/hyperlink" Target="http://buranpars.ru/ru/transport/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pro-bzg.blogspot.ru/2010/08/blog-post_22.html" TargetMode="External"/><Relationship Id="rId11" Type="http://schemas.openxmlformats.org/officeDocument/2006/relationships/hyperlink" Target="http://joyreactor.cc/post/1114656" TargetMode="External"/><Relationship Id="rId5" Type="http://schemas.openxmlformats.org/officeDocument/2006/relationships/hyperlink" Target="https://ru.wikipedia.org/wiki/%D0%96%D0%B5%D0%BB%D1%83%D0%B4%D0%BE%D1%87%D0%BD%D1%8B%D0%B9_%D1%81%D0%BE%D0%BA" TargetMode="External"/><Relationship Id="rId15" Type="http://schemas.openxmlformats.org/officeDocument/2006/relationships/hyperlink" Target="http://womantip.net/kakoj-uroven-saxara-v-krovi-uzhe-opasnyj/" TargetMode="External"/><Relationship Id="rId10" Type="http://schemas.openxmlformats.org/officeDocument/2006/relationships/hyperlink" Target="http://himoren.ru/goods/acids/72" TargetMode="External"/><Relationship Id="rId4" Type="http://schemas.openxmlformats.org/officeDocument/2006/relationships/hyperlink" Target="http://www.likar.info/bolezni-zheludka-i-pishchevareniya/news-60336-fast-fud-sravnili-s-gepatitom/" TargetMode="External"/><Relationship Id="rId9" Type="http://schemas.openxmlformats.org/officeDocument/2006/relationships/hyperlink" Target="http://presentway.com/zdorovoe-pitanie-kartinki-i-risunki/" TargetMode="External"/><Relationship Id="rId14" Type="http://schemas.openxmlformats.org/officeDocument/2006/relationships/hyperlink" Target="http://lic23health.ucoz.ru/index/zdorovoe_pitanie/0-58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essdraw.com/" TargetMode="External"/><Relationship Id="rId3" Type="http://schemas.openxmlformats.org/officeDocument/2006/relationships/hyperlink" Target="http://wash-legs.livejournal.com/68035.html" TargetMode="External"/><Relationship Id="rId7" Type="http://schemas.openxmlformats.org/officeDocument/2006/relationships/hyperlink" Target="http://presentway.com/zdorovoe-pitanie-kartinki-i-risunki/" TargetMode="External"/><Relationship Id="rId12" Type="http://schemas.openxmlformats.org/officeDocument/2006/relationships/hyperlink" Target="http://uhta-school3.ru/zdorovie_deti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alexforum.ws/showthread.php?p=265764" TargetMode="External"/><Relationship Id="rId11" Type="http://schemas.openxmlformats.org/officeDocument/2006/relationships/hyperlink" Target="http://hvatit-bolet.ru/eko-i-gm-geneticheski-modifitsirovannie-produkti/vred-fast-fuda-video.html" TargetMode="External"/><Relationship Id="rId5" Type="http://schemas.openxmlformats.org/officeDocument/2006/relationships/hyperlink" Target="http://topclub.ua/blog/news/neznakomoe-o-znakomyh-brendah-2" TargetMode="External"/><Relationship Id="rId10" Type="http://schemas.openxmlformats.org/officeDocument/2006/relationships/hyperlink" Target="http://rylik.ru/clipart/vector/food-drinks/145547-sendvich-kartoshka-fri-i-gamburger-krasivye-akvarelnye-risunki-dlya-reklamy.html" TargetMode="External"/><Relationship Id="rId4" Type="http://schemas.openxmlformats.org/officeDocument/2006/relationships/hyperlink" Target="http://zhkt.guru/produkty-pri-pankreatite/bakaleya/sosiski" TargetMode="External"/><Relationship Id="rId9" Type="http://schemas.openxmlformats.org/officeDocument/2006/relationships/hyperlink" Target="http://www.dobrieskazki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54167"/>
            <a:ext cx="10668000" cy="1087301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Всероссийский конкурс детских исследовательских проектов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шаги в науку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48480" y="4465320"/>
            <a:ext cx="7538720" cy="2184867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 «Химия»</a:t>
            </a:r>
          </a:p>
          <a:p>
            <a:pPr algn="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МИП «Центр развития талантов ребенка»,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г.Сургут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Бабичевская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Алина Евгеньевна, 6 лет</a:t>
            </a:r>
          </a:p>
          <a:p>
            <a:pPr algn="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Лебедева Людмила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Аюбовна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руководитель,</a:t>
            </a:r>
          </a:p>
          <a:p>
            <a:pPr algn="r"/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Бабичевская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Алла Маратовна,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к.т.н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консультант</a:t>
            </a:r>
          </a:p>
          <a:p>
            <a:pPr algn="r"/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22120" y="1395635"/>
            <a:ext cx="10668000" cy="23964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5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Исследовательский проект по химии</a:t>
            </a:r>
          </a:p>
          <a:p>
            <a:r>
              <a:rPr lang="ru-RU" sz="35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«Чем вреден для организма и  здоровья ребенка </a:t>
            </a:r>
            <a:r>
              <a:rPr lang="ru-RU" sz="35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фастфуд</a:t>
            </a:r>
            <a:r>
              <a:rPr lang="ru-RU" sz="35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</p:txBody>
      </p:sp>
    </p:spTree>
    <p:extLst>
      <p:ext uri="{BB962C8B-B14F-4D97-AF65-F5344CB8AC3E}">
        <p14:creationId xmlns:p14="http://schemas.microsoft.com/office/powerpoint/2010/main" val="402128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920240" y="0"/>
            <a:ext cx="10043160" cy="11270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Самые </a:t>
            </a:r>
            <a:r>
              <a:rPr lang="ru-RU" b="1" dirty="0">
                <a:solidFill>
                  <a:srgbClr val="002060"/>
                </a:solidFill>
                <a:latin typeface="Garamond" panose="02020404030301010803" pitchFamily="18" charset="0"/>
              </a:rPr>
              <a:t>вредные </a:t>
            </a:r>
            <a:r>
              <a:rPr lang="ru-RU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продукты </a:t>
            </a:r>
            <a:endParaRPr lang="ru-RU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308985" y="483567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Garamond" panose="02020404030301010803" pitchFamily="18" charset="0"/>
              </a:rPr>
              <a:t>[2]:</a:t>
            </a:r>
            <a:endParaRPr lang="ru-RU" sz="2400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pic>
        <p:nvPicPr>
          <p:cNvPr id="8194" name="Picture 2" descr="1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1967" y="1864240"/>
            <a:ext cx="5279185" cy="355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topclub.ua/images/sized/images/uploads/publications/neznakomoe-o-znakomyh-brendah-2111-600x45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5672" y="1207065"/>
            <a:ext cx="3746287" cy="280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zhkt.guru/userfiles/sosiski-pri-pankreatit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6329" y="4328990"/>
            <a:ext cx="3337853" cy="219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543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06880" y="167501"/>
            <a:ext cx="10485120" cy="11270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  <a:latin typeface="Garamond" panose="02020404030301010803" pitchFamily="18" charset="0"/>
              </a:rPr>
              <a:t>ОСНОВЫ ЗДОРОВОГО ПИТАНИЯ.  ЧТО НУЖНО ЕСТЬ, ЧТОБЫ БЫТЬ УМНЫМ, СИЛЬНЫМ И ЗДОРОВЫМ?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800600" y="1219886"/>
            <a:ext cx="7391400" cy="2444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2400" b="1" dirty="0" smtClean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pic>
        <p:nvPicPr>
          <p:cNvPr id="10242" name="Picture 2" descr="http://30priv-malkil.edusite.ru/images/zaryadka_dlya_detei-300x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5455" y="2271046"/>
            <a:ext cx="3883236" cy="287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 вправо 11"/>
          <p:cNvSpPr/>
          <p:nvPr/>
        </p:nvSpPr>
        <p:spPr>
          <a:xfrm>
            <a:off x="5707247" y="2271046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5688691" y="3160063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5707247" y="4056675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4" name="Picture 4" descr="6e4bb256284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9440" y="1909198"/>
            <a:ext cx="47244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55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3523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37360" y="179552"/>
            <a:ext cx="10454640" cy="11270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  <a:latin typeface="Garamond" panose="02020404030301010803" pitchFamily="18" charset="0"/>
              </a:rPr>
              <a:t>ИССЛЕДОВАНИЕ, ЧТО ПРОИСХОДИТ В ЖЕЛУДКЕ МЛЕКОПИТАЮЩИХ ПРИ ПРИЕМЕ В ПИЩУ ФАСТФУДА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560870" y="1531506"/>
            <a:ext cx="8499817" cy="10024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</a:rPr>
              <a:t>Организм человека подобен химическому комбинату с чрезвычайно сложной технологией производства.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6675979" y="2516840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http://3.bp.blogspot.com/_lCCZhJBrfOY/THErpQhG9qI/AAAAAAAABBg/-z8oxBWx60o/s1600/%D0%B6%D0%B5%D0%BB%D1%83%D0%B4%D0%BE%D0%B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7581" y="1309000"/>
            <a:ext cx="1604602" cy="174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xn----8sbiecm6bhdx8i.xn--p1ai/sites/default/files/resize/images/shkolnikam/kamenniy_ugol-320x229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3245" y="3857579"/>
            <a:ext cx="2642037" cy="189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Сколько фаст-фуда можно съесть без особого вреда здоровью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4416" y="3920413"/>
            <a:ext cx="3379066" cy="211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4443825" y="4526870"/>
            <a:ext cx="1069642" cy="4832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70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+</a:t>
            </a:r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8409483" y="4526870"/>
            <a:ext cx="1069642" cy="4832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70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=</a:t>
            </a:r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3205" y="3604588"/>
            <a:ext cx="2015330" cy="2325381"/>
          </a:xfrm>
          <a:prstGeom prst="rect">
            <a:avLst/>
          </a:prstGeom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3692183" y="4896862"/>
            <a:ext cx="776974" cy="4387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09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3523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37360" y="179552"/>
            <a:ext cx="10454640" cy="75755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Для проведения опыта:</a:t>
            </a:r>
            <a:endParaRPr lang="ru-RU" sz="48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873" y="4172881"/>
            <a:ext cx="2015330" cy="2325381"/>
          </a:xfrm>
          <a:prstGeom prst="rect">
            <a:avLst/>
          </a:prstGeom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3692183" y="4896862"/>
            <a:ext cx="776974" cy="4387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AutoShape 2" descr="Картинки по запросу гамбургер рисун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гамбургер рисуно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4" name="Picture 6" descr="http://www.lessdraw.com/wp-content/uploads/2014/12/163-660x32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2623" y="1147971"/>
            <a:ext cx="3730625" cy="183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alldaydesing.net/uploads/posts/2014-01/1390380806_swqmzoh6rrwthld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87926" y="818158"/>
            <a:ext cx="2572385" cy="281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://www.dobrieskazki.ru/images/orang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7435" y="1531506"/>
            <a:ext cx="2009775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1008" y="917892"/>
            <a:ext cx="2917825" cy="2712789"/>
          </a:xfrm>
          <a:prstGeom prst="rect">
            <a:avLst/>
          </a:prstGeom>
        </p:spPr>
      </p:pic>
      <p:sp>
        <p:nvSpPr>
          <p:cNvPr id="5" name="Плюс 4"/>
          <p:cNvSpPr/>
          <p:nvPr/>
        </p:nvSpPr>
        <p:spPr>
          <a:xfrm>
            <a:off x="2878762" y="4709160"/>
            <a:ext cx="1342718" cy="103912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 5"/>
          <p:cNvSpPr/>
          <p:nvPr/>
        </p:nvSpPr>
        <p:spPr>
          <a:xfrm>
            <a:off x="7120690" y="4896862"/>
            <a:ext cx="1301632" cy="98577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Управляющая кнопка: справка 8">
            <a:hlinkClick r:id="" action="ppaction://noaction" highlightClick="1"/>
          </p:cNvPr>
          <p:cNvSpPr/>
          <p:nvPr/>
        </p:nvSpPr>
        <p:spPr>
          <a:xfrm>
            <a:off x="8810809" y="4113716"/>
            <a:ext cx="2893786" cy="2443712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93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3523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37360" y="179552"/>
            <a:ext cx="10454640" cy="75755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Проведение опыта:</a:t>
            </a:r>
            <a:endParaRPr lang="ru-RU" sz="48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3692183" y="4896862"/>
            <a:ext cx="776974" cy="4387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AutoShape 2" descr="Картинки по запросу гамбургер рисун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гамбургер рисуно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C:\Users\KOTOPES\Desktop\Алина\!конкурсы\I Всероссийский конкурс детских исследовательских проектов\фото Химический проект\DSC0178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7560" y="1885575"/>
            <a:ext cx="6598920" cy="38627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440180" y="445161"/>
            <a:ext cx="65074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 </a:t>
            </a:r>
          </a:p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1. В </a:t>
            </a:r>
            <a:r>
              <a:rPr lang="ru-RU" sz="2800" dirty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сосуд наливаем серную кислоту. </a:t>
            </a:r>
            <a:endParaRPr lang="ru-RU" sz="2800" dirty="0">
              <a:solidFill>
                <a:srgbClr val="002060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08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3523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37360" y="179552"/>
            <a:ext cx="10454640" cy="75755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Проведение опыта:</a:t>
            </a:r>
            <a:endParaRPr lang="ru-RU" sz="48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3692183" y="4896862"/>
            <a:ext cx="776974" cy="4387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AutoShape 2" descr="Картинки по запросу гамбургер рисун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гамбургер рисуно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40180" y="445161"/>
            <a:ext cx="107518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 </a:t>
            </a:r>
          </a:p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2. </a:t>
            </a:r>
            <a:r>
              <a:rPr lang="ru-RU" sz="2800" dirty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В кислоту бросаем апельсин, шоколад, гамбургер, картошку фри. . </a:t>
            </a:r>
            <a:endParaRPr lang="ru-RU" sz="2800" dirty="0">
              <a:solidFill>
                <a:srgbClr val="002060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pic>
        <p:nvPicPr>
          <p:cNvPr id="15" name="Рисунок 14" descr="C:\Users\KOTOPES\Desktop\Алина\!конкурсы\I Всероссийский конкурс детских исследовательских проектов\фото Химический проект\DSC01823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40965" y="4280288"/>
            <a:ext cx="3940950" cy="22729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C:\Users\KOTOPES\Desktop\Алина\!конкурсы\I Всероссийский конкурс детских исследовательских проектов\фото Химический проект\DSC01789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9014" y="1905000"/>
            <a:ext cx="3576985" cy="22543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C:\Users\KOTOPES\Desktop\Алина\!конкурсы\I Всероссийский конкурс детских исследовательских проектов\фото Химический проект\DSC01805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0965" y="1905000"/>
            <a:ext cx="3940950" cy="2254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KOTOPES\Desktop\Алина\!конкурсы\I Всероссийский конкурс детских исследовательских проектов\фото Химический проект\DSC01818.JPG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9014" y="4280288"/>
            <a:ext cx="3576986" cy="22729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827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3523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37360" y="179552"/>
            <a:ext cx="10454640" cy="75755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Проведение опыта:</a:t>
            </a:r>
            <a:endParaRPr lang="ru-RU" sz="48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3692183" y="4896862"/>
            <a:ext cx="776974" cy="4387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AutoShape 2" descr="Картинки по запросу гамбургер рисун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гамбургер рисуно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40180" y="445161"/>
            <a:ext cx="107518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 </a:t>
            </a:r>
          </a:p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3. </a:t>
            </a:r>
            <a:r>
              <a:rPr lang="ru-RU" sz="2800" dirty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Все перемешиваем</a:t>
            </a:r>
            <a:r>
              <a:rPr lang="ru-RU" sz="2800" dirty="0" smtClean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. </a:t>
            </a:r>
            <a:endParaRPr lang="ru-RU" sz="2800" dirty="0">
              <a:solidFill>
                <a:srgbClr val="002060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Рисунок 12" descr="C:\Users\KOTOPES\Desktop\Алина\!конкурсы\I Всероссийский конкурс детских исследовательских проектов\фото Химический проект\DSC01825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6677" y="1830156"/>
            <a:ext cx="4769413" cy="2767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KOTOPES\Desktop\Алина\!конкурсы\I Всероссийский конкурс детских исследовательских проектов\фото Химический проект\DSC01831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3720" y="3764281"/>
            <a:ext cx="5029200" cy="29324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773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1440" y="-23523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37360" y="179552"/>
            <a:ext cx="10454640" cy="75755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Проведение опыта:</a:t>
            </a:r>
            <a:endParaRPr lang="ru-RU" sz="48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3692183" y="4896862"/>
            <a:ext cx="776974" cy="4387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2" name="AutoShape 2" descr="Картинки по запросу гамбургер рисун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гамбургер рисуно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40180" y="28303"/>
            <a:ext cx="107518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 </a:t>
            </a:r>
          </a:p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4. Ждем 1,5 часа. Оцениваем результат. </a:t>
            </a:r>
            <a:endParaRPr lang="ru-RU" sz="2800" dirty="0">
              <a:solidFill>
                <a:srgbClr val="002060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Рисунок 11" descr="C:\Users\KOTOPES\Desktop\Алина\!конкурсы\I Всероссийский конкурс детских исследовательских проектов\фото Химический проект\DSC01970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49671" y="1372317"/>
            <a:ext cx="4866419" cy="30261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C:\Users\KOTOPES\Desktop\Алина\!конкурсы\I Всероссийский конкурс детских исследовательских проектов\фото Химический проект\DSC01969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4680" y="1372317"/>
            <a:ext cx="4866940" cy="30261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412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3523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0335" y="1080096"/>
            <a:ext cx="2015330" cy="2325381"/>
          </a:xfrm>
          <a:prstGeom prst="rect">
            <a:avLst/>
          </a:prstGeom>
        </p:spPr>
      </p:pic>
      <p:pic>
        <p:nvPicPr>
          <p:cNvPr id="8" name="Picture 6" descr="http://www.lessdraw.com/wp-content/uploads/2014/12/163-660x32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3119" y="1604543"/>
            <a:ext cx="2396304" cy="117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alldaydesing.net/uploads/posts/2014-01/1390380806_swqmzoh6rrwthld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90243" y="1271558"/>
            <a:ext cx="1652328" cy="180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www.dobrieskazki.ru/images/orange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4388" y="1800241"/>
            <a:ext cx="1290945" cy="107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8107" y="1269586"/>
            <a:ext cx="1874215" cy="1742514"/>
          </a:xfrm>
          <a:prstGeom prst="rect">
            <a:avLst/>
          </a:prstGeom>
        </p:spPr>
      </p:pic>
      <p:sp>
        <p:nvSpPr>
          <p:cNvPr id="12" name="Плюс 11"/>
          <p:cNvSpPr/>
          <p:nvPr/>
        </p:nvSpPr>
        <p:spPr>
          <a:xfrm>
            <a:off x="8205909" y="1702340"/>
            <a:ext cx="1342718" cy="103912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 12"/>
          <p:cNvSpPr/>
          <p:nvPr/>
        </p:nvSpPr>
        <p:spPr>
          <a:xfrm>
            <a:off x="1834895" y="4532070"/>
            <a:ext cx="1301632" cy="98577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Picture 4" descr="http://xn----8sbiecm6bhdx8i.xn--p1ai/sites/default/files/resize/images/shkolnikam/kamenniy_ugol-320x229.jpe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3475" y="3341990"/>
            <a:ext cx="2642037" cy="189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467167" y="708630"/>
            <a:ext cx="4393190" cy="677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5. </a:t>
            </a:r>
            <a:r>
              <a:rPr lang="ru-RU" sz="2800" dirty="0">
                <a:solidFill>
                  <a:srgbClr val="00206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Оцениваем результат. 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37360" y="179552"/>
            <a:ext cx="10454640" cy="75755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Проведение опыта:</a:t>
            </a:r>
            <a:endParaRPr lang="ru-RU" sz="48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3790243" y="5257800"/>
            <a:ext cx="0" cy="1151672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1"/>
          <p:cNvSpPr txBox="1">
            <a:spLocks/>
          </p:cNvSpPr>
          <p:nvPr/>
        </p:nvSpPr>
        <p:spPr>
          <a:xfrm>
            <a:off x="3574744" y="5417215"/>
            <a:ext cx="2019498" cy="10427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 smtClean="0">
                <a:solidFill>
                  <a:schemeClr val="accent1">
                    <a:lumMod val="75000"/>
                  </a:schemeClr>
                </a:solidFill>
                <a:latin typeface="Garamond" panose="02020404030301010803" pitchFamily="18" charset="0"/>
              </a:rPr>
              <a:t>Q</a:t>
            </a:r>
            <a:endParaRPr lang="ru-RU" sz="7200" b="1" dirty="0">
              <a:solidFill>
                <a:schemeClr val="accent1">
                  <a:lumMod val="7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5981300" y="3816500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5962744" y="4705517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5981300" y="5602129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055279" y="3906422"/>
            <a:ext cx="47245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75%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воспитанников группы «Витязь» сказали,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что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больше не будут кушать картошку фри и пиццу . </a:t>
            </a:r>
          </a:p>
        </p:txBody>
      </p:sp>
    </p:spTree>
    <p:extLst>
      <p:ext uri="{BB962C8B-B14F-4D97-AF65-F5344CB8AC3E}">
        <p14:creationId xmlns:p14="http://schemas.microsoft.com/office/powerpoint/2010/main" val="6924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480" y="0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27" name="Прямоугольник 26"/>
          <p:cNvSpPr/>
          <p:nvPr/>
        </p:nvSpPr>
        <p:spPr>
          <a:xfrm>
            <a:off x="1874520" y="232741"/>
            <a:ext cx="101955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Я и мои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одногруппники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•	говорим «нет» фаст-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фуду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!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•	Мы - за здоровое питание!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4000" b="1" dirty="0">
              <a:solidFill>
                <a:schemeClr val="accent6">
                  <a:lumMod val="75000"/>
                </a:schemeClr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4000" b="1" dirty="0">
              <a:solidFill>
                <a:schemeClr val="accent6">
                  <a:lumMod val="75000"/>
                </a:schemeClr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pic>
        <p:nvPicPr>
          <p:cNvPr id="19458" name="Picture 2" descr="http://hvatit-bolet.ru/images/vred-fast-fuda-vide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7167" y="3054968"/>
            <a:ext cx="3669665" cy="373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2159-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1359" y="2924460"/>
            <a:ext cx="3992881" cy="399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uhta-school3.nethouse.ru/static/img/0000/0001/9941/19941564.foxjxmyhdx.W66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7380" y="232741"/>
            <a:ext cx="2552699" cy="27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64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92680" y="253682"/>
            <a:ext cx="9144000" cy="157511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  <a:latin typeface="Garamond" panose="02020404030301010803" pitchFamily="18" charset="0"/>
              </a:rPr>
              <a:t>Главная ценность в жизни человека – это здоровье.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34640" y="2250122"/>
            <a:ext cx="9144000" cy="15751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8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«Человек есть то, что он ест».</a:t>
            </a:r>
            <a:r>
              <a:rPr lang="ru-RU" sz="2800" dirty="0" smtClean="0">
                <a:solidFill>
                  <a:srgbClr val="002060"/>
                </a:solidFill>
                <a:latin typeface="Garamond" panose="02020404030301010803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Garamond" panose="02020404030301010803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Garamond" panose="02020404030301010803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Garamond" panose="02020404030301010803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Garamond" panose="02020404030301010803" pitchFamily="18" charset="0"/>
              </a:rPr>
              <a:t> Людвиг Андреас Фейербах, 1850 год </a:t>
            </a:r>
            <a:endParaRPr lang="ru-RU" sz="2800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49780" y="4934584"/>
            <a:ext cx="9829800" cy="157511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i="1" dirty="0">
                <a:solidFill>
                  <a:srgbClr val="FF0000"/>
                </a:solidFill>
                <a:latin typeface="Garamond" panose="02020404030301010803" pitchFamily="18" charset="0"/>
              </a:rPr>
              <a:t>Одно из главных правил сохранения здоровья является здоровое питание. </a:t>
            </a:r>
          </a:p>
        </p:txBody>
      </p:sp>
      <p:pic>
        <p:nvPicPr>
          <p:cNvPr id="1026" name="Picture 2" descr="http://business-poisk.com/wp-content/uploads/2014/12/Knigi_o_pravilnom_pitanii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83080" y="1661159"/>
            <a:ext cx="4312920" cy="336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62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96440" y="350520"/>
            <a:ext cx="10195560" cy="82296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Garamond" panose="02020404030301010803" pitchFamily="18" charset="0"/>
              </a:rPr>
              <a:t>Источники </a:t>
            </a:r>
            <a:r>
              <a:rPr lang="ru-RU" sz="4000" dirty="0">
                <a:latin typeface="Garamond" panose="02020404030301010803" pitchFamily="18" charset="0"/>
              </a:rPr>
              <a:t>информации и </a:t>
            </a:r>
            <a:r>
              <a:rPr lang="ru-RU" sz="4000" dirty="0" smtClean="0">
                <a:latin typeface="Garamond" panose="02020404030301010803" pitchFamily="18" charset="0"/>
              </a:rPr>
              <a:t>ссылка </a:t>
            </a:r>
            <a:r>
              <a:rPr lang="ru-RU" sz="4000" dirty="0">
                <a:latin typeface="Garamond" panose="02020404030301010803" pitchFamily="18" charset="0"/>
              </a:rPr>
              <a:t>на </a:t>
            </a:r>
            <a:r>
              <a:rPr lang="ru-RU" sz="4000" dirty="0" smtClean="0">
                <a:latin typeface="Garamond" panose="02020404030301010803" pitchFamily="18" charset="0"/>
              </a:rPr>
              <a:t>оригинал изображений</a:t>
            </a:r>
            <a:endParaRPr lang="ru-RU" sz="4000" dirty="0">
              <a:latin typeface="Garamond" panose="020204040303010108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96440" y="1173480"/>
            <a:ext cx="10058400" cy="588264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2 слайд: [Электронный ресурс] / Изображение режим доступа </a:t>
            </a:r>
            <a:r>
              <a:rPr lang="en-US" sz="1400" dirty="0" smtClean="0">
                <a:latin typeface="Garamond" panose="02020404030301010803" pitchFamily="18" charset="0"/>
                <a:hlinkClick r:id="rId3"/>
              </a:rPr>
              <a:t>http://www.wclub.ru/ru/articles/health/2372/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4, 12 слайд: [Электронный ресурс] / Изображение режим доступа </a:t>
            </a:r>
            <a:r>
              <a:rPr lang="en-US" sz="1400" dirty="0">
                <a:latin typeface="Garamond" panose="02020404030301010803" pitchFamily="18" charset="0"/>
                <a:hlinkClick r:id="rId4"/>
              </a:rPr>
              <a:t>http://www.likar.info/bolezni-zheludka-i-pishchevareniya/news-60336-fast-fud-sravnili-s-gepatitom</a:t>
            </a:r>
            <a:r>
              <a:rPr lang="en-US" sz="1400" dirty="0" smtClean="0">
                <a:latin typeface="Garamond" panose="02020404030301010803" pitchFamily="18" charset="0"/>
                <a:hlinkClick r:id="rId4"/>
              </a:rPr>
              <a:t>/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5 слайд: [1] - [Электронный ресурс] / Википедия – желудочный сок - Режим доступа </a:t>
            </a:r>
            <a:r>
              <a:rPr lang="ru-RU" sz="1400" dirty="0" smtClean="0">
                <a:latin typeface="Garamond" panose="02020404030301010803" pitchFamily="18" charset="0"/>
                <a:hlinkClick r:id="rId5"/>
              </a:rPr>
              <a:t>https://ru.wikipedia.org/wiki/%D0%96%D0%B5%D0%BB%D1%83%D0%B4%D0%BE%D1%87%D0%BD%D1%8B%D0%B9_%D1%81%D0%BE%D0%BA</a:t>
            </a:r>
            <a:r>
              <a:rPr lang="ru-RU" sz="1400" dirty="0" smtClean="0">
                <a:latin typeface="Garamond" panose="02020404030301010803" pitchFamily="18" charset="0"/>
              </a:rPr>
              <a:t>, свободный (дата обращения: 03.04.2016).</a:t>
            </a: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[Электронный ресурс] / Изображение режим доступа </a:t>
            </a:r>
            <a:r>
              <a:rPr lang="en-US" sz="1400" dirty="0" smtClean="0">
                <a:latin typeface="Garamond" panose="02020404030301010803" pitchFamily="18" charset="0"/>
                <a:hlinkClick r:id="rId6"/>
              </a:rPr>
              <a:t>http://pro-bzg.blogspot.ru/2010/08/blog-post_22.html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[Электронный ресурс] / Изображение режим доступа </a:t>
            </a:r>
            <a:r>
              <a:rPr lang="en-US" sz="1400" dirty="0" smtClean="0">
                <a:latin typeface="Garamond" panose="02020404030301010803" pitchFamily="18" charset="0"/>
                <a:hlinkClick r:id="rId7"/>
              </a:rPr>
              <a:t>http://yakimenko.info/culinary/skolko-fast-fuda-mozhno-sest-bez-osobogo-vreda-zdorovyu/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[Электронный ресурс] / Изображение режим доступа </a:t>
            </a:r>
            <a:r>
              <a:rPr lang="en-US" sz="1400" dirty="0" smtClean="0">
                <a:latin typeface="Garamond" panose="02020404030301010803" pitchFamily="18" charset="0"/>
                <a:hlinkClick r:id="rId8"/>
              </a:rPr>
              <a:t>http://xn----8sbiecm6bhdx8i.xn--p1ai/%D0%BA%D0%B0%D0%BC%D0%B5%D0%BD%D0%BD%D1%8B%D0%B9%20%D1%83%D0%B3%D0%BE%D0%BB%D1%8C.html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7 слайд: [Электронный ресурс] / Изображение режим доступа </a:t>
            </a:r>
            <a:r>
              <a:rPr lang="en-US" sz="1400" dirty="0" smtClean="0">
                <a:latin typeface="Garamond" panose="02020404030301010803" pitchFamily="18" charset="0"/>
                <a:hlinkClick r:id="rId9"/>
              </a:rPr>
              <a:t>http://presentway.com/zdorovoe-pitanie-kartinki-i-risunki/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Электронный ресурс] / Изображение режим доступа </a:t>
            </a:r>
            <a:r>
              <a:rPr lang="en-US" sz="1400" dirty="0" smtClean="0">
                <a:latin typeface="Garamond" panose="02020404030301010803" pitchFamily="18" charset="0"/>
                <a:hlinkClick r:id="rId10"/>
              </a:rPr>
              <a:t>http://himoren.ru/goods/acids/72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Изображения слайда 5</a:t>
            </a: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8 слайд: Электронный ресурс] / Изображение режим доступа </a:t>
            </a:r>
            <a:r>
              <a:rPr lang="en-US" sz="1400" dirty="0" smtClean="0">
                <a:latin typeface="Garamond" panose="02020404030301010803" pitchFamily="18" charset="0"/>
                <a:hlinkClick r:id="rId11"/>
              </a:rPr>
              <a:t>http://joyreactor.cc/post/1114656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Электронный ресурс] / Изображение режим доступа </a:t>
            </a:r>
            <a:r>
              <a:rPr lang="en-US" sz="1400" dirty="0" smtClean="0">
                <a:latin typeface="Garamond" panose="02020404030301010803" pitchFamily="18" charset="0"/>
                <a:hlinkClick r:id="rId12"/>
              </a:rPr>
              <a:t>http://buranpars.ru/ru/transport/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Электронный ресурс] / Изображение режим доступа </a:t>
            </a:r>
            <a:r>
              <a:rPr lang="en-US" sz="1400" dirty="0" smtClean="0">
                <a:latin typeface="Garamond" panose="02020404030301010803" pitchFamily="18" charset="0"/>
                <a:hlinkClick r:id="rId13"/>
              </a:rPr>
              <a:t>http://www.shutterstock.com/pic-176157605/stock-photo-illustration-of-a-blond-cartoon-business-woman-with-several-arms-failing-to-multitask-trying-to.html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>
                <a:latin typeface="Garamond" panose="02020404030301010803" pitchFamily="18" charset="0"/>
              </a:rPr>
              <a:t>Электронный ресурс] / Изображение режим доступа </a:t>
            </a:r>
            <a:r>
              <a:rPr lang="ru-RU" sz="1400" dirty="0" smtClean="0">
                <a:latin typeface="Garamond" panose="02020404030301010803" pitchFamily="18" charset="0"/>
              </a:rPr>
              <a:t> </a:t>
            </a:r>
            <a:r>
              <a:rPr lang="en-US" sz="1400" dirty="0">
                <a:latin typeface="Garamond" panose="02020404030301010803" pitchFamily="18" charset="0"/>
                <a:hlinkClick r:id="rId14"/>
              </a:rPr>
              <a:t>http://</a:t>
            </a:r>
            <a:r>
              <a:rPr lang="en-US" sz="1400" dirty="0" smtClean="0">
                <a:latin typeface="Garamond" panose="02020404030301010803" pitchFamily="18" charset="0"/>
                <a:hlinkClick r:id="rId14"/>
              </a:rPr>
              <a:t>lic23health.ucoz.ru/index/zdorovoe_pitanie/0-58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Изображение слайда  5</a:t>
            </a:r>
          </a:p>
          <a:p>
            <a:pPr algn="just"/>
            <a:r>
              <a:rPr lang="ru-RU" sz="1400" dirty="0">
                <a:latin typeface="Garamond" panose="02020404030301010803" pitchFamily="18" charset="0"/>
              </a:rPr>
              <a:t>9 слайд: Электронный ресурс] / Изображение режим </a:t>
            </a:r>
            <a:r>
              <a:rPr lang="ru-RU" sz="1400" dirty="0" smtClean="0">
                <a:latin typeface="Garamond" panose="02020404030301010803" pitchFamily="18" charset="0"/>
              </a:rPr>
              <a:t>доступа </a:t>
            </a:r>
            <a:r>
              <a:rPr lang="en-US" sz="1400" dirty="0">
                <a:latin typeface="Garamond" panose="02020404030301010803" pitchFamily="18" charset="0"/>
                <a:hlinkClick r:id="rId15"/>
              </a:rPr>
              <a:t>http://womantip.net/kakoj-uroven-saxara-v-krovi-uzhe-opasnyj</a:t>
            </a:r>
            <a:r>
              <a:rPr lang="en-US" sz="1400" dirty="0" smtClean="0">
                <a:latin typeface="Garamond" panose="02020404030301010803" pitchFamily="18" charset="0"/>
                <a:hlinkClick r:id="rId15"/>
              </a:rPr>
              <a:t>/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endParaRPr lang="ru-RU" sz="1400" dirty="0" smtClean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21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96440" y="350520"/>
            <a:ext cx="10195560" cy="82296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Garamond" panose="02020404030301010803" pitchFamily="18" charset="0"/>
              </a:rPr>
              <a:t>Источники </a:t>
            </a:r>
            <a:r>
              <a:rPr lang="ru-RU" sz="4000" dirty="0">
                <a:latin typeface="Garamond" panose="02020404030301010803" pitchFamily="18" charset="0"/>
              </a:rPr>
              <a:t>информации и </a:t>
            </a:r>
            <a:r>
              <a:rPr lang="ru-RU" sz="4000" dirty="0" smtClean="0">
                <a:latin typeface="Garamond" panose="02020404030301010803" pitchFamily="18" charset="0"/>
              </a:rPr>
              <a:t>ссылка </a:t>
            </a:r>
            <a:r>
              <a:rPr lang="ru-RU" sz="4000" dirty="0">
                <a:latin typeface="Garamond" panose="02020404030301010803" pitchFamily="18" charset="0"/>
              </a:rPr>
              <a:t>на </a:t>
            </a:r>
            <a:r>
              <a:rPr lang="ru-RU" sz="4000" dirty="0" smtClean="0">
                <a:latin typeface="Garamond" panose="02020404030301010803" pitchFamily="18" charset="0"/>
              </a:rPr>
              <a:t>оригинал изображений</a:t>
            </a:r>
            <a:endParaRPr lang="ru-RU" sz="4000" dirty="0">
              <a:latin typeface="Garamond" panose="020204040303010108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96440" y="1173480"/>
            <a:ext cx="10058400" cy="5882640"/>
          </a:xfrm>
        </p:spPr>
        <p:txBody>
          <a:bodyPr>
            <a:normAutofit/>
          </a:bodyPr>
          <a:lstStyle/>
          <a:p>
            <a:pPr algn="just"/>
            <a:r>
              <a:rPr lang="ru-RU" sz="1400" dirty="0">
                <a:latin typeface="Garamond" panose="02020404030301010803" pitchFamily="18" charset="0"/>
              </a:rPr>
              <a:t>10 слайд: Электронный ресурс] / Изображение режим доступа </a:t>
            </a:r>
            <a:r>
              <a:rPr lang="en-US" sz="1400" dirty="0">
                <a:latin typeface="Garamond" panose="02020404030301010803" pitchFamily="18" charset="0"/>
                <a:hlinkClick r:id="rId3"/>
              </a:rPr>
              <a:t>http://wash-legs.livejournal.com/68035.html</a:t>
            </a:r>
            <a:endParaRPr lang="ru-RU" sz="1400" dirty="0">
              <a:latin typeface="Garamond" panose="02020404030301010803" pitchFamily="18" charset="0"/>
            </a:endParaRPr>
          </a:p>
          <a:p>
            <a:pPr algn="just"/>
            <a:r>
              <a:rPr lang="ru-RU" sz="1400" dirty="0">
                <a:latin typeface="Garamond" panose="02020404030301010803" pitchFamily="18" charset="0"/>
              </a:rPr>
              <a:t>Электронный ресурс] / Изображение режим доступа </a:t>
            </a:r>
            <a:r>
              <a:rPr lang="en-US" sz="1400" dirty="0">
                <a:latin typeface="Garamond" panose="02020404030301010803" pitchFamily="18" charset="0"/>
                <a:hlinkClick r:id="rId4"/>
              </a:rPr>
              <a:t>http://zhkt.guru/produkty-pri-pankreatite/bakaleya/sosiski</a:t>
            </a:r>
            <a:endParaRPr lang="ru-RU" sz="1400" dirty="0">
              <a:latin typeface="Garamond" panose="02020404030301010803" pitchFamily="18" charset="0"/>
            </a:endParaRPr>
          </a:p>
          <a:p>
            <a:pPr algn="just"/>
            <a:r>
              <a:rPr lang="ru-RU" sz="1400" dirty="0">
                <a:latin typeface="Garamond" panose="02020404030301010803" pitchFamily="18" charset="0"/>
              </a:rPr>
              <a:t>Электронный ресурс] / Изображение режим доступа </a:t>
            </a:r>
            <a:r>
              <a:rPr lang="en-US" sz="1400" dirty="0">
                <a:latin typeface="Garamond" panose="02020404030301010803" pitchFamily="18" charset="0"/>
                <a:hlinkClick r:id="rId5"/>
              </a:rPr>
              <a:t>http://topclub.ua/blog/news/neznakomoe-o-znakomyh-brendah-2</a:t>
            </a:r>
            <a:endParaRPr lang="ru-RU" sz="1400" dirty="0">
              <a:latin typeface="Garamond" panose="02020404030301010803" pitchFamily="18" charset="0"/>
            </a:endParaRPr>
          </a:p>
          <a:p>
            <a:pPr algn="just"/>
            <a:r>
              <a:rPr lang="ru-RU" sz="1400" dirty="0">
                <a:latin typeface="Garamond" panose="02020404030301010803" pitchFamily="18" charset="0"/>
              </a:rPr>
              <a:t>11 слайд: Электронный ресурс] / Изображение режим доступа </a:t>
            </a:r>
            <a:r>
              <a:rPr lang="en-US" sz="1400" dirty="0">
                <a:latin typeface="Garamond" panose="02020404030301010803" pitchFamily="18" charset="0"/>
                <a:hlinkClick r:id="rId6"/>
              </a:rPr>
              <a:t>http://alexforum.ws/showthread.php?p=265764</a:t>
            </a:r>
            <a:endParaRPr lang="ru-RU" sz="1400" dirty="0">
              <a:latin typeface="Garamond" panose="02020404030301010803" pitchFamily="18" charset="0"/>
            </a:endParaRPr>
          </a:p>
          <a:p>
            <a:pPr algn="just"/>
            <a:r>
              <a:rPr lang="ru-RU" sz="1400" dirty="0">
                <a:latin typeface="Garamond" panose="02020404030301010803" pitchFamily="18" charset="0"/>
              </a:rPr>
              <a:t>Электронный ресурс] / Изображение режим доступа </a:t>
            </a:r>
            <a:r>
              <a:rPr lang="en-US" sz="1400" dirty="0">
                <a:latin typeface="Garamond" panose="02020404030301010803" pitchFamily="18" charset="0"/>
                <a:hlinkClick r:id="rId7"/>
              </a:rPr>
              <a:t>http://presentway.com/zdorovoe-pitanie-kartinki-i-risunki/</a:t>
            </a:r>
            <a:endParaRPr lang="ru-RU" sz="1400" dirty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13</a:t>
            </a:r>
            <a:r>
              <a:rPr lang="en-US" sz="1400" dirty="0" smtClean="0">
                <a:latin typeface="Garamond" panose="02020404030301010803" pitchFamily="18" charset="0"/>
              </a:rPr>
              <a:t>, 18</a:t>
            </a:r>
            <a:r>
              <a:rPr lang="ru-RU" sz="1400" dirty="0" smtClean="0">
                <a:latin typeface="Garamond" panose="02020404030301010803" pitchFamily="18" charset="0"/>
              </a:rPr>
              <a:t> слайд: [Электронный ресурс] / Изображение режим доступа </a:t>
            </a:r>
            <a:r>
              <a:rPr lang="en-US" sz="1400" dirty="0" smtClean="0">
                <a:latin typeface="Garamond" panose="02020404030301010803" pitchFamily="18" charset="0"/>
                <a:hlinkClick r:id="rId8"/>
              </a:rPr>
              <a:t>www.lessdraw.com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[Электронный ресурс] / Изображение режим доступа </a:t>
            </a:r>
            <a:r>
              <a:rPr lang="en-US" sz="1400" dirty="0">
                <a:latin typeface="Garamond" panose="02020404030301010803" pitchFamily="18" charset="0"/>
                <a:hlinkClick r:id="rId9"/>
              </a:rPr>
              <a:t>www.dobrieskazki.ru</a:t>
            </a:r>
            <a:endParaRPr lang="ru-RU" sz="1400" dirty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Электронный </a:t>
            </a:r>
            <a:r>
              <a:rPr lang="ru-RU" sz="1400" dirty="0">
                <a:latin typeface="Garamond" panose="02020404030301010803" pitchFamily="18" charset="0"/>
              </a:rPr>
              <a:t>ресурс] / Изображение режим </a:t>
            </a:r>
            <a:r>
              <a:rPr lang="ru-RU" sz="1400" dirty="0" smtClean="0">
                <a:latin typeface="Garamond" panose="02020404030301010803" pitchFamily="18" charset="0"/>
              </a:rPr>
              <a:t>доступа </a:t>
            </a:r>
            <a:r>
              <a:rPr lang="en-US" sz="1400" dirty="0" smtClean="0">
                <a:latin typeface="Garamond" panose="02020404030301010803" pitchFamily="18" charset="0"/>
              </a:rPr>
              <a:t>alldaydesing.net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Электронный </a:t>
            </a:r>
            <a:r>
              <a:rPr lang="ru-RU" sz="1400" dirty="0">
                <a:latin typeface="Garamond" panose="02020404030301010803" pitchFamily="18" charset="0"/>
              </a:rPr>
              <a:t>ресурс] / Изображение режим </a:t>
            </a:r>
            <a:r>
              <a:rPr lang="ru-RU" sz="1400" dirty="0" smtClean="0">
                <a:latin typeface="Garamond" panose="02020404030301010803" pitchFamily="18" charset="0"/>
              </a:rPr>
              <a:t>доступа </a:t>
            </a:r>
            <a:r>
              <a:rPr lang="en-US" sz="1400" dirty="0" smtClean="0">
                <a:latin typeface="Garamond" panose="02020404030301010803" pitchFamily="18" charset="0"/>
                <a:hlinkClick r:id="rId10"/>
              </a:rPr>
              <a:t>http</a:t>
            </a:r>
            <a:r>
              <a:rPr lang="en-US" sz="1400" dirty="0">
                <a:latin typeface="Garamond" panose="02020404030301010803" pitchFamily="18" charset="0"/>
                <a:hlinkClick r:id="rId10"/>
              </a:rPr>
              <a:t>://</a:t>
            </a:r>
            <a:r>
              <a:rPr lang="en-US" sz="1400" dirty="0" smtClean="0">
                <a:latin typeface="Garamond" panose="02020404030301010803" pitchFamily="18" charset="0"/>
                <a:hlinkClick r:id="rId10"/>
              </a:rPr>
              <a:t>rylik.ru/clipart/vector/food-drinks/145547-sendvich-kartoshka-fri-i-gamburger-krasivye-akvarelnye-risunki-dlya-reklamy.html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19 слайд: Электронный </a:t>
            </a:r>
            <a:r>
              <a:rPr lang="ru-RU" sz="1400" dirty="0">
                <a:latin typeface="Garamond" panose="02020404030301010803" pitchFamily="18" charset="0"/>
              </a:rPr>
              <a:t>ресурс] / Изображение режим </a:t>
            </a:r>
            <a:r>
              <a:rPr lang="ru-RU" sz="1400" dirty="0" smtClean="0">
                <a:latin typeface="Garamond" panose="02020404030301010803" pitchFamily="18" charset="0"/>
              </a:rPr>
              <a:t>доступа </a:t>
            </a:r>
            <a:r>
              <a:rPr lang="en-US" sz="1400" dirty="0">
                <a:latin typeface="Garamond" panose="02020404030301010803" pitchFamily="18" charset="0"/>
                <a:hlinkClick r:id="rId7"/>
              </a:rPr>
              <a:t>http://presentway.com/zdorovoe-pitanie-kartinki-i-risunki</a:t>
            </a:r>
            <a:r>
              <a:rPr lang="en-US" sz="1400" dirty="0" smtClean="0">
                <a:latin typeface="Garamond" panose="02020404030301010803" pitchFamily="18" charset="0"/>
                <a:hlinkClick r:id="rId7"/>
              </a:rPr>
              <a:t>/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 smtClean="0">
                <a:latin typeface="Garamond" panose="02020404030301010803" pitchFamily="18" charset="0"/>
              </a:rPr>
              <a:t>Электронный </a:t>
            </a:r>
            <a:r>
              <a:rPr lang="ru-RU" sz="1400" dirty="0">
                <a:latin typeface="Garamond" panose="02020404030301010803" pitchFamily="18" charset="0"/>
              </a:rPr>
              <a:t>ресурс] / Изображение режим </a:t>
            </a:r>
            <a:r>
              <a:rPr lang="ru-RU" sz="1400" dirty="0" smtClean="0">
                <a:latin typeface="Garamond" panose="02020404030301010803" pitchFamily="18" charset="0"/>
              </a:rPr>
              <a:t>доступа  </a:t>
            </a:r>
            <a:r>
              <a:rPr lang="en-US" sz="1400" dirty="0" smtClean="0">
                <a:latin typeface="Garamond" panose="02020404030301010803" pitchFamily="18" charset="0"/>
                <a:hlinkClick r:id="rId11"/>
              </a:rPr>
              <a:t>http</a:t>
            </a:r>
            <a:r>
              <a:rPr lang="en-US" sz="1400" dirty="0">
                <a:latin typeface="Garamond" panose="02020404030301010803" pitchFamily="18" charset="0"/>
                <a:hlinkClick r:id="rId11"/>
              </a:rPr>
              <a:t>://</a:t>
            </a:r>
            <a:r>
              <a:rPr lang="en-US" sz="1400" dirty="0" smtClean="0">
                <a:latin typeface="Garamond" panose="02020404030301010803" pitchFamily="18" charset="0"/>
                <a:hlinkClick r:id="rId11"/>
              </a:rPr>
              <a:t>hvatit-bolet.ru/eko-i-gm-geneticheski-modifitsirovannie-produkti/vred-fast-fuda-video.html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r>
              <a:rPr lang="ru-RU" sz="1400" dirty="0">
                <a:latin typeface="Garamond" panose="02020404030301010803" pitchFamily="18" charset="0"/>
              </a:rPr>
              <a:t>Электронный ресурс] / Изображение режим </a:t>
            </a:r>
            <a:r>
              <a:rPr lang="ru-RU" sz="1400" dirty="0" smtClean="0">
                <a:latin typeface="Garamond" panose="02020404030301010803" pitchFamily="18" charset="0"/>
              </a:rPr>
              <a:t>доступа </a:t>
            </a:r>
            <a:r>
              <a:rPr lang="en-US" sz="1400" dirty="0" smtClean="0">
                <a:latin typeface="Garamond" panose="02020404030301010803" pitchFamily="18" charset="0"/>
                <a:hlinkClick r:id="rId12"/>
              </a:rPr>
              <a:t>http</a:t>
            </a:r>
            <a:r>
              <a:rPr lang="en-US" sz="1400" dirty="0">
                <a:latin typeface="Garamond" panose="02020404030301010803" pitchFamily="18" charset="0"/>
                <a:hlinkClick r:id="rId12"/>
              </a:rPr>
              <a:t>://</a:t>
            </a:r>
            <a:r>
              <a:rPr lang="en-US" sz="1400" dirty="0" smtClean="0">
                <a:latin typeface="Garamond" panose="02020404030301010803" pitchFamily="18" charset="0"/>
                <a:hlinkClick r:id="rId12"/>
              </a:rPr>
              <a:t>uhta-school3.ru/zdorovie_deti</a:t>
            </a:r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endParaRPr lang="en-US" sz="1400" dirty="0">
              <a:latin typeface="Garamond" panose="02020404030301010803" pitchFamily="18" charset="0"/>
            </a:endParaRPr>
          </a:p>
          <a:p>
            <a:pPr algn="just"/>
            <a:endParaRPr lang="ru-RU" sz="1400" dirty="0" smtClean="0">
              <a:latin typeface="Garamond" panose="02020404030301010803" pitchFamily="18" charset="0"/>
            </a:endParaRPr>
          </a:p>
          <a:p>
            <a:pPr algn="just"/>
            <a:endParaRPr lang="ru-RU" sz="1400" dirty="0" smtClean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09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4600" y="253682"/>
            <a:ext cx="9144000" cy="78755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Актуальность темы: </a:t>
            </a:r>
            <a:endParaRPr lang="ru-RU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22120" y="2200353"/>
            <a:ext cx="10271760" cy="15751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Сегодня </a:t>
            </a:r>
            <a:r>
              <a:rPr lang="ru-RU" sz="2800" b="1" dirty="0">
                <a:solidFill>
                  <a:srgbClr val="002060"/>
                </a:solidFill>
                <a:latin typeface="Garamond" panose="02020404030301010803" pitchFamily="18" charset="0"/>
              </a:rPr>
              <a:t>вокруг нас, особенно подрастающего поколения, столько «вкусностей», что родителям просто трудно выбрать здоровые правильные продукты. Часто этому помогает яркая упаковка с картинками из любимого мультфильма, реклама на телевидение. Поэтому, мы считаем, что тема о здоровом питании подрастающего поколения и вреде </a:t>
            </a:r>
            <a:r>
              <a:rPr lang="ru-RU" sz="28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фастфуда</a:t>
            </a:r>
            <a:r>
              <a:rPr lang="ru-RU" sz="2800" b="1" dirty="0">
                <a:solidFill>
                  <a:srgbClr val="002060"/>
                </a:solidFill>
                <a:latin typeface="Garamond" panose="02020404030301010803" pitchFamily="18" charset="0"/>
              </a:rPr>
              <a:t> является очень актуальной в современном мире. </a:t>
            </a:r>
            <a:endParaRPr lang="ru-RU" sz="2800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14600" y="3783288"/>
            <a:ext cx="9144000" cy="78755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Актуальность темы для меня </a:t>
            </a:r>
            <a:endParaRPr lang="ru-RU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22120" y="5074879"/>
            <a:ext cx="10271760" cy="15751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b="1" dirty="0">
                <a:solidFill>
                  <a:srgbClr val="002060"/>
                </a:solidFill>
                <a:latin typeface="Garamond" panose="02020404030301010803" pitchFamily="18" charset="0"/>
              </a:rPr>
              <a:t>Я и мои сверстники очень любим картошку фри, пиццу, колу и другие продукты, предлагаемые нам в развлекательных центрах. Но от родителей и воспитателей мы постоянно слышим, что это вредно. Я решила разобраться, в чем может быть вред фаст-фуд? </a:t>
            </a:r>
            <a:endParaRPr lang="ru-RU" sz="2800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86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4600" y="253682"/>
            <a:ext cx="9144000" cy="78755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Garamond" panose="02020404030301010803" pitchFamily="18" charset="0"/>
              </a:rPr>
              <a:t>Проблема исследования: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45480" y="3947161"/>
            <a:ext cx="6278880" cy="1430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b="1" dirty="0">
                <a:solidFill>
                  <a:srgbClr val="002060"/>
                </a:solidFill>
                <a:latin typeface="Garamond" panose="02020404030301010803" pitchFamily="18" charset="0"/>
              </a:rPr>
              <a:t>Вкусно или полезно? Что нужно есть, чтобы быть умным, сильным и здоровым? К сожалению, сегодня, уже с раннего детства нас приучают к различной «химии». Можно ли давать ребенку кока-колу, сосиски, майонез и прочий </a:t>
            </a:r>
            <a:r>
              <a:rPr lang="ru-RU" sz="28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фастфуд</a:t>
            </a:r>
            <a:r>
              <a:rPr lang="ru-RU" sz="2800" b="1" dirty="0">
                <a:solidFill>
                  <a:srgbClr val="002060"/>
                </a:solidFill>
                <a:latin typeface="Garamond" panose="02020404030301010803" pitchFamily="18" charset="0"/>
              </a:rPr>
              <a:t>?  Что происходит с организмом? Эту проблему и намерен решить автор проекта</a:t>
            </a:r>
            <a:endParaRPr lang="ru-RU" sz="2800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70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+</a:t>
            </a:r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pic>
        <p:nvPicPr>
          <p:cNvPr id="3080" name="Picture 8" descr="Фаст-фуд сравнили с гепатитом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739" y="1370476"/>
            <a:ext cx="3679611" cy="411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6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86000" y="0"/>
            <a:ext cx="9144000" cy="78755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Гипотеза:</a:t>
            </a:r>
            <a:endParaRPr lang="ru-RU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898012" y="2477894"/>
            <a:ext cx="10271760" cy="15751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Во 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всех продуктах, а особенно в </a:t>
            </a:r>
            <a:r>
              <a:rPr lang="ru-RU" sz="24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фастфуде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 присутствует большое количество углеводов, сахаров, соли и жиров, а соответственно и калорий. В процессе переваривании пищи происходит химическая реакция с желудочным соком. Основным составляющим желудочного сока является соляная </a:t>
            </a:r>
            <a:r>
              <a:rPr lang="ru-RU" sz="24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кислота [1].</a:t>
            </a:r>
            <a:endParaRPr lang="ru-RU" sz="24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Предположим, что при переваривании излишне калорийной пищи с содержанием </a:t>
            </a:r>
            <a:r>
              <a:rPr lang="ru-RU" sz="24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угдеводов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, сахаров, соли и жиров в желудке происходит похожий процесс, как химическая реакция превращение в уголь сахара при поглощении воды, что помогает делать соль, из органических соединений при воздействии кислоты. </a:t>
            </a:r>
          </a:p>
        </p:txBody>
      </p:sp>
      <p:pic>
        <p:nvPicPr>
          <p:cNvPr id="2050" name="Picture 2" descr="http://3.bp.blogspot.com/_lCCZhJBrfOY/THErpQhG9qI/AAAAAAAABBg/-z8oxBWx60o/s1600/%D0%B6%D0%B5%D0%BB%D1%83%D0%B4%D0%BE%D0%B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2625" y="4208770"/>
            <a:ext cx="2158045" cy="234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xn----8sbiecm6bhdx8i.xn--p1ai/sites/default/files/resize/images/shkolnikam/kamenniy_ugol-320x229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21772" y="4081032"/>
            <a:ext cx="3048000" cy="218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Сколько фаст-фуда можно съесть без особого вреда здоровью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6815" y="4449519"/>
            <a:ext cx="3722370" cy="232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70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+</a:t>
            </a:r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630443" y="505430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70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=</a:t>
            </a:r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3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86000" y="0"/>
            <a:ext cx="9144000" cy="78755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  <a:latin typeface="Garamond" panose="02020404030301010803" pitchFamily="18" charset="0"/>
              </a:rPr>
              <a:t>Цель проекта: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22120" y="651813"/>
            <a:ext cx="10271760" cy="12958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Обоснование вреда, наносимого </a:t>
            </a:r>
            <a:r>
              <a:rPr lang="ru-RU" sz="24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фастфудом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 здоровью ребенка и человека и демонстрация о необходимости соблюдения принципов здорового питания своим друзьям, близким, знакомым.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286000" y="1982955"/>
            <a:ext cx="9144000" cy="78755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Задачи проекта:</a:t>
            </a:r>
            <a:endParaRPr lang="ru-RU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722120" y="2770514"/>
            <a:ext cx="10271760" cy="33002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- собрать материал по теме, освоить навыки поиска интересующих сведений через книги и интернет;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- проанализировать собранную информацию;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- провести исследование, что происходит в желудке млекопитающих при приеме в пищу </a:t>
            </a:r>
            <a:r>
              <a:rPr lang="ru-RU" sz="24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фастфуда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- продемонстрировать опыт на «Неделе науки» в ООО МИП «Центр развития талантов ребенка» моим </a:t>
            </a:r>
            <a:r>
              <a:rPr lang="ru-RU" sz="24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одногруппникам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 и представить результаты исследования;</a:t>
            </a:r>
          </a:p>
          <a:p>
            <a:pPr algn="just"/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- оформить материал.</a:t>
            </a:r>
          </a:p>
        </p:txBody>
      </p:sp>
    </p:spTree>
    <p:extLst>
      <p:ext uri="{BB962C8B-B14F-4D97-AF65-F5344CB8AC3E}">
        <p14:creationId xmlns:p14="http://schemas.microsoft.com/office/powerpoint/2010/main" val="291518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86000" y="0"/>
            <a:ext cx="9144000" cy="78755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Этапы </a:t>
            </a:r>
            <a:r>
              <a:rPr lang="ru-RU" b="1" dirty="0">
                <a:solidFill>
                  <a:srgbClr val="002060"/>
                </a:solidFill>
                <a:latin typeface="Garamond" panose="02020404030301010803" pitchFamily="18" charset="0"/>
              </a:rPr>
              <a:t>проекта: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22120" y="651813"/>
            <a:ext cx="10271760" cy="60537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сбор 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материала по теме здорового питания и вреда </a:t>
            </a:r>
            <a:r>
              <a:rPr lang="ru-RU" sz="2400" b="1" dirty="0" err="1" smtClean="0">
                <a:solidFill>
                  <a:srgbClr val="002060"/>
                </a:solidFill>
                <a:latin typeface="Garamond" panose="02020404030301010803" pitchFamily="18" charset="0"/>
              </a:rPr>
              <a:t>фастфуда</a:t>
            </a:r>
            <a:r>
              <a:rPr lang="ru-RU" sz="24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 и 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анализ информации</a:t>
            </a:r>
            <a:endParaRPr lang="ru-RU" sz="2400" b="1" dirty="0" smtClean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400" b="1" dirty="0" smtClean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400" b="1" dirty="0" smtClean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проведение 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исследования, как в желудке человека происходит процесс переваривания пищи, путем демонстрации опыта сжигания серной кислоты органических соединений (пищу</a:t>
            </a:r>
            <a:r>
              <a:rPr lang="ru-RU" sz="24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).</a:t>
            </a:r>
          </a:p>
          <a:p>
            <a:pPr marL="342900" indent="-342900" algn="just"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400" b="1" dirty="0" smtClean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400" b="1" dirty="0" smtClean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400" b="1" dirty="0" smtClean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400" b="1" dirty="0" smtClean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оформление 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материала</a:t>
            </a:r>
            <a:r>
              <a:rPr lang="ru-RU" sz="24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pic>
        <p:nvPicPr>
          <p:cNvPr id="6146" name="Picture 2" descr="http://presentway.com/wp-content/uploads/2014/07/image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95" y="1097280"/>
            <a:ext cx="2876550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3.bp.blogspot.com/_lCCZhJBrfOY/THErpQhG9qI/AAAAAAAABBg/-z8oxBWx60o/s1600/%D0%B6%D0%B5%D0%BB%D1%83%D0%B4%D0%BE%D0%B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2910" y="3874502"/>
            <a:ext cx="1604602" cy="174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xn----8sbiecm6bhdx8i.xn--p1ai/sites/default/files/resize/images/shkolnikam/kamenniy_ugol-320x229.jpe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4814" y="4119829"/>
            <a:ext cx="1919141" cy="137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Сколько фаст-фуда можно съесть без особого вреда здоровью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7132" y="4079652"/>
            <a:ext cx="2454509" cy="153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263959" y="4810087"/>
            <a:ext cx="776974" cy="4387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70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+</a:t>
            </a:r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9449003" y="4806522"/>
            <a:ext cx="776974" cy="4387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70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=</a:t>
            </a:r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091" y="3887806"/>
            <a:ext cx="1463909" cy="1689126"/>
          </a:xfrm>
          <a:prstGeom prst="rect">
            <a:avLst/>
          </a:prstGeom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3692183" y="4896862"/>
            <a:ext cx="776974" cy="4387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70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=</a:t>
            </a:r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96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9235"/>
            <a:ext cx="9394110" cy="6862581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920240" y="0"/>
            <a:ext cx="10043160" cy="11270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  <a:latin typeface="Garamond" panose="02020404030301010803" pitchFamily="18" charset="0"/>
              </a:rPr>
              <a:t>ФАСТФУД. ВКУСНО ИЛИ ПОЛЕЗНО? ВЛИЯНИЕ НА ЗДОРОВЬЕ ЧЕЛОВЕКА.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916185" y="3773820"/>
            <a:ext cx="10271760" cy="398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Цель </a:t>
            </a:r>
            <a:r>
              <a:rPr lang="ru-RU" sz="2800" b="1" dirty="0" err="1" smtClean="0">
                <a:solidFill>
                  <a:srgbClr val="002060"/>
                </a:solidFill>
                <a:latin typeface="Garamond" panose="02020404030301010803" pitchFamily="18" charset="0"/>
              </a:rPr>
              <a:t>фастфуда</a:t>
            </a:r>
            <a:endParaRPr lang="ru-RU" sz="28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468880" y="2342834"/>
            <a:ext cx="6096000" cy="5116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4400" b="1" dirty="0">
                <a:solidFill>
                  <a:srgbClr val="002060"/>
                </a:solidFill>
                <a:latin typeface="Garamond" panose="02020404030301010803" pitchFamily="18" charset="0"/>
              </a:rPr>
              <a:t>99</a:t>
            </a:r>
            <a:r>
              <a:rPr lang="ru-RU" sz="44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%</a:t>
            </a:r>
            <a:endParaRPr lang="ru-RU" sz="44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pic>
        <p:nvPicPr>
          <p:cNvPr id="12" name="Picture 6" descr="Сколько фаст-фуда можно съесть без особого вреда здоровью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2689" y="1761496"/>
            <a:ext cx="2621280" cy="16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6667633" y="2757255"/>
            <a:ext cx="776974" cy="4387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70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=</a:t>
            </a:r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pic>
        <p:nvPicPr>
          <p:cNvPr id="5122" name="Picture 2" descr="http://img0.joyreactor.cc/pics/comment/full/%D1%82%D0%B0%D0%B1%D0%BB%D0%B8%D1%86%D0%B0-%D0%BC%D0%B5%D0%BD%D0%B4%D0%B5%D0%BB%D0%B5%D0%B5%D0%B2%D0%B0-883432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6240" y="1185079"/>
            <a:ext cx="3616427" cy="251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buranpars.ru/file/2015/04/buranpars.ru_2015-04-30_06-06-1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0240" y="4140692"/>
            <a:ext cx="3114956" cy="207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5261924" y="5131681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 descr="http://image.shutterstock.com/z/stock-photo-illustration-of-a-blond-cartoon-business-woman-with-several-arms-failing-to-multitask-trying-to-176157605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01559" y="4272751"/>
            <a:ext cx="2538086" cy="245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трелка вправо 16"/>
          <p:cNvSpPr/>
          <p:nvPr/>
        </p:nvSpPr>
        <p:spPr>
          <a:xfrm>
            <a:off x="8837103" y="5131681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8" name="Picture 8" descr="http://lic23health.ucoz.ru/putanue/Foto/fast-fud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1568" y="4618422"/>
            <a:ext cx="2313305" cy="184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87840" cy="6858000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920240" y="0"/>
            <a:ext cx="10043160" cy="11270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  <a:latin typeface="Garamond" panose="02020404030301010803" pitchFamily="18" charset="0"/>
              </a:rPr>
              <a:t>ФАСТФУД. ВКУСНО ИЛИ ПОЛЕЗНО? ВЛИЯНИЕ НА ЗДОРОВЬЕ ЧЕЛОВЕКА.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800600" y="1219886"/>
            <a:ext cx="7391400" cy="24440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Фастфуд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 </a:t>
            </a:r>
            <a:r>
              <a:rPr lang="ru-RU" sz="2400" b="1" u="sng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</a:rPr>
              <a:t>не способен насытить наш </a:t>
            </a: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</a:rPr>
              <a:t>организм.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нем </a:t>
            </a:r>
            <a:r>
              <a:rPr lang="ru-RU" sz="2400" b="1" u="sng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</a:rPr>
              <a:t>не содержится питательных и минеральных элементов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, необходимых нам, чтобы наесться. Именно поэтому, уже через полчаса ты снова хочешь есть [3].  </a:t>
            </a:r>
            <a:endParaRPr lang="ru-RU" sz="2400" b="1" dirty="0" smtClean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Garamond" panose="02020404030301010803" pitchFamily="18" charset="0"/>
              </a:rPr>
              <a:t>Причина 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также - </a:t>
            </a:r>
            <a:r>
              <a:rPr lang="ru-RU" sz="2400" b="1" u="sng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</a:rPr>
              <a:t>в повышенном уровне сахара </a:t>
            </a:r>
            <a:r>
              <a:rPr lang="ru-RU" sz="2400" b="1" dirty="0">
                <a:solidFill>
                  <a:srgbClr val="002060"/>
                </a:solidFill>
                <a:latin typeface="Garamond" panose="02020404030301010803" pitchFamily="18" charset="0"/>
              </a:rPr>
              <a:t>в крови. </a:t>
            </a:r>
            <a:endParaRPr lang="ru-RU" sz="2400" b="1" dirty="0" smtClean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80670" y="5097412"/>
            <a:ext cx="982659" cy="6508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70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  <p:pic>
        <p:nvPicPr>
          <p:cNvPr id="9" name="Picture 6" descr="Сколько фаст-фуда можно съесть без особого вреда здоровью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6440" y="1247284"/>
            <a:ext cx="2237239" cy="140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/>
          <p:cNvSpPr/>
          <p:nvPr/>
        </p:nvSpPr>
        <p:spPr>
          <a:xfrm rot="5400000">
            <a:off x="2753042" y="2724096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5255781" y="3821352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5237225" y="4710369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2" name="Picture 6" descr="http://womantip.net/wp-content/uploads/2014/10/%D1%83%D1%80%D0%BE%D0%B2%D0%B5%D0%BD%D1%8C-%D1%81%D0%B0%D1%85%D0%B0%D1%80%D0%B0-%D0%B2-%D0%BA%D1%80%D0%BE%D0%B2%D0%B8-300x178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4754" y="3718637"/>
            <a:ext cx="3158575" cy="255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трелка вправо 14"/>
          <p:cNvSpPr/>
          <p:nvPr/>
        </p:nvSpPr>
        <p:spPr>
          <a:xfrm>
            <a:off x="5255781" y="5606981"/>
            <a:ext cx="724033" cy="771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172267" y="3663948"/>
            <a:ext cx="5717138" cy="30416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-    к </a:t>
            </a:r>
            <a:r>
              <a:rPr lang="ru-RU" sz="2000" b="1" dirty="0">
                <a:solidFill>
                  <a:srgbClr val="FF0000"/>
                </a:solidFill>
                <a:latin typeface="Garamond" panose="02020404030301010803" pitchFamily="18" charset="0"/>
              </a:rPr>
              <a:t>снижению иммунитета </a:t>
            </a:r>
          </a:p>
          <a:p>
            <a:pPr marL="285750" indent="-285750" algn="just"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к ожирению</a:t>
            </a:r>
          </a:p>
          <a:p>
            <a:pPr marL="285750" indent="-285750" algn="just"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к </a:t>
            </a:r>
            <a:r>
              <a:rPr lang="ru-RU" sz="2000" b="1" dirty="0">
                <a:solidFill>
                  <a:srgbClr val="FF0000"/>
                </a:solidFill>
                <a:latin typeface="Garamond" panose="02020404030301010803" pitchFamily="18" charset="0"/>
              </a:rPr>
              <a:t>нарушений функций головного мозга </a:t>
            </a:r>
            <a:endParaRPr lang="ru-RU" sz="2000" b="1" dirty="0" smtClean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к </a:t>
            </a:r>
            <a:r>
              <a:rPr lang="ru-RU" sz="2000" b="1" dirty="0">
                <a:solidFill>
                  <a:srgbClr val="FF0000"/>
                </a:solidFill>
                <a:latin typeface="Garamond" panose="02020404030301010803" pitchFamily="18" charset="0"/>
              </a:rPr>
              <a:t>дисбактериозу, гастриту, язве </a:t>
            </a:r>
            <a:r>
              <a:rPr lang="ru-RU" sz="20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и развитию </a:t>
            </a:r>
            <a:r>
              <a:rPr lang="ru-RU" sz="2000" b="1" dirty="0">
                <a:solidFill>
                  <a:srgbClr val="FF0000"/>
                </a:solidFill>
                <a:latin typeface="Garamond" panose="02020404030301010803" pitchFamily="18" charset="0"/>
              </a:rPr>
              <a:t>многих болезней и обострению хронических </a:t>
            </a:r>
            <a:r>
              <a:rPr lang="ru-RU" sz="20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заболеваний</a:t>
            </a:r>
          </a:p>
          <a:p>
            <a:pPr marL="285750" indent="-285750" algn="just"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к </a:t>
            </a:r>
            <a:r>
              <a:rPr lang="ru-RU" sz="2000" b="1" dirty="0">
                <a:solidFill>
                  <a:srgbClr val="FF0000"/>
                </a:solidFill>
                <a:latin typeface="Garamond" panose="02020404030301010803" pitchFamily="18" charset="0"/>
              </a:rPr>
              <a:t>появлению прыщиков, плохой кожи и тусклым волосам </a:t>
            </a:r>
            <a:endParaRPr lang="ru-RU" sz="2000" b="1" dirty="0" smtClean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к </a:t>
            </a:r>
            <a:r>
              <a:rPr lang="ru-RU" sz="2000" b="1" dirty="0">
                <a:solidFill>
                  <a:srgbClr val="FF0000"/>
                </a:solidFill>
                <a:latin typeface="Garamond" panose="02020404030301010803" pitchFamily="18" charset="0"/>
              </a:rPr>
              <a:t>авитаминозу </a:t>
            </a:r>
            <a:endParaRPr lang="ru-RU" sz="2000" b="1" dirty="0" smtClean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к сахарному диабету </a:t>
            </a:r>
          </a:p>
          <a:p>
            <a:pPr marL="285750" indent="-285750" algn="just"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и </a:t>
            </a:r>
            <a:r>
              <a:rPr lang="ru-RU" sz="2000" b="1" dirty="0">
                <a:solidFill>
                  <a:srgbClr val="FF0000"/>
                </a:solidFill>
                <a:latin typeface="Garamond" panose="02020404030301010803" pitchFamily="18" charset="0"/>
              </a:rPr>
              <a:t>многое </a:t>
            </a:r>
            <a:r>
              <a:rPr lang="ru-RU" sz="2000" b="1" dirty="0" smtClean="0">
                <a:solidFill>
                  <a:srgbClr val="FF0000"/>
                </a:solidFill>
                <a:latin typeface="Garamond" panose="02020404030301010803" pitchFamily="18" charset="0"/>
              </a:rPr>
              <a:t>другое</a:t>
            </a:r>
          </a:p>
        </p:txBody>
      </p:sp>
    </p:spTree>
    <p:extLst>
      <p:ext uri="{BB962C8B-B14F-4D97-AF65-F5344CB8AC3E}">
        <p14:creationId xmlns:p14="http://schemas.microsoft.com/office/powerpoint/2010/main" val="293197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1038</Words>
  <Application>Microsoft Office PowerPoint</Application>
  <PresentationFormat>Произвольный</PresentationFormat>
  <Paragraphs>123</Paragraphs>
  <Slides>21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I Всероссийский конкурс детских исследовательских проектов  "Первые шаги в науку"</vt:lpstr>
      <vt:lpstr>Главная ценность в жизни человека – это здоровье. </vt:lpstr>
      <vt:lpstr>Актуальность темы: </vt:lpstr>
      <vt:lpstr>Проблема исследования: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информации и ссылка на оригинал изображений</vt:lpstr>
      <vt:lpstr>Источники информации и ссылка на оригинал изображений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KOTOPES</dc:creator>
  <cp:lastModifiedBy>Наталья</cp:lastModifiedBy>
  <cp:revision>24</cp:revision>
  <dcterms:created xsi:type="dcterms:W3CDTF">2016-02-09T10:05:31Z</dcterms:created>
  <dcterms:modified xsi:type="dcterms:W3CDTF">2016-04-17T17:48:37Z</dcterms:modified>
</cp:coreProperties>
</file>