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73" r:id="rId8"/>
    <p:sldId id="263" r:id="rId9"/>
    <p:sldId id="272" r:id="rId10"/>
    <p:sldId id="264" r:id="rId11"/>
    <p:sldId id="276" r:id="rId12"/>
    <p:sldId id="265" r:id="rId13"/>
    <p:sldId id="266" r:id="rId14"/>
    <p:sldId id="267" r:id="rId15"/>
    <p:sldId id="268" r:id="rId16"/>
    <p:sldId id="269" r:id="rId17"/>
    <p:sldId id="274" r:id="rId18"/>
    <p:sldId id="270" r:id="rId19"/>
    <p:sldId id="271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0000CC"/>
    <a:srgbClr val="FF9900"/>
    <a:srgbClr val="FF0000"/>
    <a:srgbClr val="660033"/>
    <a:srgbClr val="663300"/>
    <a:srgbClr val="FFCC99"/>
    <a:srgbClr val="FF9966"/>
    <a:srgbClr val="333333"/>
    <a:srgbClr val="99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31" autoAdjust="0"/>
    <p:restoredTop sz="94660"/>
  </p:normalViewPr>
  <p:slideViewPr>
    <p:cSldViewPr>
      <p:cViewPr>
        <p:scale>
          <a:sx n="111" d="100"/>
          <a:sy n="111" d="100"/>
        </p:scale>
        <p:origin x="-151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44;&#1080;&#1072;&#1075;&#1088;&#1072;&#1084;&#1084;&#1072;%20&#1074;%20Microsoft%20Office%20Word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7.9547244094488323E-2"/>
          <c:w val="0.63820145139438877"/>
          <c:h val="0.66275460248320506"/>
        </c:manualLayout>
      </c:layout>
      <c:pie3DChart>
        <c:varyColors val="1"/>
        <c:ser>
          <c:idx val="0"/>
          <c:order val="0"/>
          <c:tx>
            <c:strRef>
              <c:f>Лист1!$C$1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delete val="1"/>
            </c:dLbl>
            <c:dLbl>
              <c:idx val="1"/>
              <c:layout>
                <c:manualLayout>
                  <c:x val="-1.1074197120708748E-2"/>
                  <c:y val="8.2191780821916499E-2"/>
                </c:manualLayout>
              </c:layout>
              <c:tx>
                <c:rich>
                  <a:bodyPr/>
                  <a:lstStyle/>
                  <a:p>
                    <a:r>
                      <a:rPr lang="ru-RU" sz="1800"/>
                      <a:t>11</a:t>
                    </a:r>
                    <a:endParaRPr lang="en-US" sz="180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8740157480314886E-2"/>
                  <c:y val="9.4476706036745309E-2"/>
                </c:manualLayout>
              </c:layout>
              <c:tx>
                <c:rich>
                  <a:bodyPr/>
                  <a:lstStyle/>
                  <a:p>
                    <a:r>
                      <a:rPr lang="ru-RU" sz="1800"/>
                      <a:t>5</a:t>
                    </a:r>
                    <a:endParaRPr lang="en-US" sz="180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10634560214856864"/>
                  <c:y val="0.20319647544056993"/>
                </c:manualLayout>
              </c:layout>
              <c:tx>
                <c:rich>
                  <a:bodyPr/>
                  <a:lstStyle/>
                  <a:p>
                    <a:r>
                      <a:rPr lang="en-US" sz="1800"/>
                      <a:t>2</a:t>
                    </a:r>
                    <a:r>
                      <a:rPr lang="ru-RU" sz="1800"/>
                      <a:t>1</a:t>
                    </a:r>
                    <a:endParaRPr lang="en-US" sz="180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delete val="1"/>
            </c:dLbl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Лист1!$B$2:$B$6</c:f>
              <c:strCache>
                <c:ptCount val="3"/>
                <c:pt idx="0">
                  <c:v>Петр I</c:v>
                </c:pt>
                <c:pt idx="1">
                  <c:v>Александр III</c:v>
                </c:pt>
                <c:pt idx="2">
                  <c:v>Николай II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21</c:v>
                </c:pt>
                <c:pt idx="1">
                  <c:v>11</c:v>
                </c:pt>
                <c:pt idx="2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6350">
          <a:noFill/>
          <a:prstDash val="solid"/>
        </a:ln>
      </c:spPr>
    </c:plotArea>
    <c:legend>
      <c:legendPos val="r"/>
      <c:legendEntry>
        <c:idx val="3"/>
        <c:delete val="1"/>
      </c:legendEntry>
      <c:legendEntry>
        <c:idx val="4"/>
        <c:delete val="1"/>
      </c:legendEntry>
      <c:layout>
        <c:manualLayout>
          <c:xMode val="edge"/>
          <c:yMode val="edge"/>
          <c:x val="0.61678811124204369"/>
          <c:y val="7.5874651212706742E-2"/>
          <c:w val="0.37674721694270985"/>
          <c:h val="0.5612854103258379"/>
        </c:manualLayout>
      </c:layout>
      <c:overlay val="0"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5872904776569493E-2"/>
          <c:y val="2.6643336249635497E-3"/>
          <c:w val="0.57643666036083241"/>
          <c:h val="0.49899037620297526"/>
        </c:manualLayout>
      </c:layout>
      <c:pie3DChart>
        <c:varyColors val="1"/>
        <c:ser>
          <c:idx val="1"/>
          <c:order val="1"/>
          <c:tx>
            <c:strRef>
              <c:f>Лист1!$B$1</c:f>
              <c:strCache>
                <c:ptCount val="1"/>
                <c:pt idx="0">
                  <c:v>Белый</c:v>
                </c:pt>
              </c:strCache>
            </c:strRef>
          </c:tx>
          <c:dLbls>
            <c:dLbl>
              <c:idx val="0"/>
              <c:layout>
                <c:manualLayout>
                  <c:x val="-0.13626744810307853"/>
                  <c:y val="-5.12920760937940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5828935580503412"/>
                  <c:y val="-7.26515018955964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7.9082061167925946E-2"/>
                  <c:y val="3.87072032662583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0629623001670252E-2"/>
                  <c:y val="3.89296544543502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3.3722298656577332E-2"/>
                  <c:y val="4.39865850102070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7536685157559202E-2"/>
                  <c:y val="4.24814814814815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свобода</c:v>
                </c:pt>
                <c:pt idx="1">
                  <c:v>облака</c:v>
                </c:pt>
                <c:pt idx="2">
                  <c:v>чистота</c:v>
                </c:pt>
                <c:pt idx="3">
                  <c:v>единство</c:v>
                </c:pt>
                <c:pt idx="4">
                  <c:v>сила</c:v>
                </c:pt>
                <c:pt idx="5">
                  <c:v>надежда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21</c:v>
                </c:pt>
                <c:pt idx="1">
                  <c:v>9</c:v>
                </c:pt>
                <c:pt idx="2">
                  <c:v>3</c:v>
                </c:pt>
                <c:pt idx="3">
                  <c:v>2</c:v>
                </c:pt>
                <c:pt idx="4">
                  <c:v>1</c:v>
                </c:pt>
                <c:pt idx="5">
                  <c:v>1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Белый</c:v>
                </c:pt>
              </c:strCache>
            </c:strRef>
          </c:tx>
          <c:dLbls>
            <c:dLbl>
              <c:idx val="0"/>
              <c:tx>
                <c:rich>
                  <a:bodyPr/>
                  <a:lstStyle/>
                  <a:p>
                    <a:pPr>
                      <a:defRPr sz="2000"/>
                    </a:pPr>
                    <a:r>
                      <a:rPr lang="en-US" sz="1800"/>
                      <a:t>4</a:t>
                    </a:r>
                    <a:r>
                      <a:rPr lang="ru-RU" sz="1800"/>
                      <a:t> чел</a:t>
                    </a:r>
                    <a:endParaRPr lang="en-US" sz="180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3072335958005249"/>
                  <c:y val="1.9755262380281934E-2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en-US" sz="1800"/>
                      <a:t>3</a:t>
                    </a:r>
                    <a:r>
                      <a:rPr lang="ru-RU" sz="1800"/>
                      <a:t> чел</a:t>
                    </a:r>
                    <a:endParaRPr lang="en-US" sz="180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pPr>
                      <a:defRPr sz="2000"/>
                    </a:pPr>
                    <a:r>
                      <a:rPr lang="en-US" sz="2000"/>
                      <a:t>7</a:t>
                    </a:r>
                    <a:r>
                      <a:rPr lang="ru-RU" sz="2000"/>
                      <a:t> чел</a:t>
                    </a:r>
                    <a:endParaRPr lang="en-US" sz="200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tx>
                <c:rich>
                  <a:bodyPr/>
                  <a:lstStyle/>
                  <a:p>
                    <a:pPr>
                      <a:defRPr sz="2000"/>
                    </a:pPr>
                    <a:r>
                      <a:rPr lang="en-US" sz="2000"/>
                      <a:t>4</a:t>
                    </a:r>
                    <a:r>
                      <a:rPr lang="ru-RU" sz="2000"/>
                      <a:t> чел</a:t>
                    </a:r>
                    <a:endParaRPr lang="en-US" sz="200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tx>
                <c:rich>
                  <a:bodyPr/>
                  <a:lstStyle/>
                  <a:p>
                    <a:pPr>
                      <a:defRPr sz="2000" baseline="0">
                        <a:latin typeface="Calibri" pitchFamily="34" charset="0"/>
                      </a:defRPr>
                    </a:pPr>
                    <a:r>
                      <a:rPr lang="en-US" sz="2000" baseline="0">
                        <a:latin typeface="Calibri" pitchFamily="34" charset="0"/>
                      </a:rPr>
                      <a:t>7</a:t>
                    </a:r>
                    <a:r>
                      <a:rPr lang="ru-RU" sz="2000" baseline="0">
                        <a:latin typeface="Calibri" pitchFamily="34" charset="0"/>
                      </a:rPr>
                      <a:t> чел</a:t>
                    </a:r>
                    <a:endParaRPr lang="en-US" sz="2000" baseline="0">
                      <a:latin typeface="Calibri" pitchFamily="34" charset="0"/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Лист1!$A$2:$A$7</c:f>
              <c:strCache>
                <c:ptCount val="6"/>
                <c:pt idx="0">
                  <c:v>свобода</c:v>
                </c:pt>
                <c:pt idx="1">
                  <c:v>облака</c:v>
                </c:pt>
                <c:pt idx="2">
                  <c:v>чистота</c:v>
                </c:pt>
                <c:pt idx="3">
                  <c:v>единство</c:v>
                </c:pt>
                <c:pt idx="4">
                  <c:v>сила</c:v>
                </c:pt>
                <c:pt idx="5">
                  <c:v>надежда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21</c:v>
                </c:pt>
                <c:pt idx="1">
                  <c:v>9</c:v>
                </c:pt>
                <c:pt idx="2">
                  <c:v>3</c:v>
                </c:pt>
                <c:pt idx="3">
                  <c:v>2</c:v>
                </c:pt>
                <c:pt idx="4">
                  <c:v>1</c:v>
                </c:pt>
                <c:pt idx="5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c:spPr>
    </c:plotArea>
    <c:legend>
      <c:legendPos val="l"/>
      <c:layout>
        <c:manualLayout>
          <c:xMode val="edge"/>
          <c:yMode val="edge"/>
          <c:x val="7.1995996528458284E-2"/>
          <c:y val="0.5200790317876931"/>
          <c:w val="0.3050862843476701"/>
          <c:h val="0.41305506293858862"/>
        </c:manualLayout>
      </c:layout>
      <c:overlay val="0"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1177682806739082E-2"/>
          <c:y val="1.8785520311318969E-3"/>
          <c:w val="0.67293682451307912"/>
          <c:h val="0.7758288305943633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Какие картинки вы собираете чаще всего?</c:v>
                </c:pt>
              </c:strCache>
            </c:strRef>
          </c:tx>
          <c:dLbls>
            <c:dLbl>
              <c:idx val="0"/>
              <c:layout>
                <c:manualLayout>
                  <c:x val="-0.23245360590088837"/>
                  <c:y val="-0.1168719707582567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2015250126254549"/>
                  <c:y val="-6.287618955606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7.9719465961063884E-2"/>
                  <c:y val="3.87784809107450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delete val="1"/>
            </c:dLbl>
            <c:dLbl>
              <c:idx val="4"/>
              <c:layout>
                <c:manualLayout>
                  <c:x val="2.9586383002937637E-2"/>
                  <c:y val="6.75394103344444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Лист1!$A$2:$A$6</c:f>
              <c:strCache>
                <c:ptCount val="5"/>
                <c:pt idx="0">
                  <c:v>небо</c:v>
                </c:pt>
                <c:pt idx="1">
                  <c:v>верность</c:v>
                </c:pt>
                <c:pt idx="2">
                  <c:v>воля</c:v>
                </c:pt>
                <c:pt idx="4">
                  <c:v>вода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25</c:v>
                </c:pt>
                <c:pt idx="1">
                  <c:v>5</c:v>
                </c:pt>
                <c:pt idx="2">
                  <c:v>5</c:v>
                </c:pt>
                <c:pt idx="4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c:spPr>
    </c:plotArea>
    <c:legend>
      <c:legendPos val="r"/>
      <c:legendEntry>
        <c:idx val="0"/>
        <c:txPr>
          <a:bodyPr/>
          <a:lstStyle/>
          <a:p>
            <a:pPr>
              <a:defRPr sz="1600" b="1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 b="1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600" b="1"/>
            </a:pPr>
            <a:endParaRPr lang="ru-RU"/>
          </a:p>
        </c:txPr>
      </c:legendEntry>
      <c:legendEntry>
        <c:idx val="3"/>
        <c:delete val="1"/>
      </c:legendEntry>
      <c:legendEntry>
        <c:idx val="4"/>
        <c:txPr>
          <a:bodyPr/>
          <a:lstStyle/>
          <a:p>
            <a:pPr>
              <a:defRPr sz="1600" b="1"/>
            </a:pPr>
            <a:endParaRPr lang="ru-RU"/>
          </a:p>
        </c:txPr>
      </c:legendEntry>
      <c:layout>
        <c:manualLayout>
          <c:xMode val="edge"/>
          <c:yMode val="edge"/>
          <c:x val="0.21068071188516171"/>
          <c:y val="0.59773789859738513"/>
          <c:w val="0.36721778812153316"/>
          <c:h val="0.32048489599372976"/>
        </c:manualLayout>
      </c:layout>
      <c:overlay val="0"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3863064890249422E-2"/>
          <c:y val="2.2879169898614337E-2"/>
          <c:w val="0.58492251759669278"/>
          <c:h val="0.6741180721975005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Какие картинки вы собираете чаще всего?</c:v>
                </c:pt>
              </c:strCache>
            </c:strRef>
          </c:tx>
          <c:dLbls>
            <c:dLbl>
              <c:idx val="0"/>
              <c:layout>
                <c:manualLayout>
                  <c:x val="-0.19258304737224324"/>
                  <c:y val="3.58408459812089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8386261902317783"/>
                  <c:y val="-0.1206099055794200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5185506624236722E-2"/>
                  <c:y val="5.4677999895318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delete val="1"/>
            </c:dLbl>
            <c:dLbl>
              <c:idx val="4"/>
              <c:layout>
                <c:manualLayout>
                  <c:x val="3.5537420171648453E-2"/>
                  <c:y val="8.59900406189862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8749488030542941E-2"/>
                  <c:y val="9.08209246814204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Лист1!$A$2:$A$7</c:f>
              <c:strCache>
                <c:ptCount val="6"/>
                <c:pt idx="0">
                  <c:v>мужество</c:v>
                </c:pt>
                <c:pt idx="1">
                  <c:v>кровь</c:v>
                </c:pt>
                <c:pt idx="2">
                  <c:v>любовь</c:v>
                </c:pt>
                <c:pt idx="4">
                  <c:v>земля</c:v>
                </c:pt>
                <c:pt idx="5">
                  <c:v>солнце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16</c:v>
                </c:pt>
                <c:pt idx="1">
                  <c:v>16</c:v>
                </c:pt>
                <c:pt idx="2">
                  <c:v>3</c:v>
                </c:pt>
                <c:pt idx="4">
                  <c:v>1</c:v>
                </c:pt>
                <c:pt idx="5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c:spPr>
    </c:plotArea>
    <c:legend>
      <c:legendPos val="r"/>
      <c:legendEntry>
        <c:idx val="0"/>
        <c:txPr>
          <a:bodyPr/>
          <a:lstStyle/>
          <a:p>
            <a:pPr>
              <a:defRPr sz="1600" b="1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 b="1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600" b="1"/>
            </a:pPr>
            <a:endParaRPr lang="ru-RU"/>
          </a:p>
        </c:txPr>
      </c:legendEntry>
      <c:legendEntry>
        <c:idx val="3"/>
        <c:delete val="1"/>
      </c:legendEntry>
      <c:legendEntry>
        <c:idx val="4"/>
        <c:txPr>
          <a:bodyPr/>
          <a:lstStyle/>
          <a:p>
            <a:pPr>
              <a:defRPr sz="1600" b="1"/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defRPr sz="1600" b="1"/>
            </a:pPr>
            <a:endParaRPr lang="ru-RU"/>
          </a:p>
        </c:txPr>
      </c:legendEntry>
      <c:layout>
        <c:manualLayout>
          <c:xMode val="edge"/>
          <c:yMode val="edge"/>
          <c:x val="0.14617026108109291"/>
          <c:y val="0.54957354759979515"/>
          <c:w val="0.35449231812511861"/>
          <c:h val="0.38343552051785862"/>
        </c:manualLayout>
      </c:layout>
      <c:overlay val="0"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9.2360981759000552E-2"/>
          <c:w val="0.56085635695538061"/>
          <c:h val="0.59014214621021632"/>
        </c:manualLayout>
      </c:layout>
      <c:pie3DChart>
        <c:varyColors val="1"/>
        <c:ser>
          <c:idx val="0"/>
          <c:order val="0"/>
          <c:tx>
            <c:strRef>
              <c:f>Лист1!$C$1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>
                <c:manualLayout>
                  <c:x val="-0.14571758530183793"/>
                  <c:y val="6.1138486721417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0149954855643077"/>
                  <c:y val="-0.340034807477022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10421551706036745"/>
                  <c:y val="7.1684587813620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delete val="1"/>
            </c:dLbl>
            <c:dLbl>
              <c:idx val="4"/>
              <c:delete val="1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Лист1!$B$2:$B$6</c:f>
              <c:strCache>
                <c:ptCount val="3"/>
                <c:pt idx="0">
                  <c:v>12 июня</c:v>
                </c:pt>
                <c:pt idx="1">
                  <c:v>22 августа</c:v>
                </c:pt>
                <c:pt idx="2">
                  <c:v>23 февраля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17</c:v>
                </c:pt>
                <c:pt idx="1">
                  <c:v>18</c:v>
                </c:pt>
                <c:pt idx="2">
                  <c:v>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6350">
          <a:noFill/>
          <a:prstDash val="solid"/>
        </a:ln>
      </c:spPr>
    </c:plotArea>
    <c:legend>
      <c:legendPos val="r"/>
      <c:legendEntry>
        <c:idx val="3"/>
        <c:delete val="1"/>
      </c:legendEntry>
      <c:legendEntry>
        <c:idx val="4"/>
        <c:delete val="1"/>
      </c:legendEntry>
      <c:layout>
        <c:manualLayout>
          <c:xMode val="edge"/>
          <c:yMode val="edge"/>
          <c:x val="0.56050339925759629"/>
          <c:y val="0.17759263962972371"/>
          <c:w val="0.33399154258641717"/>
          <c:h val="0.45597192824015281"/>
        </c:manualLayout>
      </c:layout>
      <c:overlay val="0"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000" dirty="0" smtClean="0">
                <a:solidFill>
                  <a:srgbClr val="002060"/>
                </a:solidFill>
              </a:rPr>
              <a:t>4.Флаги </a:t>
            </a:r>
            <a:r>
              <a:rPr lang="ru-RU" sz="2000" dirty="0">
                <a:solidFill>
                  <a:srgbClr val="002060"/>
                </a:solidFill>
              </a:rPr>
              <a:t>каких общественных</a:t>
            </a:r>
            <a:r>
              <a:rPr lang="ru-RU" sz="2000" baseline="0" dirty="0">
                <a:solidFill>
                  <a:srgbClr val="002060"/>
                </a:solidFill>
              </a:rPr>
              <a:t> </a:t>
            </a:r>
            <a:r>
              <a:rPr lang="ru-RU" sz="2000" dirty="0">
                <a:solidFill>
                  <a:srgbClr val="002060"/>
                </a:solidFill>
              </a:rPr>
              <a:t>организаций вам известны?</a:t>
            </a:r>
          </a:p>
        </c:rich>
      </c:tx>
      <c:layout>
        <c:manualLayout>
          <c:xMode val="edge"/>
          <c:yMode val="edge"/>
          <c:x val="0.11269890738263671"/>
          <c:y val="3.324099722991701E-2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5734518787245826E-2"/>
          <c:y val="0.23529943798576508"/>
          <c:w val="0.55748884057706238"/>
          <c:h val="0.6392377545604586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Какие картинки вы собираете чаще всего?</c:v>
                </c:pt>
              </c:strCache>
            </c:strRef>
          </c:tx>
          <c:dLbls>
            <c:dLbl>
              <c:idx val="1"/>
              <c:layout>
                <c:manualLayout>
                  <c:x val="-0.15520605735801349"/>
                  <c:y val="3.20506612573705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6"/>
              <c:layout>
                <c:manualLayout>
                  <c:x val="0.15564863292611991"/>
                  <c:y val="4.349830232439781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Лист1!$A$2:$A$8</c:f>
              <c:strCache>
                <c:ptCount val="7"/>
                <c:pt idx="0">
                  <c:v>Олимпийский флаг</c:v>
                </c:pt>
                <c:pt idx="1">
                  <c:v>Красный Крест</c:v>
                </c:pt>
                <c:pt idx="4">
                  <c:v>предприятия</c:v>
                </c:pt>
                <c:pt idx="5">
                  <c:v>партии</c:v>
                </c:pt>
                <c:pt idx="6">
                  <c:v>не знаю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3</c:v>
                </c:pt>
                <c:pt idx="1">
                  <c:v>11</c:v>
                </c:pt>
                <c:pt idx="4">
                  <c:v>4</c:v>
                </c:pt>
                <c:pt idx="5">
                  <c:v>2</c:v>
                </c:pt>
                <c:pt idx="6">
                  <c:v>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c:spPr>
    </c:plotArea>
    <c:legend>
      <c:legendPos val="r"/>
      <c:legendEntry>
        <c:idx val="0"/>
        <c:txPr>
          <a:bodyPr/>
          <a:lstStyle/>
          <a:p>
            <a:pPr>
              <a:defRPr sz="1600" b="1" baseline="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 b="1" baseline="0"/>
            </a:pPr>
            <a:endParaRPr lang="ru-RU"/>
          </a:p>
        </c:txPr>
      </c:legendEntry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61645315351342977"/>
          <c:y val="0.24992809416828463"/>
          <c:w val="0.37899894737326051"/>
          <c:h val="0.53954559004224156"/>
        </c:manualLayout>
      </c:layout>
      <c:overlay val="0"/>
      <c:txPr>
        <a:bodyPr/>
        <a:lstStyle/>
        <a:p>
          <a:pPr>
            <a:defRPr sz="1600" b="1" baseline="0"/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000" dirty="0" smtClean="0">
                <a:solidFill>
                  <a:srgbClr val="002060"/>
                </a:solidFill>
              </a:rPr>
              <a:t>5.Что</a:t>
            </a:r>
            <a:r>
              <a:rPr lang="ru-RU" sz="2000" baseline="0" dirty="0" smtClean="0">
                <a:solidFill>
                  <a:srgbClr val="002060"/>
                </a:solidFill>
              </a:rPr>
              <a:t> </a:t>
            </a:r>
            <a:r>
              <a:rPr lang="ru-RU" sz="2000" baseline="0" dirty="0">
                <a:solidFill>
                  <a:srgbClr val="002060"/>
                </a:solidFill>
              </a:rPr>
              <a:t>символизирует </a:t>
            </a:r>
            <a:r>
              <a:rPr lang="ru-RU" sz="2000" baseline="0" dirty="0" smtClean="0">
                <a:solidFill>
                  <a:srgbClr val="002060"/>
                </a:solidFill>
              </a:rPr>
              <a:t>флаг</a:t>
            </a:r>
          </a:p>
          <a:p>
            <a:pPr>
              <a:defRPr/>
            </a:pPr>
            <a:r>
              <a:rPr lang="ru-RU" sz="2000" baseline="0" dirty="0" smtClean="0">
                <a:solidFill>
                  <a:srgbClr val="002060"/>
                </a:solidFill>
              </a:rPr>
              <a:t> </a:t>
            </a:r>
            <a:r>
              <a:rPr lang="ru-RU" sz="2000" baseline="0" dirty="0">
                <a:solidFill>
                  <a:srgbClr val="002060"/>
                </a:solidFill>
              </a:rPr>
              <a:t>4 а класса?</a:t>
            </a:r>
            <a:endParaRPr lang="ru-RU" sz="2000" dirty="0">
              <a:solidFill>
                <a:srgbClr val="002060"/>
              </a:solidFill>
            </a:endParaRPr>
          </a:p>
        </c:rich>
      </c:tx>
      <c:layout>
        <c:manualLayout>
          <c:xMode val="edge"/>
          <c:yMode val="edge"/>
          <c:x val="0.1785729656819629"/>
          <c:y val="1.4610013507202554E-2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950180785091592"/>
          <c:y val="0.14107816249267754"/>
          <c:w val="0.49302954696547263"/>
          <c:h val="0.5660874030450766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Какие картинки вы собираете чаще всего?</c:v>
                </c:pt>
              </c:strCache>
            </c:strRef>
          </c:tx>
          <c:dLbls>
            <c:dLbl>
              <c:idx val="0"/>
              <c:layout>
                <c:manualLayout>
                  <c:x val="-0.18705125210134144"/>
                  <c:y val="3.96318188758263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8085855055192405E-2"/>
                  <c:y val="-0.1407818515782005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5"/>
              <c:layout>
                <c:manualLayout>
                  <c:x val="8.0919975279681047E-2"/>
                  <c:y val="-6.39670925756640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6.9552065154159404E-2"/>
                  <c:y val="4.349830232439781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6.7943688149582182E-2"/>
                  <c:y val="2.87910262512015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Лист1!$A$2:$A$10</c:f>
              <c:strCache>
                <c:ptCount val="9"/>
                <c:pt idx="0">
                  <c:v>дружба</c:v>
                </c:pt>
                <c:pt idx="1">
                  <c:v>уважение</c:v>
                </c:pt>
                <c:pt idx="4">
                  <c:v>достижения</c:v>
                </c:pt>
                <c:pt idx="5">
                  <c:v>доброта</c:v>
                </c:pt>
                <c:pt idx="6">
                  <c:v>творчество</c:v>
                </c:pt>
                <c:pt idx="7">
                  <c:v>мир</c:v>
                </c:pt>
                <c:pt idx="8">
                  <c:v>счастье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15</c:v>
                </c:pt>
                <c:pt idx="1">
                  <c:v>5</c:v>
                </c:pt>
                <c:pt idx="4">
                  <c:v>5</c:v>
                </c:pt>
                <c:pt idx="5">
                  <c:v>2</c:v>
                </c:pt>
                <c:pt idx="6">
                  <c:v>4</c:v>
                </c:pt>
                <c:pt idx="7">
                  <c:v>2</c:v>
                </c:pt>
                <c:pt idx="8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c:spPr>
    </c:plotArea>
    <c:legend>
      <c:legendPos val="r"/>
      <c:legendEntry>
        <c:idx val="0"/>
        <c:txPr>
          <a:bodyPr/>
          <a:lstStyle/>
          <a:p>
            <a:pPr>
              <a:defRPr sz="1600" b="1" baseline="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 b="1" baseline="0"/>
            </a:pPr>
            <a:endParaRPr lang="ru-RU"/>
          </a:p>
        </c:txPr>
      </c:legendEntry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5497970685779926"/>
          <c:y val="0.53183392450424349"/>
          <c:w val="0.31128146269851881"/>
          <c:h val="0.43976837724087187"/>
        </c:manualLayout>
      </c:layout>
      <c:overlay val="0"/>
      <c:txPr>
        <a:bodyPr/>
        <a:lstStyle/>
        <a:p>
          <a:pPr>
            <a:defRPr sz="1600" b="1" baseline="0"/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5C264-3BD6-48BC-9EF4-CE62649A3634}" type="datetimeFigureOut">
              <a:rPr lang="ru-RU" smtClean="0"/>
              <a:pPr/>
              <a:t>17.04.2016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36769-F54E-4DDC-8A4D-9B0FF39D51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5C264-3BD6-48BC-9EF4-CE62649A3634}" type="datetimeFigureOut">
              <a:rPr lang="ru-RU" smtClean="0"/>
              <a:pPr/>
              <a:t>17.04.2016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36769-F54E-4DDC-8A4D-9B0FF39D51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5C264-3BD6-48BC-9EF4-CE62649A3634}" type="datetimeFigureOut">
              <a:rPr lang="ru-RU" smtClean="0"/>
              <a:pPr/>
              <a:t>17.04.2016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36769-F54E-4DDC-8A4D-9B0FF39D51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5C264-3BD6-48BC-9EF4-CE62649A3634}" type="datetimeFigureOut">
              <a:rPr lang="ru-RU" smtClean="0"/>
              <a:pPr/>
              <a:t>17.04.2016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36769-F54E-4DDC-8A4D-9B0FF39D51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5C264-3BD6-48BC-9EF4-CE62649A3634}" type="datetimeFigureOut">
              <a:rPr lang="ru-RU" smtClean="0"/>
              <a:pPr/>
              <a:t>17.04.2016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36769-F54E-4DDC-8A4D-9B0FF39D51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5C264-3BD6-48BC-9EF4-CE62649A3634}" type="datetimeFigureOut">
              <a:rPr lang="ru-RU" smtClean="0"/>
              <a:pPr/>
              <a:t>17.04.2016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36769-F54E-4DDC-8A4D-9B0FF39D51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5C264-3BD6-48BC-9EF4-CE62649A3634}" type="datetimeFigureOut">
              <a:rPr lang="ru-RU" smtClean="0"/>
              <a:pPr/>
              <a:t>17.04.2016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36769-F54E-4DDC-8A4D-9B0FF39D51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5C264-3BD6-48BC-9EF4-CE62649A3634}" type="datetimeFigureOut">
              <a:rPr lang="ru-RU" smtClean="0"/>
              <a:pPr/>
              <a:t>17.04.2016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36769-F54E-4DDC-8A4D-9B0FF39D51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5C264-3BD6-48BC-9EF4-CE62649A3634}" type="datetimeFigureOut">
              <a:rPr lang="ru-RU" smtClean="0"/>
              <a:pPr/>
              <a:t>17.04.2016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36769-F54E-4DDC-8A4D-9B0FF39D51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5C264-3BD6-48BC-9EF4-CE62649A3634}" type="datetimeFigureOut">
              <a:rPr lang="ru-RU" smtClean="0"/>
              <a:pPr/>
              <a:t>17.04.2016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36769-F54E-4DDC-8A4D-9B0FF39D51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5C264-3BD6-48BC-9EF4-CE62649A3634}" type="datetimeFigureOut">
              <a:rPr lang="ru-RU" smtClean="0"/>
              <a:pPr/>
              <a:t>17.04.2016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36769-F54E-4DDC-8A4D-9B0FF39D51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F5C264-3BD6-48BC-9EF4-CE62649A3634}" type="datetimeFigureOut">
              <a:rPr lang="ru-RU" smtClean="0"/>
              <a:pPr/>
              <a:t>17.04.2016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736769-F54E-4DDC-8A4D-9B0FF39D51F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5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10" Type="http://schemas.openxmlformats.org/officeDocument/2006/relationships/image" Target="../media/image2.jpeg"/><Relationship Id="rId4" Type="http://schemas.openxmlformats.org/officeDocument/2006/relationships/image" Target="../media/image15.png"/><Relationship Id="rId9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esktop\Работа про флаг\4836855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7181" y="0"/>
            <a:ext cx="9201181" cy="6858000"/>
          </a:xfrm>
          <a:prstGeom prst="rect">
            <a:avLst/>
          </a:prstGeom>
          <a:noFill/>
        </p:spPr>
      </p:pic>
      <p:sp>
        <p:nvSpPr>
          <p:cNvPr id="6" name="Объект 5"/>
          <p:cNvSpPr txBox="1">
            <a:spLocks/>
          </p:cNvSpPr>
          <p:nvPr/>
        </p:nvSpPr>
        <p:spPr>
          <a:xfrm>
            <a:off x="3286116" y="1285860"/>
            <a:ext cx="6286544" cy="785818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>
              <a:buNone/>
            </a:pPr>
            <a:r>
              <a:rPr kumimoji="0" lang="ru-RU" sz="2400" b="1" i="0" u="none" strike="noStrike" kern="1200" spc="150" normalizeH="0" baseline="0" noProof="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</a:t>
            </a:r>
            <a:endParaRPr kumimoji="0" lang="ru-RU" sz="7200" b="1" i="0" u="none" strike="noStrike" kern="1200" spc="150" normalizeH="0" baseline="0" noProof="0" dirty="0">
              <a:ln w="11430"/>
              <a:solidFill>
                <a:srgbClr val="000066"/>
              </a:solidFill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87624" y="2420888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Флаг – единства знак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15816" y="188640"/>
            <a:ext cx="58326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/>
              <a:t>МБОУ «Средняя общеобразовательная школа №14</a:t>
            </a:r>
          </a:p>
          <a:p>
            <a:pPr>
              <a:defRPr/>
            </a:pPr>
            <a:r>
              <a:rPr lang="ru-RU" b="1" dirty="0" smtClean="0"/>
              <a:t>с углубленным изучением отдельных предметов»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275856" y="1052736"/>
            <a:ext cx="54006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/>
              <a:t>Всероссийский конкурс «Первые шаги в науку»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Номинация «</a:t>
            </a:r>
            <a:r>
              <a:rPr lang="ru-RU" b="1" dirty="0" err="1" smtClean="0"/>
              <a:t>Культурология</a:t>
            </a:r>
            <a:r>
              <a:rPr lang="ru-RU" b="1" dirty="0" smtClean="0"/>
              <a:t>»</a:t>
            </a:r>
          </a:p>
          <a:p>
            <a:pPr algn="ctr">
              <a:defRPr/>
            </a:pPr>
            <a:endParaRPr lang="ru-RU" b="1" dirty="0" smtClean="0"/>
          </a:p>
          <a:p>
            <a:pPr algn="ctr">
              <a:defRPr/>
            </a:pPr>
            <a:r>
              <a:rPr lang="ru-RU" b="1" dirty="0" smtClean="0"/>
              <a:t>Исследовательская работа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139952" y="3645024"/>
            <a:ext cx="4572000" cy="22775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 smtClean="0"/>
              <a:t>Выполнила: </a:t>
            </a:r>
            <a:r>
              <a:rPr lang="ru-RU" sz="2400" b="1" dirty="0" smtClean="0"/>
              <a:t>Челышева Виктория</a:t>
            </a:r>
            <a:endParaRPr lang="ru-RU" sz="2400" dirty="0" smtClean="0"/>
          </a:p>
          <a:p>
            <a:pPr>
              <a:defRPr/>
            </a:pPr>
            <a:r>
              <a:rPr lang="ru-RU" sz="2000" b="1" dirty="0" smtClean="0"/>
              <a:t>ученица 4 «А» класса</a:t>
            </a:r>
          </a:p>
          <a:p>
            <a:pPr>
              <a:defRPr/>
            </a:pPr>
            <a:endParaRPr lang="ru-RU" sz="1000" dirty="0" smtClean="0"/>
          </a:p>
          <a:p>
            <a:pPr>
              <a:defRPr/>
            </a:pPr>
            <a:r>
              <a:rPr lang="ru-RU" sz="2000" b="1" dirty="0" smtClean="0"/>
              <a:t>Руководитель: </a:t>
            </a:r>
            <a:r>
              <a:rPr lang="ru-RU" sz="2400" b="1" dirty="0" smtClean="0"/>
              <a:t>Шевченко </a:t>
            </a:r>
          </a:p>
          <a:p>
            <a:pPr>
              <a:defRPr/>
            </a:pPr>
            <a:r>
              <a:rPr lang="ru-RU" sz="2400" b="1" dirty="0" smtClean="0"/>
              <a:t>             Вероника Викторовна</a:t>
            </a:r>
            <a:endParaRPr lang="ru-RU" sz="2400" dirty="0" smtClean="0"/>
          </a:p>
          <a:p>
            <a:pPr>
              <a:defRPr/>
            </a:pPr>
            <a:r>
              <a:rPr lang="ru-RU" sz="2000" b="1" dirty="0" smtClean="0"/>
              <a:t>учитель начальных классов</a:t>
            </a:r>
            <a:r>
              <a:rPr lang="ru-RU" sz="2000" dirty="0" smtClean="0"/>
              <a:t> </a:t>
            </a:r>
            <a:r>
              <a:rPr lang="ru-RU" sz="2000" b="1" dirty="0" smtClean="0"/>
              <a:t>высшей категории</a:t>
            </a:r>
            <a:endParaRPr lang="ru-RU" sz="20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067944" y="6021288"/>
            <a:ext cx="18553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 smtClean="0"/>
              <a:t>г. Балахна</a:t>
            </a:r>
            <a:r>
              <a:rPr lang="ru-RU" b="1" smtClean="0"/>
              <a:t>, 2016г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 txBox="1">
            <a:spLocks noGrp="1"/>
          </p:cNvSpPr>
          <p:nvPr>
            <p:ph type="title" idx="4294967295"/>
          </p:nvPr>
        </p:nvSpPr>
        <p:spPr>
          <a:xfrm>
            <a:off x="1285852" y="214290"/>
            <a:ext cx="6143625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ln w="50800"/>
                <a:solidFill>
                  <a:srgbClr val="800000"/>
                </a:solidFill>
              </a:rPr>
              <a:t>Флаги общественных организаций</a:t>
            </a:r>
            <a:endParaRPr lang="ru-RU" sz="3200" b="1" dirty="0">
              <a:ln w="50800"/>
              <a:solidFill>
                <a:srgbClr val="800000"/>
              </a:solidFill>
            </a:endParaRPr>
          </a:p>
        </p:txBody>
      </p:sp>
      <p:pic>
        <p:nvPicPr>
          <p:cNvPr id="6" name="Рисунок 5" descr="Флаг Красного Креста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124744"/>
            <a:ext cx="2357454" cy="1576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Картинки по запросу флаги олимпиады зимней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868" y="1142984"/>
            <a:ext cx="2286016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Символика РСМ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7950" y="1142984"/>
            <a:ext cx="2176467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www.megaflag.ru/sites/default/files/images/shop/products/flag_er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656" y="3573016"/>
            <a:ext cx="207170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D:\Desktop\Работа про флаг\1340256416_ss_cska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3573016"/>
            <a:ext cx="2138351" cy="1514456"/>
          </a:xfrm>
          <a:prstGeom prst="rect">
            <a:avLst/>
          </a:prstGeom>
          <a:noFill/>
        </p:spPr>
      </p:pic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571472" y="2643182"/>
            <a:ext cx="271464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lang="ru-RU" sz="1600" b="1" dirty="0" smtClean="0">
                <a:solidFill>
                  <a:srgbClr val="0000CC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М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еждународный комитет красного Креста</a:t>
            </a:r>
            <a:endParaRPr lang="ru-RU" sz="1600" b="1" dirty="0" smtClean="0">
              <a:solidFill>
                <a:srgbClr val="0000CC"/>
              </a:solidFill>
              <a:latin typeface="Arial" pitchFamily="34" charset="0"/>
              <a:ea typeface="Adobe Fangsong Std R" charset="-128"/>
              <a:cs typeface="Times New Roman" pitchFamily="18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286116" y="2786058"/>
            <a:ext cx="271464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lang="ru-RU" sz="1600" b="1" dirty="0" smtClean="0">
                <a:solidFill>
                  <a:srgbClr val="0000CC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Олимпийский флаг</a:t>
            </a:r>
            <a:endParaRPr lang="ru-RU" sz="1600" b="1" dirty="0" smtClean="0">
              <a:solidFill>
                <a:srgbClr val="0000CC"/>
              </a:solidFill>
              <a:latin typeface="Arial" pitchFamily="34" charset="0"/>
              <a:ea typeface="Adobe Fangsong Std R" charset="-128"/>
              <a:cs typeface="Times New Roman" pitchFamily="18" charset="0"/>
            </a:endParaRPr>
          </a:p>
        </p:txBody>
      </p:sp>
      <p:pic>
        <p:nvPicPr>
          <p:cNvPr id="14" name="Рисунок 13" descr="Картинки по запросу флаги олимпиады зимней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3306" y="1142984"/>
            <a:ext cx="2286016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5643570" y="2786058"/>
            <a:ext cx="350043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lang="ru-RU" sz="1600" b="1" dirty="0" smtClean="0">
                <a:solidFill>
                  <a:srgbClr val="0000CC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Российский союз молодежи</a:t>
            </a:r>
            <a:endParaRPr lang="ru-RU" sz="1600" b="1" dirty="0" smtClean="0">
              <a:solidFill>
                <a:srgbClr val="0000CC"/>
              </a:solidFill>
              <a:latin typeface="Arial" pitchFamily="34" charset="0"/>
              <a:ea typeface="Adobe Fangsong Std R" charset="-128"/>
              <a:cs typeface="Times New Roman" pitchFamily="18" charset="0"/>
            </a:endParaRP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1547664" y="5157192"/>
            <a:ext cx="21431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lang="ru-RU" sz="1600" b="1" dirty="0" smtClean="0">
                <a:solidFill>
                  <a:srgbClr val="0000CC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Флаги партий</a:t>
            </a:r>
            <a:endParaRPr lang="ru-RU" sz="1600" b="1" dirty="0" smtClean="0">
              <a:solidFill>
                <a:srgbClr val="0000CC"/>
              </a:solidFill>
              <a:latin typeface="Arial" pitchFamily="34" charset="0"/>
              <a:ea typeface="Adobe Fangsong Std R" charset="-128"/>
              <a:cs typeface="Times New Roman" pitchFamily="18" charset="0"/>
            </a:endParaRP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4211960" y="5157192"/>
            <a:ext cx="34290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lang="ru-RU" sz="1600" b="1" dirty="0" smtClean="0">
                <a:solidFill>
                  <a:srgbClr val="0000CC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Флаги спортивных команд</a:t>
            </a:r>
            <a:endParaRPr lang="ru-RU" sz="1600" b="1" dirty="0" smtClean="0">
              <a:solidFill>
                <a:srgbClr val="0000CC"/>
              </a:solidFill>
              <a:latin typeface="Arial" pitchFamily="34" charset="0"/>
              <a:ea typeface="Adobe Fangsong Std R" charset="-128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>
          <a:xfrm>
            <a:off x="1619672" y="260648"/>
            <a:ext cx="6143625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50800"/>
                <a:solidFill>
                  <a:srgbClr val="8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Флаги в</a:t>
            </a:r>
            <a:r>
              <a:rPr kumimoji="0" lang="ru-RU" sz="3200" b="1" i="0" u="none" strike="noStrike" kern="1200" cap="none" spc="0" normalizeH="0" noProof="0" dirty="0" smtClean="0">
                <a:ln w="50800"/>
                <a:solidFill>
                  <a:srgbClr val="8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моей школе</a:t>
            </a:r>
            <a:endParaRPr kumimoji="0" lang="ru-RU" sz="3200" b="1" i="0" u="none" strike="noStrike" kern="1200" cap="none" spc="0" normalizeH="0" baseline="0" noProof="0" dirty="0">
              <a:ln w="50800"/>
              <a:solidFill>
                <a:srgbClr val="8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Рисунок 2" descr="E:\4 А\DSC03794.JPG"/>
          <p:cNvPicPr/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1" y="1052736"/>
            <a:ext cx="3888432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E:\4 А\DSC03797.JPG"/>
          <p:cNvPicPr/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1124744"/>
            <a:ext cx="4067944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9512" y="4353490"/>
            <a:ext cx="439248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21017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Официальный флаг МБОУ «Средняя общеобразовательная школа №14 с углубленным изучением отдельных предметов» г. Балахны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5112568" y="4437112"/>
            <a:ext cx="40314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21017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Флаг детского объединения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21017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«Союз-14»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1500166" y="214290"/>
            <a:ext cx="6143668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ln w="50800"/>
                <a:solidFill>
                  <a:srgbClr val="800000"/>
                </a:solidFill>
              </a:rPr>
              <a:t>Анкетирование ребят 4 А класса</a:t>
            </a:r>
            <a:endParaRPr lang="ru-RU" sz="3200" b="1" dirty="0">
              <a:ln w="50800"/>
              <a:solidFill>
                <a:srgbClr val="800000"/>
              </a:solidFill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2428860" y="1071546"/>
          <a:ext cx="3929090" cy="1928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214282" y="3571876"/>
          <a:ext cx="4000528" cy="342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/>
          <p:nvPr/>
        </p:nvGraphicFramePr>
        <p:xfrm>
          <a:off x="3428992" y="3286100"/>
          <a:ext cx="3286148" cy="3571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6072198" y="3214686"/>
          <a:ext cx="3857652" cy="36433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Заголовок 4"/>
          <p:cNvSpPr txBox="1">
            <a:spLocks/>
          </p:cNvSpPr>
          <p:nvPr/>
        </p:nvSpPr>
        <p:spPr>
          <a:xfrm>
            <a:off x="1285852" y="642918"/>
            <a:ext cx="6143668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 w="50800"/>
              <a:solidFill>
                <a:srgbClr val="8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214282" y="785794"/>
            <a:ext cx="850112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3825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1. При каком царе впервые был утвержден Российский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0066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триколор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-900608" y="2636912"/>
            <a:ext cx="850112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38250" algn="l"/>
              </a:tabLst>
            </a:pPr>
            <a:r>
              <a:rPr lang="ru-RU" sz="2000" b="1" dirty="0" smtClean="0">
                <a:solidFill>
                  <a:srgbClr val="000066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2.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Что обозначают цвета Российский флага?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683568" y="3068960"/>
            <a:ext cx="16046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lang="ru-RU" sz="2400" b="1" dirty="0" err="1" smtClean="0">
                <a:ea typeface="Calibri" pitchFamily="34" charset="0"/>
                <a:cs typeface="Arial" pitchFamily="34" charset="0"/>
              </a:rPr>
              <a:t>Белый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Arial" pitchFamily="34" charset="0"/>
              </a:rPr>
              <a:t>й</a:t>
            </a:r>
            <a:endParaRPr lang="ru-RU" sz="2400" b="1" dirty="0" smtClean="0">
              <a:solidFill>
                <a:schemeClr val="bg1"/>
              </a:solidFill>
              <a:ea typeface="Adobe Fangsong Std R" charset="-128"/>
              <a:cs typeface="Times New Roman" pitchFamily="18" charset="0"/>
            </a:endParaRP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4000496" y="2857496"/>
            <a:ext cx="11430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+mj-lt"/>
                <a:ea typeface="Calibri" pitchFamily="34" charset="0"/>
                <a:cs typeface="Arial" pitchFamily="34" charset="0"/>
              </a:rPr>
              <a:t>Синий</a:t>
            </a:r>
            <a:endParaRPr lang="ru-RU" sz="2400" b="1" dirty="0" smtClean="0">
              <a:solidFill>
                <a:srgbClr val="0000CC"/>
              </a:solidFill>
              <a:latin typeface="+mj-lt"/>
              <a:ea typeface="Adobe Fangsong Std R" charset="-128"/>
              <a:cs typeface="Times New Roman" pitchFamily="18" charset="0"/>
            </a:endParaRPr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6715140" y="3071810"/>
            <a:ext cx="15716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Calibri" pitchFamily="34" charset="0"/>
                <a:cs typeface="Arial" pitchFamily="34" charset="0"/>
              </a:rPr>
              <a:t>Красный</a:t>
            </a:r>
            <a:endParaRPr lang="ru-RU" sz="2400" b="1" dirty="0" smtClean="0">
              <a:solidFill>
                <a:srgbClr val="FF0000"/>
              </a:solidFill>
              <a:latin typeface="+mj-lt"/>
              <a:ea typeface="Adobe Fangsong Std R" charset="-128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260648"/>
            <a:ext cx="471490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1238250" algn="l"/>
              </a:tabLst>
            </a:pPr>
            <a:r>
              <a:rPr lang="ru-RU" sz="2000" b="1" dirty="0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</a:t>
            </a:r>
            <a:r>
              <a:rPr lang="ru-RU" sz="2000" b="1" dirty="0" smtClean="0">
                <a:solidFill>
                  <a:srgbClr val="002060"/>
                </a:solidFill>
              </a:rPr>
              <a:t>Когда празднуется день Государственного флага России?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285720" y="1214422"/>
          <a:ext cx="4214842" cy="1928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0" y="2924944"/>
          <a:ext cx="5438775" cy="3438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4860032" y="404664"/>
          <a:ext cx="4786346" cy="56436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 txBox="1">
            <a:spLocks noGrp="1"/>
          </p:cNvSpPr>
          <p:nvPr>
            <p:ph type="title" idx="4294967295"/>
          </p:nvPr>
        </p:nvSpPr>
        <p:spPr>
          <a:xfrm>
            <a:off x="1403648" y="0"/>
            <a:ext cx="6143625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ln w="50800"/>
                <a:solidFill>
                  <a:srgbClr val="800000"/>
                </a:solidFill>
              </a:rPr>
              <a:t>Результаты опроса</a:t>
            </a:r>
            <a:endParaRPr lang="ru-RU" sz="3200" b="1" dirty="0">
              <a:ln w="50800"/>
              <a:solidFill>
                <a:srgbClr val="80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23528" y="642918"/>
          <a:ext cx="8640960" cy="3712077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931242"/>
                <a:gridCol w="3324528"/>
                <a:gridCol w="2503009"/>
                <a:gridCol w="1882181"/>
              </a:tblGrid>
              <a:tr h="500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№ </a:t>
                      </a:r>
                      <a:r>
                        <a:rPr lang="ru-RU" sz="2000" b="1" dirty="0" err="1"/>
                        <a:t>воп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Наименование вопроса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Дети 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Взрослые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68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1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 Возникновение </a:t>
                      </a:r>
                      <a:r>
                        <a:rPr lang="ru-RU" sz="1800" b="1" dirty="0" err="1"/>
                        <a:t>триколора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Петр</a:t>
                      </a:r>
                      <a:r>
                        <a:rPr lang="en-US" sz="2000" b="1" dirty="0"/>
                        <a:t> I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Петр</a:t>
                      </a:r>
                      <a:r>
                        <a:rPr lang="en-US" sz="2000" b="1" dirty="0"/>
                        <a:t> I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275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2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Обозначение цветов флага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Белый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Синий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Красный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Свобода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Небо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/>
                        <a:t>Мужество 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Свобода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Небо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/>
                        <a:t>Кровь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68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/>
                        <a:t>3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День Флага России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22 августа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22 августа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137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/>
                        <a:t>4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 Флаги общественных организаций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Не знают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Флаг Красного креста</a:t>
                      </a:r>
                      <a:endParaRPr lang="ru-RU" sz="20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68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/>
                        <a:t>5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Символика флага 4А </a:t>
                      </a:r>
                      <a:r>
                        <a:rPr lang="ru-RU" sz="1800" b="1" dirty="0" err="1"/>
                        <a:t>кл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Дружба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Дружба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Содержимое 4"/>
          <p:cNvSpPr txBox="1">
            <a:spLocks/>
          </p:cNvSpPr>
          <p:nvPr/>
        </p:nvSpPr>
        <p:spPr>
          <a:xfrm>
            <a:off x="428596" y="4714884"/>
            <a:ext cx="8215370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algn="ctr"/>
            <a:r>
              <a:rPr lang="ru-RU" sz="3000" b="1" dirty="0" smtClean="0">
                <a:solidFill>
                  <a:srgbClr val="0000CC"/>
                </a:solidFill>
              </a:rPr>
              <a:t>Вывод</a:t>
            </a:r>
            <a:r>
              <a:rPr lang="ru-RU" sz="2400" b="1" dirty="0" smtClean="0">
                <a:solidFill>
                  <a:srgbClr val="0000CC"/>
                </a:solidFill>
              </a:rPr>
              <a:t>: </a:t>
            </a:r>
            <a:r>
              <a:rPr lang="ru-RU" sz="2200" b="1" dirty="0" smtClean="0">
                <a:solidFill>
                  <a:srgbClr val="0000CC"/>
                </a:solidFill>
              </a:rPr>
              <a:t>каждому  человеку необходимо знать об основных символах страны, чтобы считать себя частью истории и становления государства, быть патриотом своей Родины. </a:t>
            </a:r>
            <a:endParaRPr lang="ru-RU" sz="2200" b="1" dirty="0">
              <a:solidFill>
                <a:srgbClr val="0000CC"/>
              </a:solidFill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200" b="1" i="0" u="none" strike="noStrike" kern="120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3" descr="D:\Desktop\Работа про флаг\shablon1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949280"/>
            <a:ext cx="9143999" cy="908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 txBox="1">
            <a:spLocks noGrp="1"/>
          </p:cNvSpPr>
          <p:nvPr>
            <p:ph type="title" idx="4294967295"/>
          </p:nvPr>
        </p:nvSpPr>
        <p:spPr>
          <a:xfrm>
            <a:off x="1475656" y="260648"/>
            <a:ext cx="6143625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ln w="50800"/>
                <a:solidFill>
                  <a:srgbClr val="800000"/>
                </a:solidFill>
              </a:rPr>
              <a:t>Проведение эксперимента</a:t>
            </a:r>
            <a:endParaRPr lang="ru-RU" sz="3200" b="1" dirty="0">
              <a:ln w="50800"/>
              <a:solidFill>
                <a:srgbClr val="800000"/>
              </a:solidFill>
            </a:endParaRPr>
          </a:p>
        </p:txBody>
      </p:sp>
      <p:sp>
        <p:nvSpPr>
          <p:cNvPr id="6" name="Содержимое 4"/>
          <p:cNvSpPr txBox="1">
            <a:spLocks/>
          </p:cNvSpPr>
          <p:nvPr/>
        </p:nvSpPr>
        <p:spPr>
          <a:xfrm>
            <a:off x="323528" y="1052736"/>
            <a:ext cx="8215370" cy="5000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0000CC"/>
                </a:solidFill>
              </a:rPr>
              <a:t>Цель -  </a:t>
            </a:r>
            <a:r>
              <a:rPr lang="ru-RU" sz="2200" b="1" dirty="0" smtClean="0">
                <a:solidFill>
                  <a:srgbClr val="0000CC"/>
                </a:solidFill>
              </a:rPr>
              <a:t>создание флага 4 а класса</a:t>
            </a:r>
            <a:endParaRPr lang="ru-RU" sz="2200" b="1" dirty="0">
              <a:solidFill>
                <a:srgbClr val="0000CC"/>
              </a:solidFill>
            </a:endParaRP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200" b="1" i="0" u="none" strike="noStrike" kern="120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2000240"/>
            <a:ext cx="6984776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J:\флаг нарисованный.jpe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1214421"/>
            <a:ext cx="3571900" cy="3333761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</p:pic>
      <p:sp>
        <p:nvSpPr>
          <p:cNvPr id="5" name="Заголовок 4"/>
          <p:cNvSpPr txBox="1">
            <a:spLocks noGrp="1"/>
          </p:cNvSpPr>
          <p:nvPr>
            <p:ph type="title" idx="4294967295"/>
          </p:nvPr>
        </p:nvSpPr>
        <p:spPr>
          <a:xfrm>
            <a:off x="1259632" y="260648"/>
            <a:ext cx="6143625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ln w="50800"/>
                <a:solidFill>
                  <a:srgbClr val="800000"/>
                </a:solidFill>
              </a:rPr>
              <a:t>Флаг 4 А класса</a:t>
            </a:r>
            <a:endParaRPr lang="ru-RU" sz="3200" b="1" dirty="0">
              <a:ln w="50800"/>
              <a:solidFill>
                <a:srgbClr val="800000"/>
              </a:solidFill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4714876" y="1196752"/>
            <a:ext cx="3714776" cy="3308557"/>
            <a:chOff x="4429124" y="1142984"/>
            <a:chExt cx="3714776" cy="3362325"/>
          </a:xfrm>
        </p:grpSpPr>
        <p:sp>
          <p:nvSpPr>
            <p:cNvPr id="1029" name="Text Box 5"/>
            <p:cNvSpPr txBox="1">
              <a:spLocks noChangeArrowheads="1"/>
            </p:cNvSpPr>
            <p:nvPr/>
          </p:nvSpPr>
          <p:spPr bwMode="auto">
            <a:xfrm>
              <a:off x="4429124" y="1142984"/>
              <a:ext cx="1873258" cy="1757373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8" name="Рисунок 7" descr="D:\Desktop\Работа про флаг\images (3).jpg"/>
            <p:cNvPicPr/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20"/>
            <a:stretch>
              <a:fillRect/>
            </a:stretch>
          </p:blipFill>
          <p:spPr bwMode="auto">
            <a:xfrm>
              <a:off x="4643438" y="1357298"/>
              <a:ext cx="1123946" cy="1286367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>
              <a:softEdge rad="127000"/>
            </a:effectLst>
            <a:scene3d>
              <a:camera prst="perspectiveHeroicExtremeRightFacing"/>
              <a:lightRig rig="threePt" dir="t"/>
            </a:scene3d>
          </p:spPr>
        </p:pic>
        <p:sp>
          <p:nvSpPr>
            <p:cNvPr id="1030" name="Text Box 6"/>
            <p:cNvSpPr txBox="1">
              <a:spLocks noChangeArrowheads="1"/>
            </p:cNvSpPr>
            <p:nvPr/>
          </p:nvSpPr>
          <p:spPr bwMode="auto">
            <a:xfrm>
              <a:off x="6286512" y="1142984"/>
              <a:ext cx="1857356" cy="1757372"/>
            </a:xfrm>
            <a:prstGeom prst="rect">
              <a:avLst/>
            </a:prstGeom>
            <a:solidFill>
              <a:srgbClr val="FF9933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0" name="Рисунок 9" descr="D:\Desktop\Работа про флаг\images (2).jpg"/>
            <p:cNvPicPr/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86578" y="1428736"/>
              <a:ext cx="1158622" cy="976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39700">
                <a:schemeClr val="accent6">
                  <a:satMod val="175000"/>
                  <a:alpha val="40000"/>
                </a:schemeClr>
              </a:glow>
              <a:softEdge rad="127000"/>
            </a:effectLst>
            <a:scene3d>
              <a:camera prst="perspectiveHeroicExtremeLeftFacing"/>
              <a:lightRig rig="threePt" dir="t"/>
            </a:scene3d>
          </p:spPr>
        </p:pic>
        <p:sp>
          <p:nvSpPr>
            <p:cNvPr id="1031" name="Text Box 7"/>
            <p:cNvSpPr txBox="1">
              <a:spLocks noChangeArrowheads="1"/>
            </p:cNvSpPr>
            <p:nvPr/>
          </p:nvSpPr>
          <p:spPr bwMode="auto">
            <a:xfrm>
              <a:off x="4429124" y="2857496"/>
              <a:ext cx="1876433" cy="1643074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2" name="Рисунок 11" descr="D:\Desktop\Работа про флаг\скачанные файлы (1).jpg"/>
            <p:cNvPicPr/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3438" y="3071810"/>
              <a:ext cx="976312" cy="1289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127000"/>
            </a:effectLst>
            <a:scene3d>
              <a:camera prst="perspectiveBelow"/>
              <a:lightRig rig="threePt" dir="t"/>
            </a:scene3d>
          </p:spPr>
        </p:pic>
        <p:sp>
          <p:nvSpPr>
            <p:cNvPr id="1032" name="Text Box 8"/>
            <p:cNvSpPr txBox="1">
              <a:spLocks noChangeArrowheads="1"/>
            </p:cNvSpPr>
            <p:nvPr/>
          </p:nvSpPr>
          <p:spPr bwMode="auto">
            <a:xfrm>
              <a:off x="6286512" y="2857496"/>
              <a:ext cx="1857388" cy="1647813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4" name="Рисунок 13" descr="D:\Desktop\Работа про флаг\images.png"/>
            <p:cNvPicPr/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8016" y="3000372"/>
              <a:ext cx="1214446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63500"/>
            </a:effectLst>
          </p:spPr>
        </p:pic>
        <p:pic>
          <p:nvPicPr>
            <p:cNvPr id="15" name="Рисунок 14" descr="D:\Desktop\Работа про флаг\скачанные файлы (2).jpg"/>
            <p:cNvPicPr/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15206" y="3643314"/>
              <a:ext cx="766761" cy="703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63500"/>
            </a:effectLst>
          </p:spPr>
        </p:pic>
        <p:sp>
          <p:nvSpPr>
            <p:cNvPr id="1033" name="AutoShape 9"/>
            <p:cNvSpPr>
              <a:spLocks noChangeArrowheads="1"/>
            </p:cNvSpPr>
            <p:nvPr/>
          </p:nvSpPr>
          <p:spPr bwMode="auto">
            <a:xfrm>
              <a:off x="5786446" y="2143116"/>
              <a:ext cx="995357" cy="1376359"/>
            </a:xfrm>
            <a:prstGeom prst="plaque">
              <a:avLst>
                <a:gd name="adj" fmla="val 16667"/>
              </a:avLst>
            </a:prstGeom>
            <a:solidFill>
              <a:srgbClr val="66CCFF"/>
            </a:solidFill>
            <a:ln w="12700">
              <a:solidFill>
                <a:srgbClr val="F79646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974706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5F497A"/>
                </a:solidFill>
                <a:effectLst/>
                <a:latin typeface="Arial Black" pitchFamily="34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3200" b="1" i="0" u="none" strike="noStrike" cap="none" normalizeH="0" baseline="0" dirty="0" smtClean="0">
                  <a:ln>
                    <a:noFill/>
                  </a:ln>
                  <a:solidFill>
                    <a:srgbClr val="5F497A"/>
                  </a:solidFill>
                  <a:effectLst/>
                  <a:latin typeface="Cambria" pitchFamily="18" charset="0"/>
                  <a:cs typeface="Arial" pitchFamily="34" charset="0"/>
                </a:rPr>
                <a:t>4А</a:t>
              </a:r>
              <a:endPara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6" name="Picture 3" descr="D:\Desktop\Работа про флаг\shablon10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949280"/>
            <a:ext cx="9143999" cy="908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вероника\Desktop\ФОТОГРАФИИ\НОУ 2016\DSC03722.JPG"/>
          <p:cNvPicPr/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8640959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4"/>
          <p:cNvSpPr txBox="1">
            <a:spLocks/>
          </p:cNvSpPr>
          <p:nvPr/>
        </p:nvSpPr>
        <p:spPr>
          <a:xfrm>
            <a:off x="1475656" y="260648"/>
            <a:ext cx="6143625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ln w="50800"/>
                <a:solidFill>
                  <a:srgbClr val="800000"/>
                </a:solidFill>
              </a:rPr>
              <a:t>Флаг класса</a:t>
            </a:r>
            <a:endParaRPr kumimoji="0" lang="ru-RU" sz="3200" b="1" i="0" u="none" strike="noStrike" kern="1200" cap="none" spc="0" normalizeH="0" baseline="0" noProof="0" dirty="0">
              <a:ln w="50800"/>
              <a:solidFill>
                <a:srgbClr val="8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3" descr="D:\Desktop\Работа про флаг\shablon1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949280"/>
            <a:ext cx="9143999" cy="9087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 txBox="1">
            <a:spLocks noGrp="1"/>
          </p:cNvSpPr>
          <p:nvPr>
            <p:ph type="title" idx="4294967295"/>
          </p:nvPr>
        </p:nvSpPr>
        <p:spPr>
          <a:xfrm>
            <a:off x="1403648" y="188640"/>
            <a:ext cx="6143625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ln w="50800"/>
                <a:solidFill>
                  <a:srgbClr val="800000"/>
                </a:solidFill>
              </a:rPr>
              <a:t>Заключение</a:t>
            </a:r>
            <a:endParaRPr lang="ru-RU" sz="3200" b="1" dirty="0">
              <a:ln w="50800"/>
              <a:solidFill>
                <a:srgbClr val="800000"/>
              </a:solidFill>
            </a:endParaRPr>
          </a:p>
        </p:txBody>
      </p:sp>
      <p:sp>
        <p:nvSpPr>
          <p:cNvPr id="7" name="Содержимое 4"/>
          <p:cNvSpPr txBox="1">
            <a:spLocks/>
          </p:cNvSpPr>
          <p:nvPr/>
        </p:nvSpPr>
        <p:spPr>
          <a:xfrm>
            <a:off x="1071538" y="785794"/>
            <a:ext cx="6858048" cy="407196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r>
              <a:rPr lang="ru-RU" sz="2400" b="1" dirty="0" smtClean="0">
                <a:solidFill>
                  <a:srgbClr val="0000CC"/>
                </a:solidFill>
              </a:rPr>
              <a:t>Для нас нет роднее Российского флага.</a:t>
            </a:r>
          </a:p>
          <a:p>
            <a:r>
              <a:rPr lang="ru-RU" sz="2400" b="1" dirty="0" smtClean="0">
                <a:solidFill>
                  <a:srgbClr val="0000CC"/>
                </a:solidFill>
              </a:rPr>
              <a:t>И знаменем был он в сражениях, и стягом.</a:t>
            </a:r>
          </a:p>
          <a:p>
            <a:r>
              <a:rPr lang="ru-RU" sz="2400" b="1" dirty="0" smtClean="0">
                <a:solidFill>
                  <a:srgbClr val="0000CC"/>
                </a:solidFill>
              </a:rPr>
              <a:t>Цвета изменялись во все времена,</a:t>
            </a:r>
          </a:p>
          <a:p>
            <a:r>
              <a:rPr lang="ru-RU" sz="2400" b="1" dirty="0" smtClean="0">
                <a:solidFill>
                  <a:srgbClr val="0000CC"/>
                </a:solidFill>
              </a:rPr>
              <a:t>Победой закончилась с ним та Война.</a:t>
            </a:r>
          </a:p>
          <a:p>
            <a:r>
              <a:rPr lang="ru-RU" sz="2400" b="1" dirty="0" smtClean="0">
                <a:solidFill>
                  <a:srgbClr val="0000CC"/>
                </a:solidFill>
              </a:rPr>
              <a:t>Теперь знает каждый из нас без сомнения,</a:t>
            </a:r>
          </a:p>
          <a:p>
            <a:r>
              <a:rPr lang="ru-RU" sz="2400" b="1" dirty="0" smtClean="0">
                <a:solidFill>
                  <a:srgbClr val="0000CC"/>
                </a:solidFill>
              </a:rPr>
              <a:t>Что в августе празднует флаг День рождения.</a:t>
            </a:r>
          </a:p>
          <a:p>
            <a:r>
              <a:rPr lang="ru-RU" sz="2400" b="1" dirty="0" smtClean="0">
                <a:solidFill>
                  <a:srgbClr val="0000CC"/>
                </a:solidFill>
              </a:rPr>
              <a:t>Свобода, </a:t>
            </a:r>
            <a:r>
              <a:rPr lang="ru-RU" sz="2400" b="1" dirty="0" err="1" smtClean="0">
                <a:solidFill>
                  <a:srgbClr val="0000CC"/>
                </a:solidFill>
              </a:rPr>
              <a:t>державность</a:t>
            </a:r>
            <a:r>
              <a:rPr lang="ru-RU" sz="2400" b="1" dirty="0" smtClean="0">
                <a:solidFill>
                  <a:srgbClr val="0000CC"/>
                </a:solidFill>
              </a:rPr>
              <a:t> и Мать Богородица</a:t>
            </a:r>
          </a:p>
          <a:p>
            <a:r>
              <a:rPr lang="ru-RU" sz="2400" b="1" dirty="0" smtClean="0">
                <a:solidFill>
                  <a:srgbClr val="0000CC"/>
                </a:solidFill>
              </a:rPr>
              <a:t>Тремя полосами на флаге том сходятся.</a:t>
            </a:r>
          </a:p>
          <a:p>
            <a:r>
              <a:rPr lang="ru-RU" sz="2400" b="1" dirty="0" smtClean="0">
                <a:solidFill>
                  <a:srgbClr val="0000CC"/>
                </a:solidFill>
              </a:rPr>
              <a:t>Есть флаги любые: у партий, спортсменов,</a:t>
            </a:r>
          </a:p>
          <a:p>
            <a:r>
              <a:rPr lang="ru-RU" sz="2400" b="1" dirty="0" smtClean="0">
                <a:solidFill>
                  <a:srgbClr val="0000CC"/>
                </a:solidFill>
              </a:rPr>
              <a:t>Гринпис, Красный крест, деловых бизнесменов.</a:t>
            </a:r>
          </a:p>
          <a:p>
            <a:r>
              <a:rPr lang="ru-RU" sz="2400" b="1" dirty="0" smtClean="0">
                <a:solidFill>
                  <a:srgbClr val="0000CC"/>
                </a:solidFill>
              </a:rPr>
              <a:t>Флаг класса, что нами придуманный был</a:t>
            </a:r>
          </a:p>
          <a:p>
            <a:r>
              <a:rPr lang="ru-RU" sz="2400" b="1" dirty="0" smtClean="0">
                <a:solidFill>
                  <a:srgbClr val="0000CC"/>
                </a:solidFill>
              </a:rPr>
              <a:t>Вперед к достижениям нас дружбой сплотил.</a:t>
            </a:r>
          </a:p>
          <a:p>
            <a:r>
              <a:rPr lang="ru-RU" sz="2400" b="1" dirty="0" smtClean="0">
                <a:solidFill>
                  <a:srgbClr val="0000CC"/>
                </a:solidFill>
              </a:rPr>
              <a:t>И мы твердо знаем, что стали сильнее,</a:t>
            </a:r>
          </a:p>
          <a:p>
            <a:r>
              <a:rPr lang="ru-RU" sz="2400" b="1" dirty="0" smtClean="0">
                <a:solidFill>
                  <a:srgbClr val="0000CC"/>
                </a:solidFill>
              </a:rPr>
              <a:t>Сплоченней, уверенней и веселее.</a:t>
            </a:r>
          </a:p>
          <a:p>
            <a:r>
              <a:rPr lang="ru-RU" sz="2400" b="1" dirty="0" smtClean="0">
                <a:solidFill>
                  <a:srgbClr val="0000CC"/>
                </a:solidFill>
              </a:rPr>
              <a:t>Ведь флаг государства, иль организации</a:t>
            </a:r>
          </a:p>
          <a:p>
            <a:r>
              <a:rPr lang="ru-RU" sz="2400" b="1" dirty="0" smtClean="0">
                <a:solidFill>
                  <a:srgbClr val="0000CC"/>
                </a:solidFill>
              </a:rPr>
              <a:t>Всегда остается символикой нации.</a:t>
            </a:r>
          </a:p>
          <a:p>
            <a:pPr algn="ctr"/>
            <a:endParaRPr lang="ru-RU" sz="2400" b="1" dirty="0" smtClean="0">
              <a:solidFill>
                <a:srgbClr val="0000CC"/>
              </a:solidFill>
            </a:endParaRPr>
          </a:p>
          <a:p>
            <a:pPr algn="ctr"/>
            <a:endParaRPr lang="ru-RU" sz="2400" b="1" dirty="0" smtClean="0">
              <a:solidFill>
                <a:srgbClr val="0000CC"/>
              </a:solidFill>
            </a:endParaRPr>
          </a:p>
          <a:p>
            <a:pPr algn="ctr"/>
            <a:endParaRPr lang="ru-RU" sz="2400" b="1" dirty="0" smtClean="0">
              <a:solidFill>
                <a:srgbClr val="0000CC"/>
              </a:solidFill>
            </a:endParaRPr>
          </a:p>
          <a:p>
            <a:pPr algn="ctr"/>
            <a:endParaRPr lang="ru-RU" sz="2400" b="1" dirty="0" smtClean="0">
              <a:solidFill>
                <a:srgbClr val="0000CC"/>
              </a:solidFill>
            </a:endParaRPr>
          </a:p>
          <a:p>
            <a:pPr algn="ctr"/>
            <a:endParaRPr lang="ru-RU" sz="2200" b="1" dirty="0">
              <a:solidFill>
                <a:srgbClr val="0000CC"/>
              </a:solidFill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200" b="1" i="0" u="none" strike="noStrike" kern="120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Содержимое 4"/>
          <p:cNvSpPr txBox="1">
            <a:spLocks/>
          </p:cNvSpPr>
          <p:nvPr/>
        </p:nvSpPr>
        <p:spPr>
          <a:xfrm>
            <a:off x="0" y="4857760"/>
            <a:ext cx="9286940" cy="16430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400" b="1" dirty="0" smtClean="0">
                <a:solidFill>
                  <a:srgbClr val="800000"/>
                </a:solidFill>
              </a:rPr>
              <a:t>Гипотеза подтвердилась:</a:t>
            </a:r>
          </a:p>
          <a:p>
            <a:pPr algn="ctr"/>
            <a:r>
              <a:rPr lang="ru-RU" sz="2400" b="1" dirty="0" smtClean="0">
                <a:solidFill>
                  <a:srgbClr val="800000"/>
                </a:solidFill>
              </a:rPr>
              <a:t>Флаг </a:t>
            </a:r>
            <a:r>
              <a:rPr lang="ru-RU" sz="2400" b="1" dirty="0">
                <a:solidFill>
                  <a:srgbClr val="800000"/>
                </a:solidFill>
              </a:rPr>
              <a:t>является не только символом государства, но и </a:t>
            </a:r>
            <a:r>
              <a:rPr lang="ru-RU" sz="2400" b="1" dirty="0" smtClean="0">
                <a:solidFill>
                  <a:srgbClr val="800000"/>
                </a:solidFill>
              </a:rPr>
              <a:t>любого</a:t>
            </a:r>
          </a:p>
          <a:p>
            <a:pPr algn="ctr"/>
            <a:r>
              <a:rPr lang="ru-RU" sz="2400" b="1" dirty="0" smtClean="0">
                <a:solidFill>
                  <a:srgbClr val="800000"/>
                </a:solidFill>
              </a:rPr>
              <a:t>общественного  объединения </a:t>
            </a:r>
            <a:r>
              <a:rPr lang="ru-RU" sz="2400" b="1" dirty="0">
                <a:solidFill>
                  <a:srgbClr val="800000"/>
                </a:solidFill>
              </a:rPr>
              <a:t>людей.</a:t>
            </a:r>
          </a:p>
        </p:txBody>
      </p:sp>
      <p:pic>
        <p:nvPicPr>
          <p:cNvPr id="6" name="Picture 3" descr="D:\Desktop\Работа про флаг\shablon1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949280"/>
            <a:ext cx="9143999" cy="908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D:\Desktop\Работа про флаг\tricolor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285860"/>
            <a:ext cx="4176464" cy="4323414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perspectiveHeroicExtremeLeftFacing"/>
            <a:lightRig rig="threePt" dir="t"/>
          </a:scene3d>
        </p:spPr>
      </p:pic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1187624" y="5877272"/>
            <a:ext cx="6143668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ln w="50800"/>
                <a:solidFill>
                  <a:srgbClr val="800000"/>
                </a:solidFill>
              </a:rPr>
              <a:t>Спасибо за внимание!</a:t>
            </a:r>
            <a:endParaRPr lang="ru-RU" b="1" dirty="0">
              <a:ln w="50800"/>
              <a:solidFill>
                <a:srgbClr val="800000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857224" y="1052736"/>
            <a:ext cx="3930800" cy="3304958"/>
            <a:chOff x="4429124" y="1142984"/>
            <a:chExt cx="3714776" cy="3362325"/>
          </a:xfrm>
          <a:scene3d>
            <a:camera prst="perspectiveHeroicExtremeRightFacing"/>
            <a:lightRig rig="threePt" dir="t"/>
          </a:scene3d>
        </p:grpSpPr>
        <p:sp>
          <p:nvSpPr>
            <p:cNvPr id="6" name="Text Box 5"/>
            <p:cNvSpPr txBox="1">
              <a:spLocks noChangeArrowheads="1"/>
            </p:cNvSpPr>
            <p:nvPr/>
          </p:nvSpPr>
          <p:spPr bwMode="auto">
            <a:xfrm>
              <a:off x="4429124" y="1142984"/>
              <a:ext cx="1873258" cy="1757373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7" name="Рисунок 6" descr="D:\Desktop\Работа про флаг\images (3).jpg"/>
            <p:cNvPicPr/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20"/>
            <a:stretch>
              <a:fillRect/>
            </a:stretch>
          </p:blipFill>
          <p:spPr bwMode="auto">
            <a:xfrm>
              <a:off x="4643438" y="1357298"/>
              <a:ext cx="1123946" cy="1286367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>
              <a:softEdge rad="127000"/>
            </a:effectLst>
          </p:spPr>
        </p:pic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6286512" y="1142984"/>
              <a:ext cx="1857356" cy="1757372"/>
            </a:xfrm>
            <a:prstGeom prst="rect">
              <a:avLst/>
            </a:prstGeom>
            <a:solidFill>
              <a:srgbClr val="FF9933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9" name="Рисунок 8" descr="D:\Desktop\Работа про флаг\images (2).jpg"/>
            <p:cNvPicPr/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86578" y="1428736"/>
              <a:ext cx="1158622" cy="976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39700">
                <a:schemeClr val="accent6">
                  <a:satMod val="175000"/>
                  <a:alpha val="40000"/>
                </a:schemeClr>
              </a:glow>
              <a:softEdge rad="127000"/>
            </a:effectLst>
          </p:spPr>
        </p:pic>
        <p:sp>
          <p:nvSpPr>
            <p:cNvPr id="10" name="Text Box 7"/>
            <p:cNvSpPr txBox="1">
              <a:spLocks noChangeArrowheads="1"/>
            </p:cNvSpPr>
            <p:nvPr/>
          </p:nvSpPr>
          <p:spPr bwMode="auto">
            <a:xfrm>
              <a:off x="4429124" y="2857496"/>
              <a:ext cx="1876433" cy="1643074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1" name="Рисунок 10" descr="D:\Desktop\Работа про флаг\скачанные файлы (1).jpg"/>
            <p:cNvPicPr/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3438" y="3071810"/>
              <a:ext cx="976312" cy="1289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127000"/>
            </a:effectLst>
          </p:spPr>
        </p:pic>
        <p:sp>
          <p:nvSpPr>
            <p:cNvPr id="12" name="Text Box 8"/>
            <p:cNvSpPr txBox="1">
              <a:spLocks noChangeArrowheads="1"/>
            </p:cNvSpPr>
            <p:nvPr/>
          </p:nvSpPr>
          <p:spPr bwMode="auto">
            <a:xfrm>
              <a:off x="6286512" y="2857496"/>
              <a:ext cx="1857388" cy="1647813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3" name="Рисунок 12" descr="D:\Desktop\Работа про флаг\images.png"/>
            <p:cNvPicPr/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8016" y="3000372"/>
              <a:ext cx="1214446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63500"/>
            </a:effectLst>
          </p:spPr>
        </p:pic>
        <p:pic>
          <p:nvPicPr>
            <p:cNvPr id="14" name="Рисунок 13" descr="D:\Desktop\Работа про флаг\скачанные файлы (2).jpg"/>
            <p:cNvPicPr/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15206" y="3643314"/>
              <a:ext cx="766761" cy="703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63500"/>
            </a:effectLst>
          </p:spPr>
        </p:pic>
        <p:sp>
          <p:nvSpPr>
            <p:cNvPr id="15" name="AutoShape 9"/>
            <p:cNvSpPr>
              <a:spLocks noChangeArrowheads="1"/>
            </p:cNvSpPr>
            <p:nvPr/>
          </p:nvSpPr>
          <p:spPr bwMode="auto">
            <a:xfrm>
              <a:off x="5786446" y="2143116"/>
              <a:ext cx="995357" cy="1376359"/>
            </a:xfrm>
            <a:prstGeom prst="plaque">
              <a:avLst>
                <a:gd name="adj" fmla="val 16667"/>
              </a:avLst>
            </a:prstGeom>
            <a:solidFill>
              <a:srgbClr val="66CCFF"/>
            </a:solidFill>
            <a:ln w="12700">
              <a:solidFill>
                <a:srgbClr val="F79646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974706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4А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Desktop\Работа про флаг\shablon1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715016"/>
            <a:ext cx="9143999" cy="1141259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42844" y="785795"/>
            <a:ext cx="8786874" cy="178595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0000CC"/>
                </a:solidFill>
              </a:rPr>
              <a:t> </a:t>
            </a:r>
            <a:r>
              <a:rPr lang="ru-RU" sz="2200" b="1" dirty="0" smtClean="0">
                <a:solidFill>
                  <a:srgbClr val="0000CC"/>
                </a:solidFill>
              </a:rPr>
              <a:t>Когда </a:t>
            </a:r>
            <a:r>
              <a:rPr lang="ru-RU" sz="2200" b="1" dirty="0">
                <a:solidFill>
                  <a:srgbClr val="0000CC"/>
                </a:solidFill>
              </a:rPr>
              <a:t>же появились первые флаги, и какое предназначение они </a:t>
            </a:r>
            <a:r>
              <a:rPr lang="ru-RU" sz="2200" b="1" dirty="0" smtClean="0">
                <a:solidFill>
                  <a:srgbClr val="0000CC"/>
                </a:solidFill>
              </a:rPr>
              <a:t>несли? </a:t>
            </a:r>
          </a:p>
          <a:p>
            <a:pPr algn="just">
              <a:buNone/>
            </a:pPr>
            <a:r>
              <a:rPr lang="ru-RU" sz="2200" b="1" dirty="0" smtClean="0">
                <a:solidFill>
                  <a:srgbClr val="0000CC"/>
                </a:solidFill>
              </a:rPr>
              <a:t>  Как </a:t>
            </a:r>
            <a:r>
              <a:rPr lang="ru-RU" sz="2200" b="1" dirty="0">
                <a:solidFill>
                  <a:srgbClr val="0000CC"/>
                </a:solidFill>
              </a:rPr>
              <a:t>флаг России видоизменялся на протяжении истории </a:t>
            </a:r>
            <a:r>
              <a:rPr lang="ru-RU" sz="2200" b="1" dirty="0" smtClean="0">
                <a:solidFill>
                  <a:srgbClr val="0000CC"/>
                </a:solidFill>
              </a:rPr>
              <a:t> государства?</a:t>
            </a:r>
          </a:p>
          <a:p>
            <a:pPr algn="just">
              <a:buNone/>
            </a:pPr>
            <a:r>
              <a:rPr lang="ru-RU" sz="2200" b="1" dirty="0" smtClean="0">
                <a:solidFill>
                  <a:srgbClr val="0000CC"/>
                </a:solidFill>
              </a:rPr>
              <a:t> </a:t>
            </a:r>
            <a:r>
              <a:rPr lang="ru-RU" sz="2200" b="1" dirty="0">
                <a:solidFill>
                  <a:srgbClr val="0000CC"/>
                </a:solidFill>
              </a:rPr>
              <a:t>Может ли флаг стать символом любой организации или объединения?</a:t>
            </a:r>
          </a:p>
          <a:p>
            <a:endParaRPr lang="ru-RU" sz="2200" b="1" dirty="0">
              <a:solidFill>
                <a:srgbClr val="FFCC99"/>
              </a:solidFill>
            </a:endParaRPr>
          </a:p>
        </p:txBody>
      </p:sp>
      <p:sp>
        <p:nvSpPr>
          <p:cNvPr id="7" name="Содержимое 4"/>
          <p:cNvSpPr txBox="1">
            <a:spLocks/>
          </p:cNvSpPr>
          <p:nvPr/>
        </p:nvSpPr>
        <p:spPr>
          <a:xfrm>
            <a:off x="642910" y="3357562"/>
            <a:ext cx="7500990" cy="78581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algn="ctr"/>
            <a:r>
              <a:rPr lang="ru-RU" sz="2400" b="1" dirty="0" smtClean="0">
                <a:solidFill>
                  <a:srgbClr val="0000CC"/>
                </a:solidFill>
              </a:rPr>
              <a:t>Изучить </a:t>
            </a:r>
            <a:r>
              <a:rPr lang="ru-RU" sz="2400" b="1" dirty="0">
                <a:solidFill>
                  <a:srgbClr val="0000CC"/>
                </a:solidFill>
              </a:rPr>
              <a:t>историю создания флага </a:t>
            </a:r>
            <a:r>
              <a:rPr lang="ru-RU" sz="2400" b="1" dirty="0" smtClean="0">
                <a:solidFill>
                  <a:srgbClr val="0000CC"/>
                </a:solidFill>
              </a:rPr>
              <a:t>России, </a:t>
            </a:r>
            <a:r>
              <a:rPr lang="ru-RU" sz="2400" b="1" dirty="0">
                <a:solidFill>
                  <a:srgbClr val="0000CC"/>
                </a:solidFill>
              </a:rPr>
              <a:t>а также создать </a:t>
            </a:r>
            <a:r>
              <a:rPr lang="ru-RU" sz="2400" b="1" dirty="0" smtClean="0">
                <a:solidFill>
                  <a:srgbClr val="0000CC"/>
                </a:solidFill>
              </a:rPr>
              <a:t>флаг детского объединения, на примере своего класса.</a:t>
            </a:r>
            <a:endParaRPr lang="ru-RU" sz="2400" b="1" dirty="0">
              <a:solidFill>
                <a:srgbClr val="0000CC"/>
              </a:solidFill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Заголовок 4"/>
          <p:cNvSpPr txBox="1">
            <a:spLocks/>
          </p:cNvSpPr>
          <p:nvPr/>
        </p:nvSpPr>
        <p:spPr>
          <a:xfrm>
            <a:off x="428596" y="214290"/>
            <a:ext cx="8215684" cy="5063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ln w="50800"/>
                <a:solidFill>
                  <a:srgbClr val="800000"/>
                </a:solidFill>
              </a:rPr>
              <a:t>Проблемы исследования</a:t>
            </a:r>
            <a:endParaRPr lang="ru-RU" sz="3200" b="1" dirty="0">
              <a:ln w="50800"/>
              <a:solidFill>
                <a:srgbClr val="800000"/>
              </a:solidFill>
            </a:endParaRPr>
          </a:p>
        </p:txBody>
      </p:sp>
      <p:sp>
        <p:nvSpPr>
          <p:cNvPr id="10" name="Заголовок 4"/>
          <p:cNvSpPr txBox="1">
            <a:spLocks/>
          </p:cNvSpPr>
          <p:nvPr/>
        </p:nvSpPr>
        <p:spPr>
          <a:xfrm>
            <a:off x="714348" y="2928934"/>
            <a:ext cx="8215684" cy="5063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ln w="50800"/>
                <a:solidFill>
                  <a:srgbClr val="800000"/>
                </a:solidFill>
              </a:rPr>
              <a:t>Цель исследования</a:t>
            </a:r>
            <a:endParaRPr lang="ru-RU" sz="3200" b="1" dirty="0">
              <a:ln w="50800"/>
              <a:solidFill>
                <a:srgbClr val="800000"/>
              </a:solidFill>
            </a:endParaRPr>
          </a:p>
        </p:txBody>
      </p:sp>
      <p:sp>
        <p:nvSpPr>
          <p:cNvPr id="11" name="Заголовок 4"/>
          <p:cNvSpPr txBox="1">
            <a:spLocks/>
          </p:cNvSpPr>
          <p:nvPr/>
        </p:nvSpPr>
        <p:spPr>
          <a:xfrm>
            <a:off x="642910" y="4214818"/>
            <a:ext cx="8215684" cy="5063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ln w="50800"/>
                <a:solidFill>
                  <a:srgbClr val="800000"/>
                </a:solidFill>
              </a:rPr>
              <a:t>Объект и предмет  исследования</a:t>
            </a:r>
            <a:endParaRPr lang="ru-RU" sz="3200" b="1" dirty="0">
              <a:ln w="50800"/>
              <a:solidFill>
                <a:srgbClr val="800000"/>
              </a:solidFill>
            </a:endParaRPr>
          </a:p>
        </p:txBody>
      </p:sp>
      <p:sp>
        <p:nvSpPr>
          <p:cNvPr id="12" name="Содержимое 4"/>
          <p:cNvSpPr txBox="1">
            <a:spLocks/>
          </p:cNvSpPr>
          <p:nvPr/>
        </p:nvSpPr>
        <p:spPr>
          <a:xfrm>
            <a:off x="571472" y="4714884"/>
            <a:ext cx="8572528" cy="12858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ru-RU" sz="2200" b="1" dirty="0" smtClean="0">
                <a:solidFill>
                  <a:srgbClr val="0000CC"/>
                </a:solidFill>
              </a:rPr>
              <a:t>Объект – флаги</a:t>
            </a:r>
          </a:p>
          <a:p>
            <a:pPr algn="ctr"/>
            <a:r>
              <a:rPr lang="ru-RU" sz="2200" b="1" dirty="0" smtClean="0">
                <a:solidFill>
                  <a:srgbClr val="0000CC"/>
                </a:solidFill>
              </a:rPr>
              <a:t>Предмет - их </a:t>
            </a:r>
            <a:r>
              <a:rPr lang="ru-RU" sz="2200" b="1" dirty="0">
                <a:solidFill>
                  <a:srgbClr val="0000CC"/>
                </a:solidFill>
              </a:rPr>
              <a:t>появление и значение в становлении государства или общественной организации.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Desktop\Работа про флаг\shablon1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949280"/>
            <a:ext cx="9143999" cy="908720"/>
          </a:xfrm>
          <a:prstGeom prst="rect">
            <a:avLst/>
          </a:prstGeom>
          <a:noFill/>
        </p:spPr>
      </p:pic>
      <p:sp>
        <p:nvSpPr>
          <p:cNvPr id="3" name="Заголовок 4"/>
          <p:cNvSpPr txBox="1">
            <a:spLocks/>
          </p:cNvSpPr>
          <p:nvPr/>
        </p:nvSpPr>
        <p:spPr>
          <a:xfrm>
            <a:off x="1403648" y="188640"/>
            <a:ext cx="6143625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ln w="50800"/>
                <a:solidFill>
                  <a:srgbClr val="800000"/>
                </a:solidFill>
              </a:rPr>
              <a:t>Список литературы и источников</a:t>
            </a:r>
            <a:endParaRPr kumimoji="0" lang="ru-RU" sz="3200" b="1" i="0" u="none" strike="noStrike" kern="1200" cap="none" spc="0" normalizeH="0" baseline="0" noProof="0" dirty="0">
              <a:ln w="50800"/>
              <a:solidFill>
                <a:srgbClr val="8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1124744"/>
            <a:ext cx="828092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1.ИсточникиИнтернет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: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polit-portret.ru›symbols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/flag/history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2.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Пчелов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Е.В. Государственные символы России: Герб, флаг, гимн. М., 2002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3. Соколов, В. А.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Вексиллологический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справочник по флагам Российской Империи и СССР. – М. : МГИУ, 2002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 txBox="1">
            <a:spLocks noGrp="1"/>
          </p:cNvSpPr>
          <p:nvPr>
            <p:ph type="title" idx="4294967295"/>
          </p:nvPr>
        </p:nvSpPr>
        <p:spPr>
          <a:xfrm>
            <a:off x="2411760" y="332656"/>
            <a:ext cx="4357688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ln w="50800"/>
                <a:solidFill>
                  <a:srgbClr val="800000"/>
                </a:solidFill>
              </a:rPr>
              <a:t>Гипотеза</a:t>
            </a:r>
            <a:endParaRPr lang="ru-RU" sz="3200" b="1" dirty="0">
              <a:ln w="50800"/>
              <a:solidFill>
                <a:srgbClr val="800000"/>
              </a:solidFill>
            </a:endParaRPr>
          </a:p>
        </p:txBody>
      </p:sp>
      <p:sp>
        <p:nvSpPr>
          <p:cNvPr id="6" name="Содержимое 4"/>
          <p:cNvSpPr txBox="1">
            <a:spLocks/>
          </p:cNvSpPr>
          <p:nvPr/>
        </p:nvSpPr>
        <p:spPr>
          <a:xfrm>
            <a:off x="428596" y="1071546"/>
            <a:ext cx="8501122" cy="16430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400" b="1" dirty="0" smtClean="0">
                <a:solidFill>
                  <a:srgbClr val="0000CC"/>
                </a:solidFill>
              </a:rPr>
              <a:t> </a:t>
            </a:r>
            <a:r>
              <a:rPr lang="ru-RU" sz="2400" b="1" dirty="0">
                <a:solidFill>
                  <a:srgbClr val="0000CC"/>
                </a:solidFill>
              </a:rPr>
              <a:t>Ф</a:t>
            </a:r>
            <a:r>
              <a:rPr lang="ru-RU" sz="2400" b="1" dirty="0" smtClean="0">
                <a:solidFill>
                  <a:srgbClr val="0000CC"/>
                </a:solidFill>
              </a:rPr>
              <a:t>лаг </a:t>
            </a:r>
            <a:r>
              <a:rPr lang="ru-RU" sz="2400" b="1" dirty="0">
                <a:solidFill>
                  <a:srgbClr val="0000CC"/>
                </a:solidFill>
              </a:rPr>
              <a:t>является не только символом государства, но и </a:t>
            </a:r>
            <a:r>
              <a:rPr lang="ru-RU" sz="2400" b="1" dirty="0" smtClean="0">
                <a:solidFill>
                  <a:srgbClr val="0000CC"/>
                </a:solidFill>
              </a:rPr>
              <a:t>любого общественного  объединения </a:t>
            </a:r>
            <a:r>
              <a:rPr lang="ru-RU" sz="2400" b="1" dirty="0">
                <a:solidFill>
                  <a:srgbClr val="0000CC"/>
                </a:solidFill>
              </a:rPr>
              <a:t>людей.</a:t>
            </a:r>
          </a:p>
        </p:txBody>
      </p:sp>
      <p:pic>
        <p:nvPicPr>
          <p:cNvPr id="12289" name="Picture 1" descr="D:\Desktop\Работа про флаг\bb13991418ac6907679550e60a92dac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2852936"/>
            <a:ext cx="2928958" cy="2703115"/>
          </a:xfrm>
          <a:prstGeom prst="rect">
            <a:avLst/>
          </a:prstGeom>
          <a:noFill/>
        </p:spPr>
      </p:pic>
      <p:pic>
        <p:nvPicPr>
          <p:cNvPr id="12290" name="Picture 2" descr="D:\Desktop\Работа про флаг\images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786058"/>
            <a:ext cx="3643338" cy="2728987"/>
          </a:xfrm>
          <a:prstGeom prst="rect">
            <a:avLst/>
          </a:prstGeom>
          <a:noFill/>
        </p:spPr>
      </p:pic>
      <p:pic>
        <p:nvPicPr>
          <p:cNvPr id="7" name="Picture 3" descr="D:\Desktop\Работа про флаг\shablon1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949280"/>
            <a:ext cx="9143999" cy="908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Desktop\Работа про флаг\shablon1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949280"/>
            <a:ext cx="9143999" cy="908720"/>
          </a:xfrm>
          <a:prstGeom prst="rect">
            <a:avLst/>
          </a:prstGeom>
          <a:noFill/>
        </p:spPr>
      </p:pic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2214546" y="71414"/>
            <a:ext cx="4357718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ln w="50800"/>
                <a:solidFill>
                  <a:srgbClr val="800000"/>
                </a:solidFill>
              </a:rPr>
              <a:t>Первые флаги</a:t>
            </a:r>
            <a:endParaRPr lang="ru-RU" sz="3200" b="1" dirty="0">
              <a:ln w="50800"/>
              <a:solidFill>
                <a:srgbClr val="800000"/>
              </a:solidFill>
            </a:endParaRPr>
          </a:p>
        </p:txBody>
      </p:sp>
      <p:pic>
        <p:nvPicPr>
          <p:cNvPr id="7" name="Рисунок 6" descr="D:\Desktop\Работа про флаг\150px-Achaemenid_plaque_from_Persepolis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714488"/>
            <a:ext cx="1857388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D:\Desktop\Работа про флаг\lun-6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1484784"/>
            <a:ext cx="2000264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D:\Desktop\Работа про флаг\0406vremena.pn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29322" y="1571612"/>
            <a:ext cx="1785950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D:\Desktop\Работа про флаг\egypt_hist_0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43174" y="2928934"/>
            <a:ext cx="2162176" cy="1428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D:\Desktop\Работа про флаг\anth.gif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57752" y="4572008"/>
            <a:ext cx="1905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D:\Desktop\Работа про флаг\seapirates_jolly_roger.jpg"/>
          <p:cNvPicPr/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58082" y="4572008"/>
            <a:ext cx="150368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4643438" y="1571612"/>
            <a:ext cx="123553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Древний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Китай</a:t>
            </a:r>
            <a:endParaRPr lang="ru-RU" b="1" dirty="0" smtClean="0">
              <a:solidFill>
                <a:srgbClr val="0000CC"/>
              </a:solidFill>
              <a:latin typeface="Arial" pitchFamily="34" charset="0"/>
              <a:ea typeface="Adobe Fangsong Std R" charset="-128"/>
              <a:cs typeface="Times New Roman" pitchFamily="18" charset="0"/>
            </a:endParaRP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142844" y="3071810"/>
            <a:ext cx="209279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Древний Иран</a:t>
            </a:r>
            <a:endParaRPr lang="ru-RU" b="1" dirty="0" smtClean="0">
              <a:solidFill>
                <a:srgbClr val="0000CC"/>
              </a:solidFill>
              <a:latin typeface="Arial" pitchFamily="34" charset="0"/>
              <a:ea typeface="Adobe Fangsong Std R" charset="-128"/>
              <a:cs typeface="Times New Roman" pitchFamily="18" charset="0"/>
            </a:endParaRP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7572396" y="1928802"/>
            <a:ext cx="135729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Древний Рим</a:t>
            </a:r>
            <a:endParaRPr lang="ru-RU" b="1" dirty="0" smtClean="0">
              <a:solidFill>
                <a:srgbClr val="0000CC"/>
              </a:solidFill>
              <a:latin typeface="Arial" pitchFamily="34" charset="0"/>
              <a:ea typeface="Adobe Fangsong Std R" charset="-128"/>
              <a:cs typeface="Times New Roman" pitchFamily="18" charset="0"/>
            </a:endParaRPr>
          </a:p>
        </p:txBody>
      </p: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2357422" y="4286256"/>
            <a:ext cx="237854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Древний Египет</a:t>
            </a:r>
            <a:endParaRPr lang="ru-RU" b="1" dirty="0" smtClean="0">
              <a:solidFill>
                <a:srgbClr val="0000CC"/>
              </a:solidFill>
              <a:latin typeface="Arial" pitchFamily="34" charset="0"/>
              <a:ea typeface="Adobe Fangsong Std R" charset="-128"/>
              <a:cs typeface="Times New Roman" pitchFamily="18" charset="0"/>
            </a:endParaRPr>
          </a:p>
        </p:txBody>
      </p:sp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7072330" y="3357562"/>
            <a:ext cx="164307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Монголия</a:t>
            </a:r>
            <a:endParaRPr lang="ru-RU" b="1" dirty="0" smtClean="0">
              <a:solidFill>
                <a:srgbClr val="0000CC"/>
              </a:solidFill>
              <a:latin typeface="Arial" pitchFamily="34" charset="0"/>
              <a:ea typeface="Adobe Fangsong Std R" charset="-128"/>
              <a:cs typeface="Times New Roman" pitchFamily="18" charset="0"/>
            </a:endParaRPr>
          </a:p>
        </p:txBody>
      </p:sp>
      <p:pic>
        <p:nvPicPr>
          <p:cNvPr id="5122" name="Picture 2" descr="D:\Desktop\Работа про флаг\3127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9256" y="3000372"/>
            <a:ext cx="1894660" cy="1428760"/>
          </a:xfrm>
          <a:prstGeom prst="rect">
            <a:avLst/>
          </a:prstGeom>
          <a:noFill/>
        </p:spPr>
      </p:pic>
      <p:sp>
        <p:nvSpPr>
          <p:cNvPr id="25" name="Rectangle 1"/>
          <p:cNvSpPr>
            <a:spLocks noChangeArrowheads="1"/>
          </p:cNvSpPr>
          <p:nvPr/>
        </p:nvSpPr>
        <p:spPr bwMode="auto">
          <a:xfrm>
            <a:off x="4357686" y="5500702"/>
            <a:ext cx="285752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Флаг эпидемии чумы</a:t>
            </a:r>
            <a:endParaRPr lang="ru-RU" b="1" dirty="0" smtClean="0">
              <a:solidFill>
                <a:srgbClr val="0000CC"/>
              </a:solidFill>
              <a:latin typeface="Arial" pitchFamily="34" charset="0"/>
              <a:ea typeface="Adobe Fangsong Std R" charset="-128"/>
              <a:cs typeface="Times New Roman" pitchFamily="18" charset="0"/>
            </a:endParaRPr>
          </a:p>
        </p:txBody>
      </p:sp>
      <p:pic>
        <p:nvPicPr>
          <p:cNvPr id="26" name="Рисунок 25" descr="D:\Desktop\Работа про флаг\1004333-_43.JPG"/>
          <p:cNvPicPr/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4286256"/>
            <a:ext cx="2000264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Rectangle 1"/>
          <p:cNvSpPr>
            <a:spLocks noChangeArrowheads="1"/>
          </p:cNvSpPr>
          <p:nvPr/>
        </p:nvSpPr>
        <p:spPr bwMode="auto">
          <a:xfrm>
            <a:off x="2214546" y="5000636"/>
            <a:ext cx="11430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Дания</a:t>
            </a:r>
            <a:endParaRPr lang="ru-RU" b="1" dirty="0" smtClean="0">
              <a:solidFill>
                <a:srgbClr val="0000CC"/>
              </a:solidFill>
              <a:latin typeface="Arial" pitchFamily="34" charset="0"/>
              <a:ea typeface="Adobe Fangsong Std R" charset="-128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14282" y="571480"/>
            <a:ext cx="87154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CC"/>
                </a:solidFill>
              </a:rPr>
              <a:t>Флаг - от латинского </a:t>
            </a:r>
            <a:r>
              <a:rPr lang="ru-RU" b="1" dirty="0" smtClean="0">
                <a:solidFill>
                  <a:srgbClr val="0000CC"/>
                </a:solidFill>
              </a:rPr>
              <a:t>"</a:t>
            </a:r>
            <a:r>
              <a:rPr lang="ru-RU" b="1" dirty="0" err="1" smtClean="0">
                <a:solidFill>
                  <a:srgbClr val="0000CC"/>
                </a:solidFill>
              </a:rPr>
              <a:t>Флаго</a:t>
            </a:r>
            <a:r>
              <a:rPr lang="ru-RU" b="1" dirty="0" smtClean="0">
                <a:solidFill>
                  <a:srgbClr val="0000CC"/>
                </a:solidFill>
              </a:rPr>
              <a:t>" </a:t>
            </a:r>
            <a:r>
              <a:rPr lang="ru-RU" dirty="0" smtClean="0">
                <a:solidFill>
                  <a:srgbClr val="0000CC"/>
                </a:solidFill>
              </a:rPr>
              <a:t>- гореть, сверкать. </a:t>
            </a:r>
          </a:p>
          <a:p>
            <a:r>
              <a:rPr lang="ru-RU" dirty="0" smtClean="0">
                <a:solidFill>
                  <a:srgbClr val="0000CC"/>
                </a:solidFill>
              </a:rPr>
              <a:t>от нидерландского – </a:t>
            </a:r>
            <a:r>
              <a:rPr lang="ru-RU" b="1" dirty="0" smtClean="0">
                <a:solidFill>
                  <a:srgbClr val="0000CC"/>
                </a:solidFill>
              </a:rPr>
              <a:t>«</a:t>
            </a:r>
            <a:r>
              <a:rPr lang="ru-RU" b="1" dirty="0" err="1" smtClean="0">
                <a:solidFill>
                  <a:srgbClr val="0000CC"/>
                </a:solidFill>
              </a:rPr>
              <a:t>vlag</a:t>
            </a:r>
            <a:r>
              <a:rPr lang="ru-RU" b="1" dirty="0" smtClean="0">
                <a:solidFill>
                  <a:srgbClr val="0000CC"/>
                </a:solidFill>
              </a:rPr>
              <a:t>»</a:t>
            </a:r>
            <a:r>
              <a:rPr lang="ru-RU" dirty="0" smtClean="0">
                <a:solidFill>
                  <a:srgbClr val="0000CC"/>
                </a:solidFill>
              </a:rPr>
              <a:t> — это полотнище правильной геометрической (чаще всего, прямоугольной) формы, имеющее какую-либо специальную расцветку.</a:t>
            </a:r>
            <a:endParaRPr lang="ru-RU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 txBox="1">
            <a:spLocks noGrp="1"/>
          </p:cNvSpPr>
          <p:nvPr>
            <p:ph type="title" idx="4294967295"/>
          </p:nvPr>
        </p:nvSpPr>
        <p:spPr>
          <a:xfrm>
            <a:off x="2195736" y="260648"/>
            <a:ext cx="4357688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ln w="50800"/>
                <a:solidFill>
                  <a:srgbClr val="800000"/>
                </a:solidFill>
              </a:rPr>
              <a:t>Виды флагов</a:t>
            </a:r>
            <a:endParaRPr lang="ru-RU" sz="3200" b="1" dirty="0">
              <a:ln w="50800"/>
              <a:solidFill>
                <a:srgbClr val="800000"/>
              </a:solidFill>
            </a:endParaRPr>
          </a:p>
        </p:txBody>
      </p:sp>
      <p:pic>
        <p:nvPicPr>
          <p:cNvPr id="6146" name="Picture 2" descr="D:\Desktop\Работа про флаг\images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10" y="1142984"/>
            <a:ext cx="1811046" cy="1128715"/>
          </a:xfrm>
          <a:prstGeom prst="rect">
            <a:avLst/>
          </a:prstGeom>
          <a:noFill/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42844" y="2285992"/>
            <a:ext cx="271464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Государственный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флаг</a:t>
            </a:r>
            <a:endParaRPr lang="ru-RU" sz="1600" b="1" dirty="0" smtClean="0">
              <a:solidFill>
                <a:srgbClr val="0000CC"/>
              </a:solidFill>
              <a:latin typeface="Arial" pitchFamily="34" charset="0"/>
              <a:ea typeface="Adobe Fangsong Std R" charset="-128"/>
              <a:cs typeface="Times New Roman" pitchFamily="18" charset="0"/>
            </a:endParaRPr>
          </a:p>
        </p:txBody>
      </p:sp>
      <p:pic>
        <p:nvPicPr>
          <p:cNvPr id="6147" name="Picture 3" descr="D:\Desktop\Работа про флаг\bne-mos-big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3240" y="1071546"/>
            <a:ext cx="1656849" cy="1315326"/>
          </a:xfrm>
          <a:prstGeom prst="rect">
            <a:avLst/>
          </a:prstGeom>
          <a:noFill/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357554" y="2357430"/>
            <a:ext cx="12858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Знамя</a:t>
            </a:r>
            <a:endParaRPr lang="ru-RU" sz="1600" b="1" dirty="0" smtClean="0">
              <a:solidFill>
                <a:srgbClr val="0000CC"/>
              </a:solidFill>
              <a:latin typeface="Arial" pitchFamily="34" charset="0"/>
              <a:ea typeface="Adobe Fangsong Std R" charset="-128"/>
              <a:cs typeface="Times New Roman" pitchFamily="18" charset="0"/>
            </a:endParaRPr>
          </a:p>
        </p:txBody>
      </p:sp>
      <p:pic>
        <p:nvPicPr>
          <p:cNvPr id="6148" name="Picture 4" descr="D:\Desktop\Работа про флаг\Почётный_штандарт_Губернатора_Нижегородской_области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628" y="1000109"/>
            <a:ext cx="1428760" cy="2071701"/>
          </a:xfrm>
          <a:prstGeom prst="rect">
            <a:avLst/>
          </a:prstGeom>
          <a:noFill/>
        </p:spPr>
      </p:pic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5072066" y="2786058"/>
            <a:ext cx="128588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Штандарт</a:t>
            </a:r>
            <a:endParaRPr lang="ru-RU" sz="1600" b="1" dirty="0" smtClean="0">
              <a:solidFill>
                <a:srgbClr val="0000CC"/>
              </a:solidFill>
              <a:latin typeface="Arial" pitchFamily="34" charset="0"/>
              <a:ea typeface="Adobe Fangsong Std R" charset="-128"/>
              <a:cs typeface="Times New Roman" pitchFamily="18" charset="0"/>
            </a:endParaRPr>
          </a:p>
        </p:txBody>
      </p:sp>
      <p:pic>
        <p:nvPicPr>
          <p:cNvPr id="6149" name="Picture 5" descr="D:\Desktop\Работа про флаг\45649956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786" y="3286124"/>
            <a:ext cx="1928826" cy="1531371"/>
          </a:xfrm>
          <a:prstGeom prst="rect">
            <a:avLst/>
          </a:prstGeom>
          <a:noFill/>
        </p:spPr>
      </p:pic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1000100" y="4857760"/>
            <a:ext cx="12858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Бунчук</a:t>
            </a:r>
            <a:endParaRPr lang="ru-RU" sz="1600" b="1" dirty="0" smtClean="0">
              <a:solidFill>
                <a:srgbClr val="0000CC"/>
              </a:solidFill>
              <a:latin typeface="Arial" pitchFamily="34" charset="0"/>
              <a:ea typeface="Adobe Fangsong Std R" charset="-128"/>
              <a:cs typeface="Times New Roman" pitchFamily="18" charset="0"/>
            </a:endParaRPr>
          </a:p>
        </p:txBody>
      </p:sp>
      <p:pic>
        <p:nvPicPr>
          <p:cNvPr id="6151" name="Picture 7" descr="D:\Desktop\Работа про флаг\1665011_b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6578" y="964443"/>
            <a:ext cx="1381039" cy="2070523"/>
          </a:xfrm>
          <a:prstGeom prst="rect">
            <a:avLst/>
          </a:prstGeom>
          <a:noFill/>
        </p:spPr>
      </p:pic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6858016" y="3071810"/>
            <a:ext cx="12858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Хоругвь</a:t>
            </a:r>
            <a:endParaRPr lang="ru-RU" sz="1600" b="1" dirty="0" smtClean="0">
              <a:solidFill>
                <a:srgbClr val="0000CC"/>
              </a:solidFill>
              <a:latin typeface="Arial" pitchFamily="34" charset="0"/>
              <a:ea typeface="Adobe Fangsong Std R" charset="-128"/>
              <a:cs typeface="Times New Roman" pitchFamily="18" charset="0"/>
            </a:endParaRPr>
          </a:p>
        </p:txBody>
      </p:sp>
      <p:pic>
        <p:nvPicPr>
          <p:cNvPr id="6152" name="Picture 8" descr="D:\Desktop\Работа про флаг\134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3240" y="2857496"/>
            <a:ext cx="1150945" cy="2071702"/>
          </a:xfrm>
          <a:prstGeom prst="rect">
            <a:avLst/>
          </a:prstGeom>
          <a:noFill/>
        </p:spPr>
      </p:pic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3071802" y="4857760"/>
            <a:ext cx="12858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Вымпел</a:t>
            </a:r>
            <a:endParaRPr lang="ru-RU" sz="1600" b="1" dirty="0" smtClean="0">
              <a:solidFill>
                <a:srgbClr val="0000CC"/>
              </a:solidFill>
              <a:latin typeface="Arial" pitchFamily="34" charset="0"/>
              <a:ea typeface="Adobe Fangsong Std R" charset="-128"/>
              <a:cs typeface="Times New Roman" pitchFamily="18" charset="0"/>
            </a:endParaRPr>
          </a:p>
        </p:txBody>
      </p:sp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15140" y="3643314"/>
            <a:ext cx="138479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6786578" y="5214950"/>
            <a:ext cx="12858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Флажок</a:t>
            </a:r>
            <a:endParaRPr lang="ru-RU" sz="1600" b="1" dirty="0" smtClean="0">
              <a:solidFill>
                <a:srgbClr val="0000CC"/>
              </a:solidFill>
              <a:latin typeface="Arial" pitchFamily="34" charset="0"/>
              <a:ea typeface="Adobe Fangsong Std R" charset="-128"/>
              <a:cs typeface="Times New Roman" pitchFamily="18" charset="0"/>
            </a:endParaRPr>
          </a:p>
        </p:txBody>
      </p:sp>
      <p:pic>
        <p:nvPicPr>
          <p:cNvPr id="6154" name="Picture 10" descr="D:\Desktop\Работа про флаг\0_c5390_dcf7e648_XL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3504" y="3500438"/>
            <a:ext cx="1143008" cy="2022245"/>
          </a:xfrm>
          <a:prstGeom prst="rect">
            <a:avLst/>
          </a:prstGeom>
          <a:noFill/>
        </p:spPr>
      </p:pic>
      <p:sp>
        <p:nvSpPr>
          <p:cNvPr id="22" name="Rectangle 1"/>
          <p:cNvSpPr>
            <a:spLocks noChangeArrowheads="1"/>
          </p:cNvSpPr>
          <p:nvPr/>
        </p:nvSpPr>
        <p:spPr bwMode="auto">
          <a:xfrm>
            <a:off x="5000628" y="5500702"/>
            <a:ext cx="12858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Флюгер</a:t>
            </a:r>
            <a:endParaRPr lang="ru-RU" sz="1600" b="1" dirty="0" smtClean="0">
              <a:solidFill>
                <a:srgbClr val="0000CC"/>
              </a:solidFill>
              <a:latin typeface="Arial" pitchFamily="34" charset="0"/>
              <a:ea typeface="Adobe Fangsong Std R" charset="-128"/>
              <a:cs typeface="Times New Roman" pitchFamily="18" charset="0"/>
            </a:endParaRPr>
          </a:p>
        </p:txBody>
      </p:sp>
      <p:pic>
        <p:nvPicPr>
          <p:cNvPr id="21" name="Picture 3" descr="D:\Desktop\Работа про флаг\shablon10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949280"/>
            <a:ext cx="9143999" cy="908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4"/>
          <p:cNvSpPr txBox="1">
            <a:spLocks noGrp="1"/>
          </p:cNvSpPr>
          <p:nvPr>
            <p:ph type="title" idx="4294967295"/>
          </p:nvPr>
        </p:nvSpPr>
        <p:spPr>
          <a:xfrm>
            <a:off x="3203848" y="260648"/>
            <a:ext cx="3571875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ln w="50800"/>
                <a:solidFill>
                  <a:srgbClr val="800000"/>
                </a:solidFill>
              </a:rPr>
              <a:t>Знамя и флаг</a:t>
            </a:r>
            <a:endParaRPr lang="ru-RU" sz="3200" b="1" dirty="0">
              <a:ln w="50800"/>
              <a:solidFill>
                <a:srgbClr val="80000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51520" y="1124744"/>
          <a:ext cx="8568954" cy="448056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2856318"/>
                <a:gridCol w="2856318"/>
                <a:gridCol w="2856318"/>
              </a:tblGrid>
              <a:tr h="472247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Характеристики</a:t>
                      </a:r>
                      <a:endParaRPr lang="ru-RU" sz="2800" b="1" dirty="0">
                        <a:solidFill>
                          <a:srgbClr val="66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Знамя</a:t>
                      </a:r>
                      <a:endParaRPr lang="ru-RU" sz="2800" b="1" dirty="0">
                        <a:solidFill>
                          <a:srgbClr val="66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Флаг</a:t>
                      </a:r>
                      <a:endParaRPr lang="ru-RU" sz="2800" b="1" dirty="0">
                        <a:solidFill>
                          <a:srgbClr val="663300"/>
                        </a:solidFill>
                      </a:endParaRPr>
                    </a:p>
                  </a:txBody>
                  <a:tcPr/>
                </a:tc>
              </a:tr>
              <a:tr h="472247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Полотнище</a:t>
                      </a:r>
                      <a:endParaRPr lang="ru-RU" sz="2800" b="1" dirty="0">
                        <a:solidFill>
                          <a:srgbClr val="66003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+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+</a:t>
                      </a:r>
                      <a:endParaRPr lang="ru-RU" sz="2800" b="1" dirty="0"/>
                    </a:p>
                  </a:txBody>
                  <a:tcPr/>
                </a:tc>
              </a:tr>
              <a:tr h="835514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Количество экземпляров</a:t>
                      </a:r>
                      <a:endParaRPr lang="ru-RU" sz="2800" b="1" dirty="0">
                        <a:solidFill>
                          <a:srgbClr val="66003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одно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несколько</a:t>
                      </a:r>
                      <a:endParaRPr lang="ru-RU" sz="2800" b="1" dirty="0"/>
                    </a:p>
                  </a:txBody>
                  <a:tcPr/>
                </a:tc>
              </a:tr>
              <a:tr h="472247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Применение</a:t>
                      </a:r>
                      <a:endParaRPr lang="ru-RU" sz="2800" b="1" dirty="0">
                        <a:solidFill>
                          <a:srgbClr val="66003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на суше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baseline="0" dirty="0" smtClean="0"/>
                        <a:t>на флоте</a:t>
                      </a:r>
                      <a:endParaRPr lang="ru-RU" sz="2800" b="1" dirty="0"/>
                    </a:p>
                  </a:txBody>
                  <a:tcPr/>
                </a:tc>
              </a:tr>
              <a:tr h="835514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Внешний вид</a:t>
                      </a:r>
                      <a:endParaRPr lang="ru-RU" sz="2800" b="1" dirty="0">
                        <a:solidFill>
                          <a:srgbClr val="66003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краски, вышивка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композиция из </a:t>
                      </a:r>
                    </a:p>
                    <a:p>
                      <a:pPr algn="ctr"/>
                      <a:r>
                        <a:rPr lang="ru-RU" sz="2800" b="1" dirty="0" smtClean="0"/>
                        <a:t>3 полос</a:t>
                      </a:r>
                      <a:endParaRPr lang="ru-RU" sz="2800" b="1" dirty="0"/>
                    </a:p>
                  </a:txBody>
                  <a:tcPr/>
                </a:tc>
              </a:tr>
              <a:tr h="472247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Распознавание</a:t>
                      </a:r>
                      <a:endParaRPr lang="ru-RU" sz="2800" b="1" dirty="0">
                        <a:solidFill>
                          <a:srgbClr val="66003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+</a:t>
                      </a:r>
                      <a:endParaRPr lang="ru-RU" sz="2800" b="1" dirty="0"/>
                    </a:p>
                  </a:txBody>
                  <a:tcPr/>
                </a:tc>
              </a:tr>
              <a:tr h="472247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Износостойкость</a:t>
                      </a:r>
                      <a:endParaRPr lang="ru-RU" sz="2800" b="1" dirty="0">
                        <a:solidFill>
                          <a:srgbClr val="66003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+</a:t>
                      </a:r>
                      <a:endParaRPr lang="ru-RU" sz="2800" b="1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Picture 3" descr="D:\Desktop\Работа про флаг\shablon1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949280"/>
            <a:ext cx="9143999" cy="908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opoccuu.com/2208111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928670"/>
            <a:ext cx="285752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opoccuu.com/2208112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628" y="928670"/>
            <a:ext cx="300039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opoccuu.com/flag-1497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3573016"/>
            <a:ext cx="2928958" cy="18573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0" name="Заголовок 4"/>
          <p:cNvSpPr txBox="1">
            <a:spLocks noGrp="1"/>
          </p:cNvSpPr>
          <p:nvPr>
            <p:ph type="title" idx="4294967295"/>
          </p:nvPr>
        </p:nvSpPr>
        <p:spPr>
          <a:xfrm>
            <a:off x="1547664" y="188640"/>
            <a:ext cx="6143625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ln w="50800"/>
                <a:solidFill>
                  <a:srgbClr val="800000"/>
                </a:solidFill>
              </a:rPr>
              <a:t>Первые флаги Руси</a:t>
            </a:r>
            <a:endParaRPr lang="ru-RU" sz="3200" b="1" dirty="0">
              <a:ln w="50800"/>
              <a:solidFill>
                <a:srgbClr val="800000"/>
              </a:solidFill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285720" y="2857496"/>
            <a:ext cx="307183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Дружины Вещего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Олега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endParaRPr lang="ru-RU" b="1" dirty="0" smtClean="0">
              <a:solidFill>
                <a:srgbClr val="0000CC"/>
              </a:solidFill>
              <a:latin typeface="Arial" pitchFamily="34" charset="0"/>
              <a:ea typeface="Adobe Fangsong Std R" charset="-128"/>
              <a:cs typeface="Times New Roman" pitchFamily="18" charset="0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4929190" y="2857496"/>
            <a:ext cx="307183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Дружины Святослава</a:t>
            </a:r>
            <a:endParaRPr lang="ru-RU" b="1" dirty="0" smtClean="0">
              <a:solidFill>
                <a:srgbClr val="0000CC"/>
              </a:solidFill>
              <a:latin typeface="Arial" pitchFamily="34" charset="0"/>
              <a:ea typeface="Adobe Fangsong Std R" charset="-128"/>
              <a:cs typeface="Times New Roman" pitchFamily="18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1691680" y="5445224"/>
            <a:ext cx="45005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Византийский флаг  (Иван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III)</a:t>
            </a:r>
            <a:endParaRPr lang="ru-RU" b="1" dirty="0" smtClean="0">
              <a:solidFill>
                <a:srgbClr val="0000CC"/>
              </a:solidFill>
              <a:latin typeface="Arial" pitchFamily="34" charset="0"/>
              <a:ea typeface="Adobe Fangsong Std R" charset="-128"/>
              <a:cs typeface="Times New Roman" pitchFamily="18" charset="0"/>
            </a:endParaRPr>
          </a:p>
        </p:txBody>
      </p:sp>
      <p:pic>
        <p:nvPicPr>
          <p:cNvPr id="15" name="Picture 3" descr="D:\Desktop\Работа про флаг\shablon10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949280"/>
            <a:ext cx="9143999" cy="908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esktop\Работа про флаг\95770748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4426"/>
            <a:ext cx="8964488" cy="6223574"/>
          </a:xfrm>
          <a:prstGeom prst="rect">
            <a:avLst/>
          </a:prstGeom>
          <a:noFill/>
        </p:spPr>
      </p:pic>
      <p:sp>
        <p:nvSpPr>
          <p:cNvPr id="7" name="Заголовок 4"/>
          <p:cNvSpPr txBox="1">
            <a:spLocks noGrp="1"/>
          </p:cNvSpPr>
          <p:nvPr>
            <p:ph type="title"/>
          </p:nvPr>
        </p:nvSpPr>
        <p:spPr>
          <a:xfrm>
            <a:off x="2339752" y="188640"/>
            <a:ext cx="4643470" cy="4286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ln w="50800"/>
                <a:solidFill>
                  <a:srgbClr val="800000"/>
                </a:solidFill>
              </a:rPr>
              <a:t>История </a:t>
            </a:r>
            <a:r>
              <a:rPr lang="ru-RU" sz="2800" b="1" dirty="0" smtClean="0">
                <a:ln w="50800"/>
                <a:solidFill>
                  <a:srgbClr val="800000"/>
                </a:solidFill>
              </a:rPr>
              <a:t>Российского</a:t>
            </a:r>
            <a:r>
              <a:rPr lang="ru-RU" sz="2400" b="1" dirty="0" smtClean="0">
                <a:ln w="50800"/>
                <a:solidFill>
                  <a:srgbClr val="800000"/>
                </a:solidFill>
              </a:rPr>
              <a:t> флага</a:t>
            </a:r>
            <a:br>
              <a:rPr lang="ru-RU" sz="2400" b="1" dirty="0" smtClean="0">
                <a:ln w="50800"/>
                <a:solidFill>
                  <a:srgbClr val="800000"/>
                </a:solidFill>
              </a:rPr>
            </a:br>
            <a:endParaRPr lang="ru-RU" sz="2400" b="1" dirty="0">
              <a:ln w="50800"/>
              <a:solidFill>
                <a:srgbClr val="8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1071546"/>
            <a:ext cx="8463314" cy="502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1500166" y="214290"/>
            <a:ext cx="6143668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ln w="50800"/>
                <a:solidFill>
                  <a:srgbClr val="800000"/>
                </a:solidFill>
              </a:rPr>
              <a:t>Значения цветов Российского флага</a:t>
            </a:r>
            <a:endParaRPr lang="ru-RU" sz="3200" b="1" dirty="0">
              <a:ln w="50800"/>
              <a:solidFill>
                <a:srgbClr val="8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991</TotalTime>
  <Words>704</Words>
  <Application>Microsoft Office PowerPoint</Application>
  <PresentationFormat>Экран (4:3)</PresentationFormat>
  <Paragraphs>210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Гипотеза</vt:lpstr>
      <vt:lpstr>Первые флаги</vt:lpstr>
      <vt:lpstr>Виды флагов</vt:lpstr>
      <vt:lpstr>Знамя и флаг</vt:lpstr>
      <vt:lpstr>Первые флаги Руси</vt:lpstr>
      <vt:lpstr>История Российского флага </vt:lpstr>
      <vt:lpstr>Значения цветов Российского флага</vt:lpstr>
      <vt:lpstr>Флаги общественных организаций</vt:lpstr>
      <vt:lpstr>Презентация PowerPoint</vt:lpstr>
      <vt:lpstr>Анкетирование ребят 4 А класса</vt:lpstr>
      <vt:lpstr>Презентация PowerPoint</vt:lpstr>
      <vt:lpstr>Результаты опроса</vt:lpstr>
      <vt:lpstr>Проведение эксперимента</vt:lpstr>
      <vt:lpstr>Флаг 4 А класса</vt:lpstr>
      <vt:lpstr>Презентация PowerPoint</vt:lpstr>
      <vt:lpstr>Заключение</vt:lpstr>
      <vt:lpstr>Спасибо за внимание!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Наталья</cp:lastModifiedBy>
  <cp:revision>33</cp:revision>
  <dcterms:created xsi:type="dcterms:W3CDTF">2016-02-07T11:32:53Z</dcterms:created>
  <dcterms:modified xsi:type="dcterms:W3CDTF">2016-04-17T18:43:49Z</dcterms:modified>
</cp:coreProperties>
</file>