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58" r:id="rId3"/>
    <p:sldId id="277" r:id="rId4"/>
    <p:sldId id="260" r:id="rId5"/>
    <p:sldId id="261" r:id="rId6"/>
    <p:sldId id="262" r:id="rId7"/>
    <p:sldId id="263" r:id="rId8"/>
    <p:sldId id="264" r:id="rId9"/>
    <p:sldId id="282" r:id="rId10"/>
    <p:sldId id="283" r:id="rId11"/>
    <p:sldId id="284" r:id="rId12"/>
    <p:sldId id="268" r:id="rId13"/>
    <p:sldId id="269" r:id="rId14"/>
    <p:sldId id="285" r:id="rId15"/>
    <p:sldId id="270" r:id="rId16"/>
    <p:sldId id="286" r:id="rId17"/>
    <p:sldId id="271" r:id="rId18"/>
    <p:sldId id="287" r:id="rId19"/>
    <p:sldId id="272" r:id="rId20"/>
    <p:sldId id="273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718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97A5340-DD50-4B0E-B32D-3BDAE017A224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DAE08E6-18A7-4D1C-B05F-7730B01A8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5;&#1072;&#1089;&#1090;&#1077;&#1088;,_&#1051;&#1091;&#1080;" TargetMode="External"/><Relationship Id="rId2" Type="http://schemas.openxmlformats.org/officeDocument/2006/relationships/hyperlink" Target="https://ru.wikipedia.org/wiki/&#1051;&#1077;&#1074;&#1077;&#1085;&#1075;&#1091;&#1082;,_&#1040;&#1085;&#1090;&#1086;&#1085;&#1080;_&#1074;&#1072;&#1085;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&#1044;&#1088;&#1086;&#1078;&#1078;&#1080;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://ru.wikipedia.org/wiki/%D0%A4%D0%B0%D0%B9%D0%BB:Wine_grapes07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88640"/>
            <a:ext cx="7776864" cy="6408712"/>
          </a:xfrm>
        </p:spPr>
        <p:txBody>
          <a:bodyPr>
            <a:normAutofit fontScale="250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  </a:t>
            </a:r>
            <a:r>
              <a:rPr lang="ru-RU" sz="36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12800" b="1" dirty="0">
                <a:latin typeface="Times New Roman"/>
                <a:ea typeface="Times New Roman"/>
              </a:rPr>
              <a:t>Конкурс «Первые шаги в науку» </a:t>
            </a: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12800" b="1" i="1" dirty="0">
                <a:latin typeface="Times New Roman"/>
                <a:ea typeface="Times New Roman"/>
              </a:rPr>
              <a:t>Исследовательская работа по теме: </a:t>
            </a:r>
            <a:r>
              <a:rPr lang="ru-RU" sz="12800" b="1" dirty="0">
                <a:latin typeface="Times New Roman"/>
                <a:ea typeface="Times New Roman"/>
              </a:rPr>
              <a:t>  </a:t>
            </a: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12800" b="1" dirty="0">
                <a:latin typeface="Times New Roman"/>
                <a:ea typeface="Times New Roman"/>
              </a:rPr>
              <a:t>    «ВОЗМОЖНА  ЛИ ЖИЗНЬ</a:t>
            </a: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12800" b="1" dirty="0">
                <a:latin typeface="Times New Roman"/>
                <a:ea typeface="Times New Roman"/>
              </a:rPr>
              <a:t>ЧЕЛОВЕКА БЕЗ ДРОЖЖЕЙ ?»</a:t>
            </a:r>
          </a:p>
          <a:p>
            <a:pPr algn="ctr">
              <a:spcAft>
                <a:spcPts val="0"/>
              </a:spcAft>
            </a:pPr>
            <a:endParaRPr lang="ru-RU" sz="24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 </a:t>
            </a:r>
            <a:r>
              <a:rPr lang="ru-RU" sz="2800" b="1" dirty="0" smtClean="0">
                <a:latin typeface="Times New Roman"/>
                <a:ea typeface="Times New Roman"/>
              </a:rPr>
              <a:t>					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	</a:t>
            </a:r>
            <a:r>
              <a:rPr lang="ru-RU" sz="2800" b="1" dirty="0" smtClean="0">
                <a:latin typeface="Times New Roman"/>
                <a:ea typeface="Times New Roman"/>
              </a:rPr>
              <a:t>					</a:t>
            </a:r>
            <a:r>
              <a:rPr lang="ru-RU" sz="4800" b="1" dirty="0" smtClean="0">
                <a:latin typeface="Times New Roman"/>
                <a:ea typeface="Times New Roman"/>
              </a:rPr>
              <a:t>Исследователи</a:t>
            </a:r>
            <a:r>
              <a:rPr lang="ru-RU" sz="4800" b="1" dirty="0">
                <a:latin typeface="Times New Roman"/>
                <a:ea typeface="Times New Roman"/>
              </a:rPr>
              <a:t>:</a:t>
            </a:r>
            <a:endParaRPr lang="ru-RU" sz="4800" dirty="0">
              <a:latin typeface="Times New Roman"/>
              <a:ea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</a:rPr>
              <a:t>						Гущина </a:t>
            </a:r>
            <a:r>
              <a:rPr lang="ru-RU" sz="4800" dirty="0">
                <a:latin typeface="Times New Roman"/>
                <a:ea typeface="Times New Roman"/>
              </a:rPr>
              <a:t>Дарья , 8 лет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638300" algn="l"/>
              </a:tabLst>
            </a:pPr>
            <a:r>
              <a:rPr lang="ru-RU" sz="4800" b="1" dirty="0">
                <a:latin typeface="Times New Roman"/>
                <a:ea typeface="Times New Roman"/>
              </a:rPr>
              <a:t>	</a:t>
            </a:r>
            <a:r>
              <a:rPr lang="ru-RU" sz="4800" b="1" dirty="0" smtClean="0">
                <a:latin typeface="Times New Roman"/>
                <a:ea typeface="Times New Roman"/>
              </a:rPr>
              <a:t>				</a:t>
            </a:r>
            <a:r>
              <a:rPr lang="ru-RU" sz="4800" b="1" dirty="0">
                <a:latin typeface="Times New Roman"/>
                <a:ea typeface="Times New Roman"/>
              </a:rPr>
              <a:t> </a:t>
            </a:r>
            <a:r>
              <a:rPr lang="ru-RU" sz="4800" b="1" dirty="0" smtClean="0">
                <a:latin typeface="Times New Roman"/>
                <a:ea typeface="Times New Roman"/>
              </a:rPr>
              <a:t>       </a:t>
            </a:r>
            <a:r>
              <a:rPr lang="ru-RU" sz="4800" dirty="0" smtClean="0">
                <a:latin typeface="Times New Roman"/>
                <a:ea typeface="Times New Roman"/>
              </a:rPr>
              <a:t>                МБОУ СОШ №11, г. Ковров	</a:t>
            </a: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638300" algn="l"/>
              </a:tabLst>
            </a:pPr>
            <a:r>
              <a:rPr lang="ru-RU" sz="4800" dirty="0" smtClean="0">
                <a:latin typeface="Times New Roman"/>
                <a:ea typeface="Times New Roman"/>
              </a:rPr>
              <a:t>                                                                Владимирская область	</a:t>
            </a:r>
            <a:endParaRPr lang="ru-RU" sz="4800" dirty="0">
              <a:latin typeface="Times New Roman"/>
              <a:ea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638300" algn="l"/>
              </a:tabLst>
            </a:pPr>
            <a:r>
              <a:rPr lang="ru-RU" sz="4800" dirty="0" smtClean="0">
                <a:latin typeface="Times New Roman"/>
                <a:ea typeface="Times New Roman"/>
              </a:rPr>
              <a:t>						</a:t>
            </a:r>
            <a:r>
              <a:rPr lang="ru-RU" sz="4800" b="1" dirty="0" smtClean="0">
                <a:latin typeface="Times New Roman"/>
                <a:ea typeface="Times New Roman"/>
              </a:rPr>
              <a:t>						                                                Руководитель</a:t>
            </a:r>
            <a:r>
              <a:rPr lang="ru-RU" sz="4800" b="1" dirty="0">
                <a:latin typeface="Times New Roman"/>
                <a:ea typeface="Times New Roman"/>
              </a:rPr>
              <a:t>:</a:t>
            </a:r>
            <a:endParaRPr lang="ru-RU" sz="4800" dirty="0">
              <a:latin typeface="Times New Roman"/>
              <a:ea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</a:rPr>
              <a:t>						Комендантова </a:t>
            </a:r>
            <a:r>
              <a:rPr lang="ru-RU" sz="4800" dirty="0">
                <a:latin typeface="Times New Roman"/>
                <a:ea typeface="Times New Roman"/>
              </a:rPr>
              <a:t>Елена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</a:rPr>
              <a:t>						Александровна</a:t>
            </a:r>
            <a:r>
              <a:rPr lang="ru-RU" sz="4800" dirty="0">
                <a:latin typeface="Times New Roman"/>
                <a:ea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</a:rPr>
              <a:t>						учитель </a:t>
            </a:r>
            <a:r>
              <a:rPr lang="ru-RU" sz="4800" dirty="0">
                <a:latin typeface="Times New Roman"/>
                <a:ea typeface="Times New Roman"/>
              </a:rPr>
              <a:t>начальных классов</a:t>
            </a:r>
          </a:p>
          <a:p>
            <a:pPr lvl="0" algn="r">
              <a:lnSpc>
                <a:spcPct val="120000"/>
              </a:lnSpc>
              <a:buClr>
                <a:srgbClr val="3891A7"/>
              </a:buClr>
              <a:tabLst>
                <a:tab pos="1638300" algn="l"/>
              </a:tabLst>
            </a:pPr>
            <a:r>
              <a:rPr lang="ru-RU" sz="4800" dirty="0" smtClean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                МБОУ </a:t>
            </a:r>
            <a:r>
              <a:rPr lang="ru-RU" sz="4800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СОШ №11, г. Ковров	</a:t>
            </a:r>
          </a:p>
          <a:p>
            <a:pPr lvl="0" algn="r">
              <a:lnSpc>
                <a:spcPct val="120000"/>
              </a:lnSpc>
              <a:buClr>
                <a:srgbClr val="3891A7"/>
              </a:buClr>
              <a:tabLst>
                <a:tab pos="1638300" algn="l"/>
              </a:tabLst>
            </a:pPr>
            <a:r>
              <a:rPr lang="ru-RU" sz="4800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                                                   </a:t>
            </a:r>
            <a:r>
              <a:rPr lang="ru-RU" sz="4800" dirty="0" smtClean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                 			                 </a:t>
            </a:r>
            <a:r>
              <a:rPr lang="ru-RU" sz="4800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Владимирская область </a:t>
            </a:r>
            <a:r>
              <a:rPr lang="ru-RU" sz="4800" dirty="0" smtClean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/>
                <a:ea typeface="Times New Roman"/>
              </a:rPr>
              <a:t>		</a:t>
            </a:r>
            <a:r>
              <a:rPr lang="ru-RU" sz="6400" b="1" dirty="0">
                <a:latin typeface="Times New Roman"/>
                <a:ea typeface="Times New Roman"/>
              </a:rPr>
              <a:t> </a:t>
            </a:r>
            <a:r>
              <a:rPr lang="ru-RU" sz="28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</p:txBody>
      </p:sp>
      <p:pic>
        <p:nvPicPr>
          <p:cNvPr id="17410" name="Picture 2" descr="http://liza.ua/wp-content/uploads/2015/04/archive_Fotolia_30711022_Subscription_L-1024x8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3140968"/>
            <a:ext cx="4035521" cy="3298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96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dyeve.ru/wp-content/uploads/2012/01/pirozhki-s-blinami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3742767"/>
            <a:ext cx="2724295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404664"/>
            <a:ext cx="7498080" cy="3637384"/>
          </a:xfrm>
        </p:spPr>
        <p:txBody>
          <a:bodyPr>
            <a:normAutofit/>
          </a:bodyPr>
          <a:lstStyle/>
          <a:p>
            <a:pPr marL="88900" indent="1714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Дрожжи </a:t>
            </a:r>
            <a:r>
              <a:rPr lang="ru-RU" sz="2400" dirty="0">
                <a:latin typeface="Times New Roman"/>
                <a:ea typeface="Times New Roman"/>
              </a:rPr>
              <a:t>добавляют в тесто, чтобы пирожки,    блины получились пышными и красивыми. </a:t>
            </a:r>
            <a:r>
              <a:rPr lang="ru-RU" sz="2400" dirty="0" smtClean="0">
                <a:latin typeface="Times New Roman"/>
                <a:ea typeface="Times New Roman"/>
              </a:rPr>
              <a:t>И </a:t>
            </a:r>
            <a:r>
              <a:rPr lang="ru-RU" sz="2400" dirty="0">
                <a:latin typeface="Times New Roman"/>
                <a:ea typeface="Times New Roman"/>
              </a:rPr>
              <a:t>кто бы мог подумать, что обычные пекарские дрожжи можно использовать не только для приготовления </a:t>
            </a:r>
            <a:r>
              <a:rPr lang="ru-RU" sz="2400" dirty="0" err="1">
                <a:latin typeface="Times New Roman"/>
                <a:ea typeface="Times New Roman"/>
              </a:rPr>
              <a:t>вкусняшек</a:t>
            </a:r>
            <a:r>
              <a:rPr lang="ru-RU" sz="2400" dirty="0">
                <a:latin typeface="Times New Roman"/>
                <a:ea typeface="Times New Roman"/>
              </a:rPr>
              <a:t>, но и как удобрение, которое служит прекрасным стимулятором роста для </a:t>
            </a:r>
            <a:r>
              <a:rPr lang="ru-RU" sz="2400" dirty="0" smtClean="0">
                <a:latin typeface="Times New Roman"/>
                <a:ea typeface="Times New Roman"/>
              </a:rPr>
              <a:t>растений</a:t>
            </a:r>
            <a:endParaRPr lang="ru-RU" sz="2400" dirty="0"/>
          </a:p>
        </p:txBody>
      </p:sp>
      <p:pic>
        <p:nvPicPr>
          <p:cNvPr id="2052" name="Picture 4" descr="http://stoliknakroisa.ru/images/4/3/telekafe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752" y="3573016"/>
            <a:ext cx="3429000" cy="25717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52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498080" cy="2880320"/>
          </a:xfrm>
        </p:spPr>
        <p:txBody>
          <a:bodyPr>
            <a:normAutofit/>
          </a:bodyPr>
          <a:lstStyle/>
          <a:p>
            <a:pPr marL="88900" indent="274638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/>
                <a:ea typeface="Times New Roman"/>
              </a:rPr>
              <a:t> Дрожжами </a:t>
            </a:r>
            <a:r>
              <a:rPr lang="ru-RU" sz="2400" dirty="0">
                <a:latin typeface="Times New Roman"/>
                <a:ea typeface="Times New Roman"/>
              </a:rPr>
              <a:t>связаны многие надежды человека на будущее. С их помощью из растительного сырья делают спирт. А это горючее, которым можно заменить  бензин. Запасов нефти в мире с каждым годом становится всё меньше и через несколько десятилетий люди могут столкнуться с нехваткой бензина. Тогда дрожжи здорово выручат человечество</a:t>
            </a:r>
            <a:endParaRPr lang="ru-RU" sz="2400" dirty="0"/>
          </a:p>
        </p:txBody>
      </p:sp>
      <p:pic>
        <p:nvPicPr>
          <p:cNvPr id="3074" name="Picture 2" descr="http://ros-toplivo.ru/wp-content/uploads/2015/08/benz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121586"/>
            <a:ext cx="3672408" cy="3372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5077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149079"/>
            <a:ext cx="3186805" cy="2561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C:\Users\User\Desktop\IMG_5072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5" y="4149079"/>
            <a:ext cx="3538871" cy="2561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63999" y="404664"/>
            <a:ext cx="7712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80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кабинете у медсестры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3577" y="1340768"/>
            <a:ext cx="76173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3" lvl="0" indent="192088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В беседе со школьной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медсестрой я выяснила,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что газообразование и вздутие живота - одна из причин ограничения потребления дрожжевого хлеба. Процесс брожения в кишечнике убивает некоторые группы полезных бактерий. Употребление хлеба у детей строго контролируется. Дневная норма для младшего школьника 2-3 кусочка в день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008112"/>
          </a:xfrm>
        </p:spPr>
        <p:txBody>
          <a:bodyPr>
            <a:norm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buSzPts val="1400"/>
            </a:pPr>
            <a:r>
              <a:rPr lang="ru-RU" sz="4000" b="1" dirty="0" smtClean="0">
                <a:effectLst/>
                <a:latin typeface="Times New Roman"/>
                <a:ea typeface="Times New Roman"/>
              </a:rPr>
              <a:t>4. Практическая часть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498080" cy="3168352"/>
          </a:xfrm>
        </p:spPr>
        <p:txBody>
          <a:bodyPr>
            <a:normAutofit/>
          </a:bodyPr>
          <a:lstStyle/>
          <a:p>
            <a:pPr marL="80963" indent="180975" algn="just">
              <a:buNone/>
            </a:pPr>
            <a:r>
              <a:rPr lang="ru-RU" sz="2000" dirty="0">
                <a:latin typeface="Times New Roman"/>
                <a:ea typeface="Times New Roman"/>
              </a:rPr>
              <a:t>Учитель биологии показала </a:t>
            </a:r>
            <a:r>
              <a:rPr lang="ru-RU" sz="2000" dirty="0" smtClean="0">
                <a:latin typeface="Times New Roman"/>
                <a:ea typeface="Times New Roman"/>
              </a:rPr>
              <a:t>мне </a:t>
            </a:r>
            <a:r>
              <a:rPr lang="ru-RU" sz="2000" dirty="0">
                <a:latin typeface="Times New Roman"/>
                <a:ea typeface="Times New Roman"/>
              </a:rPr>
              <a:t>изображения клеток дрожжей,  рассказала, что они размножаются почкованием. Почки растут, пока не приблизятся к размеру материнской клетки. Потом происходит деление ядер. А потом </a:t>
            </a:r>
            <a:r>
              <a:rPr lang="ru-RU" sz="2000" dirty="0" smtClean="0">
                <a:latin typeface="Times New Roman"/>
                <a:ea typeface="Times New Roman"/>
              </a:rPr>
              <a:t>я сама  рассматривала </a:t>
            </a:r>
            <a:r>
              <a:rPr lang="ru-RU" sz="2000" dirty="0">
                <a:latin typeface="Times New Roman"/>
                <a:ea typeface="Times New Roman"/>
              </a:rPr>
              <a:t>в микроскоп хлебопекарные дрожжи и </a:t>
            </a:r>
            <a:r>
              <a:rPr lang="ru-RU" sz="2000" dirty="0" smtClean="0">
                <a:latin typeface="Times New Roman"/>
                <a:ea typeface="Times New Roman"/>
              </a:rPr>
              <a:t>увидела, </a:t>
            </a:r>
            <a:r>
              <a:rPr lang="ru-RU" sz="2000" dirty="0">
                <a:latin typeface="Times New Roman"/>
                <a:ea typeface="Times New Roman"/>
              </a:rPr>
              <a:t>что клетки дрожжей круглые и </a:t>
            </a:r>
            <a:r>
              <a:rPr lang="ru-RU" sz="2000" dirty="0" smtClean="0">
                <a:latin typeface="Times New Roman"/>
                <a:ea typeface="Times New Roman"/>
              </a:rPr>
              <a:t>овальные</a:t>
            </a:r>
            <a:endParaRPr lang="ru-RU" sz="2000" dirty="0"/>
          </a:p>
        </p:txBody>
      </p:sp>
      <p:pic>
        <p:nvPicPr>
          <p:cNvPr id="5" name="Рисунок 4" descr="IMG_5078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429000"/>
            <a:ext cx="3888432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позитроника\Desktop\1 В\исследования\IMG_5079 - копия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310618"/>
            <a:ext cx="230425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0084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4800600"/>
          </a:xfrm>
        </p:spPr>
        <p:txBody>
          <a:bodyPr>
            <a:normAutofit fontScale="85000" lnSpcReduction="20000"/>
          </a:bodyPr>
          <a:lstStyle/>
          <a:p>
            <a:pPr marL="0" indent="450850" algn="just">
              <a:tabLst>
                <a:tab pos="0" algn="l"/>
              </a:tabLst>
            </a:pPr>
            <a:r>
              <a:rPr lang="ru-RU" dirty="0">
                <a:latin typeface="Times New Roman"/>
                <a:ea typeface="Times New Roman"/>
              </a:rPr>
              <a:t>В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два </a:t>
            </a:r>
            <a:r>
              <a:rPr lang="ru-RU" dirty="0" smtClean="0">
                <a:latin typeface="Times New Roman"/>
                <a:ea typeface="Times New Roman"/>
              </a:rPr>
              <a:t>стакана налили </a:t>
            </a:r>
            <a:r>
              <a:rPr lang="ru-RU" dirty="0">
                <a:latin typeface="Times New Roman"/>
                <a:ea typeface="Times New Roman"/>
              </a:rPr>
              <a:t>теплой воды. В каждый стакан положили по кусочку дрожжей. Все хорошенько перемешали. В один стакан добавили сахар. В другой стакан сахар не </a:t>
            </a:r>
            <a:r>
              <a:rPr lang="ru-RU" dirty="0" smtClean="0">
                <a:latin typeface="Times New Roman"/>
                <a:ea typeface="Times New Roman"/>
              </a:rPr>
              <a:t>добавляли. Через </a:t>
            </a:r>
            <a:r>
              <a:rPr lang="ru-RU" dirty="0">
                <a:latin typeface="Times New Roman"/>
                <a:ea typeface="Times New Roman"/>
              </a:rPr>
              <a:t>полчаса после смешивания в стакане с сахаром начался процесс брожения (появились маленькие пузырьки углекислого </a:t>
            </a:r>
            <a:r>
              <a:rPr lang="ru-RU" dirty="0" smtClean="0">
                <a:latin typeface="Times New Roman"/>
                <a:ea typeface="Times New Roman"/>
              </a:rPr>
              <a:t>газа). На </a:t>
            </a:r>
            <a:r>
              <a:rPr lang="ru-RU" dirty="0">
                <a:latin typeface="Times New Roman"/>
                <a:ea typeface="Times New Roman"/>
              </a:rPr>
              <a:t>следующее утро в стакане с сахаром процесс брожения активно продолжался, на поверхности появилась пена маленьких пузырьков углекислого газа. Жидкость в стакане имела кислый запах. В стакане, где не было сахара, брожения не наблюдалось, вода стала прозрачной, дрожжи в виде осадка лежали на дне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116632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R="540385" indent="450215">
              <a:lnSpc>
                <a:spcPct val="115000"/>
              </a:lnSpc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Эксперимент №1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9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608" y="4077072"/>
            <a:ext cx="7498080" cy="1416224"/>
          </a:xfrm>
        </p:spPr>
        <p:txBody>
          <a:bodyPr>
            <a:normAutofit/>
          </a:bodyPr>
          <a:lstStyle/>
          <a:p>
            <a:pPr marL="80963" indent="282575" algn="ctr">
              <a:lnSpc>
                <a:spcPct val="150000"/>
              </a:lnSpc>
              <a:buNone/>
            </a:pP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Для работы дрожжей необходим сахар, чтобы процесс брожения состоялся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фото хлеб\DSC0225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3401"/>
            <a:ext cx="2736304" cy="2251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user\Desktop\фото хлеб\DSC0225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163401"/>
            <a:ext cx="2782445" cy="2281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user\Desktop\фото хлеб\DSC0225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8446" y="1196752"/>
            <a:ext cx="2803857" cy="2289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9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>
            <a:normAutofit fontScale="77500" lnSpcReduction="20000"/>
          </a:bodyPr>
          <a:lstStyle/>
          <a:p>
            <a:pPr marL="92075" indent="449263" algn="just">
              <a:lnSpc>
                <a:spcPct val="150000"/>
              </a:lnSpc>
              <a:spcAft>
                <a:spcPts val="0"/>
              </a:spcAft>
              <a:tabLst>
                <a:tab pos="150495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маленький пузырек </a:t>
            </a:r>
            <a:r>
              <a:rPr lang="ru-RU" dirty="0" smtClean="0">
                <a:latin typeface="Times New Roman"/>
                <a:ea typeface="Times New Roman"/>
              </a:rPr>
              <a:t>налили </a:t>
            </a:r>
            <a:r>
              <a:rPr lang="ru-RU" dirty="0">
                <a:latin typeface="Times New Roman"/>
                <a:ea typeface="Times New Roman"/>
              </a:rPr>
              <a:t>немного теплой воды, насыпали чайную ложку дрожжей и немного сахара. На горлышко пузырька надели обычный воздушный шарик и стали  ждать. Через 10 минут, </a:t>
            </a:r>
            <a:r>
              <a:rPr lang="ru-RU" dirty="0" smtClean="0">
                <a:latin typeface="Times New Roman"/>
                <a:ea typeface="Times New Roman"/>
              </a:rPr>
              <a:t>шарик </a:t>
            </a:r>
            <a:r>
              <a:rPr lang="ru-RU" dirty="0">
                <a:latin typeface="Times New Roman"/>
                <a:ea typeface="Times New Roman"/>
              </a:rPr>
              <a:t>немного надулся. Постепенно он надувался всё больше и больше, что видно на фото. Надувая шары, мы заполняем его углекислым газом. Таким же образом  дрожжи надули </a:t>
            </a:r>
            <a:r>
              <a:rPr lang="ru-RU" dirty="0" smtClean="0">
                <a:latin typeface="Times New Roman"/>
                <a:ea typeface="Times New Roman"/>
              </a:rPr>
              <a:t>шарик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188640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4400" b="1" dirty="0" smtClean="0">
                <a:effectLst/>
                <a:latin typeface="Times New Roman"/>
                <a:ea typeface="Times New Roman"/>
              </a:rPr>
              <a:t>Эксперимент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92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229200"/>
            <a:ext cx="8034096" cy="912168"/>
          </a:xfrm>
        </p:spPr>
        <p:txBody>
          <a:bodyPr>
            <a:noAutofit/>
          </a:bodyPr>
          <a:lstStyle/>
          <a:p>
            <a:pPr marL="365125" indent="0" algn="ctr">
              <a:buNone/>
            </a:pPr>
            <a:r>
              <a:rPr lang="ru-RU" sz="3600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Дрожжи выделяют углекислый газ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DSC0572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000" y="1412776"/>
            <a:ext cx="1979736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SC05728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426505"/>
            <a:ext cx="1800200" cy="1556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SC0571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412777"/>
            <a:ext cx="1973727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DSC05719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1426505"/>
            <a:ext cx="1728192" cy="1570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DSC05719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282278"/>
            <a:ext cx="1728192" cy="1454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DSC05720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3" y="3293746"/>
            <a:ext cx="1719037" cy="1442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2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844824"/>
            <a:ext cx="7498080" cy="3709392"/>
          </a:xfrm>
        </p:spPr>
        <p:txBody>
          <a:bodyPr>
            <a:normAutofit fontScale="77500" lnSpcReduction="20000"/>
          </a:bodyPr>
          <a:lstStyle/>
          <a:p>
            <a:pPr marL="0" marR="540385" indent="450850" algn="just">
              <a:lnSpc>
                <a:spcPct val="150000"/>
              </a:lnSpc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Замесили </a:t>
            </a:r>
            <a:r>
              <a:rPr lang="ru-RU" dirty="0">
                <a:latin typeface="Times New Roman"/>
                <a:ea typeface="Times New Roman"/>
              </a:rPr>
              <a:t>тесто, разложили его в два горшочка. Один горшочек поставили в теплое место, поближе к батарее. Другой горшочек -  в холодное место. Через час тесто, которое стояло около батареи значительно увеличилось в объеме, поднялось. Тесто, стоявшее в холодном месте, тоже поднялось, но значительно меньше.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87624" y="404664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4400" b="1" dirty="0" smtClean="0">
                <a:effectLst/>
                <a:latin typeface="Times New Roman"/>
                <a:ea typeface="Times New Roman"/>
              </a:rPr>
              <a:t>Эксперимент№3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19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221088"/>
            <a:ext cx="7498080" cy="1596244"/>
          </a:xfrm>
        </p:spPr>
        <p:txBody>
          <a:bodyPr>
            <a:normAutofit/>
          </a:bodyPr>
          <a:lstStyle/>
          <a:p>
            <a:pPr marL="80963" indent="282575" algn="ctr">
              <a:lnSpc>
                <a:spcPct val="150000"/>
              </a:lnSpc>
              <a:buNone/>
            </a:pPr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Дрожжи чувствительны к температуре окружающей среды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фото хлеб\DSC0220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2592288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:\фото\3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407738"/>
            <a:ext cx="2664296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:\фото\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395162"/>
            <a:ext cx="2592288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35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7890080" cy="6336704"/>
          </a:xfrm>
        </p:spPr>
        <p:txBody>
          <a:bodyPr>
            <a:normAutofit fontScale="62500" lnSpcReduction="20000"/>
          </a:bodyPr>
          <a:lstStyle/>
          <a:p>
            <a:pPr marL="82296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i="1" dirty="0">
                <a:latin typeface="Times New Roman"/>
                <a:ea typeface="Times New Roman"/>
              </a:rPr>
              <a:t>Цель </a:t>
            </a:r>
            <a:r>
              <a:rPr lang="ru-RU" sz="3400" b="1" i="1" dirty="0" smtClean="0">
                <a:latin typeface="Times New Roman"/>
                <a:ea typeface="Times New Roman"/>
              </a:rPr>
              <a:t>исследования</a:t>
            </a:r>
            <a:r>
              <a:rPr lang="ru-RU" sz="3400" dirty="0" smtClean="0">
                <a:latin typeface="Times New Roman"/>
                <a:ea typeface="Times New Roman"/>
              </a:rPr>
              <a:t>:</a:t>
            </a:r>
          </a:p>
          <a:p>
            <a:pPr marL="82296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dirty="0" smtClean="0">
                <a:latin typeface="Times New Roman"/>
                <a:ea typeface="Times New Roman"/>
              </a:rPr>
              <a:t> Узнать</a:t>
            </a:r>
            <a:r>
              <a:rPr lang="ru-RU" sz="3400" dirty="0">
                <a:latin typeface="Times New Roman"/>
                <a:ea typeface="Times New Roman"/>
              </a:rPr>
              <a:t>, что собой представляют дрожжи и может ли человек обойтись без них.</a:t>
            </a: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dirty="0">
                <a:latin typeface="Times New Roman"/>
                <a:ea typeface="Times New Roman"/>
              </a:rPr>
              <a:t> </a:t>
            </a:r>
            <a:r>
              <a:rPr lang="ru-RU" sz="3400" b="1" i="1" dirty="0" smtClean="0">
                <a:latin typeface="Times New Roman"/>
                <a:ea typeface="Times New Roman"/>
              </a:rPr>
              <a:t>Задачи</a:t>
            </a:r>
            <a:r>
              <a:rPr lang="ru-RU" sz="3400" dirty="0" smtClean="0">
                <a:latin typeface="Times New Roman"/>
                <a:ea typeface="Times New Roman"/>
              </a:rPr>
              <a:t>:</a:t>
            </a:r>
            <a:endParaRPr lang="ru-RU" sz="3400" dirty="0">
              <a:latin typeface="Times New Roman"/>
              <a:ea typeface="Times New Roman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3400" dirty="0">
                <a:latin typeface="Times New Roman"/>
                <a:ea typeface="Times New Roman"/>
              </a:rPr>
              <a:t>Узнать, что такое дрожжи и историю их происхождения.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3400" dirty="0">
                <a:latin typeface="Times New Roman"/>
                <a:ea typeface="Times New Roman"/>
              </a:rPr>
              <a:t>Изучить виды дрожжей и как человек их использует.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3400" dirty="0">
                <a:latin typeface="Times New Roman"/>
                <a:ea typeface="Times New Roman"/>
              </a:rPr>
              <a:t>Выяснить, какие полезные и вредные свойства имеют дрожжи.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3400" dirty="0">
                <a:latin typeface="Times New Roman"/>
                <a:ea typeface="Times New Roman"/>
              </a:rPr>
              <a:t>Провести эксперименты</a:t>
            </a:r>
            <a:r>
              <a:rPr lang="ru-RU" sz="3400" dirty="0" smtClean="0">
                <a:latin typeface="Times New Roman"/>
                <a:ea typeface="Times New Roman"/>
              </a:rPr>
              <a:t>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3400" dirty="0" smtClean="0">
                <a:latin typeface="Times New Roman"/>
                <a:ea typeface="Times New Roman"/>
              </a:rPr>
              <a:t>Сделать выводы.</a:t>
            </a:r>
            <a:endParaRPr lang="ru-RU" sz="3400" dirty="0">
              <a:latin typeface="Times New Roman"/>
              <a:ea typeface="Times New Roman"/>
            </a:endParaRP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i="1" dirty="0">
                <a:latin typeface="Times New Roman"/>
                <a:ea typeface="Times New Roman"/>
              </a:rPr>
              <a:t>Гипотеза</a:t>
            </a:r>
            <a:r>
              <a:rPr lang="ru-RU" sz="3400" b="1" dirty="0">
                <a:latin typeface="Times New Roman"/>
                <a:ea typeface="Times New Roman"/>
              </a:rPr>
              <a:t>:</a:t>
            </a:r>
            <a:r>
              <a:rPr lang="ru-RU" sz="3400" dirty="0">
                <a:latin typeface="Times New Roman"/>
                <a:ea typeface="Times New Roman"/>
              </a:rPr>
              <a:t> </a:t>
            </a:r>
            <a:endParaRPr lang="ru-RU" sz="3400" dirty="0" smtClean="0"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dirty="0" smtClean="0">
                <a:latin typeface="Times New Roman"/>
                <a:ea typeface="Times New Roman"/>
              </a:rPr>
              <a:t>Я предположила, </a:t>
            </a:r>
            <a:r>
              <a:rPr lang="ru-RU" sz="3400" dirty="0">
                <a:latin typeface="Times New Roman"/>
                <a:ea typeface="Times New Roman"/>
              </a:rPr>
              <a:t>что без дрожжей можно прожить.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9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954360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effectLst/>
                <a:latin typeface="Times New Roman"/>
                <a:ea typeface="Times New Roman"/>
              </a:rPr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08720"/>
            <a:ext cx="7818072" cy="5616624"/>
          </a:xfrm>
        </p:spPr>
        <p:txBody>
          <a:bodyPr>
            <a:normAutofit fontScale="47500" lnSpcReduction="20000"/>
          </a:bodyPr>
          <a:lstStyle/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dirty="0" smtClean="0">
                <a:latin typeface="Times New Roman"/>
                <a:ea typeface="Times New Roman"/>
              </a:rPr>
              <a:t>1</a:t>
            </a:r>
            <a:r>
              <a:rPr lang="ru-RU" sz="3400" dirty="0" smtClean="0">
                <a:latin typeface="Times New Roman"/>
                <a:ea typeface="Times New Roman"/>
              </a:rPr>
              <a:t>. Я узнала   </a:t>
            </a:r>
            <a:r>
              <a:rPr lang="ru-RU" sz="3400" dirty="0">
                <a:latin typeface="Times New Roman"/>
                <a:ea typeface="Times New Roman"/>
              </a:rPr>
              <a:t>что дрожжи - это часть живой природы, это живые микроорганизмы. Тысячи лет человек использовал дрожжи и не подозревал об их существовании. На протяжении многих столетий учёные изучали их, отбирали лучшие. </a:t>
            </a:r>
          </a:p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dirty="0" smtClean="0">
                <a:latin typeface="Times New Roman"/>
                <a:ea typeface="Times New Roman"/>
              </a:rPr>
              <a:t>2.</a:t>
            </a:r>
            <a:r>
              <a:rPr lang="ru-RU" sz="3400" dirty="0" smtClean="0">
                <a:latin typeface="Times New Roman"/>
                <a:ea typeface="Times New Roman"/>
              </a:rPr>
              <a:t> Узнала, </a:t>
            </a:r>
            <a:r>
              <a:rPr lang="ru-RU" sz="3400" dirty="0">
                <a:latin typeface="Times New Roman"/>
                <a:ea typeface="Times New Roman"/>
              </a:rPr>
              <a:t>что дрожжей существует большое количество: пивные и винные, хлебопекарные, кормовые и патогенные.</a:t>
            </a:r>
          </a:p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dirty="0" smtClean="0">
                <a:latin typeface="Times New Roman"/>
                <a:ea typeface="Times New Roman"/>
              </a:rPr>
              <a:t>3.</a:t>
            </a:r>
            <a:r>
              <a:rPr lang="ru-RU" sz="3400" dirty="0" smtClean="0">
                <a:latin typeface="Times New Roman"/>
                <a:ea typeface="Times New Roman"/>
              </a:rPr>
              <a:t> Поняла, </a:t>
            </a:r>
            <a:r>
              <a:rPr lang="ru-RU" sz="3400" dirty="0">
                <a:latin typeface="Times New Roman"/>
                <a:ea typeface="Times New Roman"/>
              </a:rPr>
              <a:t>что дрожжи играют большую роль в жизни человека. Без дрожжей нельзя испечь привычный нам хлеб, приготовить вино, пиво, квас. </a:t>
            </a:r>
            <a:endParaRPr lang="ru-RU" sz="3400" dirty="0" smtClean="0">
              <a:latin typeface="Times New Roman"/>
              <a:ea typeface="Times New Roman"/>
            </a:endParaRPr>
          </a:p>
          <a:p>
            <a:pPr marL="80963" lvl="0" indent="282575" algn="just">
              <a:lnSpc>
                <a:spcPct val="150000"/>
              </a:lnSpc>
              <a:buClr>
                <a:srgbClr val="3891A7"/>
              </a:buClr>
              <a:buNone/>
            </a:pPr>
            <a:r>
              <a:rPr lang="ru-RU" sz="3400" b="1" dirty="0">
                <a:solidFill>
                  <a:prstClr val="black"/>
                </a:solidFill>
                <a:latin typeface="Times New Roman"/>
                <a:ea typeface="Times New Roman"/>
              </a:rPr>
              <a:t>4</a:t>
            </a:r>
            <a:r>
              <a:rPr lang="ru-RU" sz="3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 Узнала, </a:t>
            </a:r>
            <a:r>
              <a:rPr lang="ru-RU" sz="3400" dirty="0">
                <a:solidFill>
                  <a:prstClr val="black"/>
                </a:solidFill>
                <a:latin typeface="Times New Roman"/>
                <a:ea typeface="Times New Roman"/>
              </a:rPr>
              <a:t>что дрожжи используют  для приготовления разных лекарств и витаминов, как удобрение для роста растений и как экологическое горючее для автомобилей.</a:t>
            </a:r>
          </a:p>
          <a:p>
            <a:pPr marL="80963" lvl="0" indent="282575" algn="just">
              <a:lnSpc>
                <a:spcPct val="150000"/>
              </a:lnSpc>
              <a:buClr>
                <a:srgbClr val="3891A7"/>
              </a:buClr>
              <a:buNone/>
            </a:pPr>
            <a:r>
              <a:rPr lang="ru-RU" sz="3400" b="1" dirty="0">
                <a:solidFill>
                  <a:prstClr val="black"/>
                </a:solidFill>
                <a:latin typeface="Times New Roman"/>
                <a:ea typeface="Times New Roman"/>
              </a:rPr>
              <a:t>5</a:t>
            </a:r>
            <a:r>
              <a:rPr lang="ru-RU" sz="3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 Выяснила, </a:t>
            </a:r>
            <a:r>
              <a:rPr lang="ru-RU" sz="3400" dirty="0">
                <a:solidFill>
                  <a:prstClr val="black"/>
                </a:solidFill>
                <a:latin typeface="Times New Roman"/>
                <a:ea typeface="Times New Roman"/>
              </a:rPr>
              <a:t>что главное достоинство дрожжей в том, что они вызывают спиртовое брожение, выделяют углекислый газ, размножаются как в тепле, так и в холоде. Они способны жить и развиваться.</a:t>
            </a:r>
          </a:p>
          <a:p>
            <a:pPr marL="80963" lvl="0" indent="282575" algn="just">
              <a:lnSpc>
                <a:spcPct val="150000"/>
              </a:lnSpc>
              <a:buClr>
                <a:srgbClr val="3891A7"/>
              </a:buClr>
              <a:buNone/>
            </a:pPr>
            <a:r>
              <a:rPr lang="ru-RU" sz="3400" dirty="0">
                <a:solidFill>
                  <a:prstClr val="black"/>
                </a:solidFill>
                <a:latin typeface="Times New Roman"/>
                <a:ea typeface="Times New Roman"/>
              </a:rPr>
              <a:t>Таким образом, </a:t>
            </a:r>
            <a:r>
              <a:rPr lang="ru-RU" sz="3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моя </a:t>
            </a:r>
            <a:r>
              <a:rPr lang="ru-RU" sz="3400" dirty="0">
                <a:solidFill>
                  <a:prstClr val="black"/>
                </a:solidFill>
                <a:latin typeface="Times New Roman"/>
                <a:ea typeface="Times New Roman"/>
              </a:rPr>
              <a:t>гипотеза не подтвердилась: человек не  может прожить без дрожжей, они важны для человека в современном мире.</a:t>
            </a:r>
          </a:p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28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indent="-283464" algn="ctr">
              <a:lnSpc>
                <a:spcPct val="115000"/>
              </a:lnSpc>
              <a:spcBef>
                <a:spcPts val="600"/>
              </a:spcBef>
            </a:pPr>
            <a:r>
              <a:rPr lang="ru-RU" sz="4000" b="1" dirty="0">
                <a:latin typeface="Times New Roman"/>
                <a:ea typeface="Times New Roman"/>
              </a:rPr>
              <a:t>Список </a:t>
            </a:r>
            <a:r>
              <a:rPr lang="ru-RU" sz="4000" b="1" dirty="0" smtClean="0">
                <a:latin typeface="Times New Roman"/>
                <a:ea typeface="Times New Roman"/>
              </a:rPr>
              <a:t>литературы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498080" cy="4800600"/>
          </a:xfrm>
        </p:spPr>
        <p:txBody>
          <a:bodyPr>
            <a:normAutofit fontScale="70000" lnSpcReduction="20000"/>
          </a:bodyPr>
          <a:lstStyle/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  <a:tabLst>
                <a:tab pos="3371850" algn="l"/>
              </a:tabLst>
            </a:pPr>
            <a:r>
              <a:rPr lang="ru-RU" sz="2300" dirty="0" smtClean="0">
                <a:latin typeface="Times New Roman"/>
                <a:ea typeface="Times New Roman"/>
              </a:rPr>
              <a:t>1.Детская </a:t>
            </a:r>
            <a:r>
              <a:rPr lang="ru-RU" sz="2300" dirty="0">
                <a:latin typeface="Times New Roman"/>
                <a:ea typeface="Times New Roman"/>
              </a:rPr>
              <a:t>энциклопедия «Всё обо всём». - М: Изд-во ЭКСМО,2013 с.544</a:t>
            </a:r>
          </a:p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300" dirty="0">
                <a:latin typeface="Times New Roman"/>
                <a:ea typeface="Times New Roman"/>
              </a:rPr>
              <a:t>2. Шорыгина Т. А. Беседы о хлебе. Методические рекомендации. – М.: ТЦ Сфера, 2014. -80с.</a:t>
            </a:r>
          </a:p>
          <a:p>
            <a:pPr marL="80963" indent="282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300" dirty="0">
                <a:latin typeface="Times New Roman"/>
                <a:ea typeface="Times New Roman"/>
              </a:rPr>
              <a:t>3. Ожегов С. И., Шведова Н. Ю. Толковый словарь русского языка. – М.: Азбуковник, 1999. г.</a:t>
            </a:r>
          </a:p>
          <a:p>
            <a:pPr marL="80963" indent="282575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300" dirty="0">
                <a:latin typeface="Times New Roman"/>
                <a:ea typeface="Times New Roman"/>
              </a:rPr>
              <a:t>4</a:t>
            </a:r>
            <a:r>
              <a:rPr lang="ru-RU" sz="2300" dirty="0" smtClean="0">
                <a:latin typeface="Times New Roman"/>
                <a:ea typeface="Times New Roman"/>
              </a:rPr>
              <a:t>. Интернет-ресурсы.</a:t>
            </a:r>
          </a:p>
          <a:p>
            <a:pPr marL="80963" indent="282575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300" b="1" dirty="0" smtClean="0">
                <a:latin typeface="Times New Roman"/>
                <a:ea typeface="Times New Roman"/>
              </a:rPr>
              <a:t>Интернет источники:</a:t>
            </a:r>
          </a:p>
          <a:p>
            <a:pPr marL="423863" indent="-342900" algn="just">
              <a:lnSpc>
                <a:spcPct val="150000"/>
              </a:lnSpc>
              <a:spcAft>
                <a:spcPts val="1000"/>
              </a:spcAft>
            </a:pPr>
            <a:r>
              <a:rPr lang="en-US" sz="2300" dirty="0">
                <a:latin typeface="Times New Roman"/>
                <a:ea typeface="Times New Roman"/>
                <a:hlinkClick r:id="rId2"/>
              </a:rPr>
              <a:t>https://ru.wikipedia.org/wiki/</a:t>
            </a:r>
            <a:r>
              <a:rPr lang="ru-RU" sz="2300" dirty="0">
                <a:latin typeface="Times New Roman"/>
                <a:ea typeface="Times New Roman"/>
                <a:hlinkClick r:id="rId2"/>
              </a:rPr>
              <a:t>Левенгук,_</a:t>
            </a:r>
            <a:r>
              <a:rPr lang="ru-RU" sz="2300" dirty="0" err="1" smtClean="0">
                <a:latin typeface="Times New Roman"/>
                <a:ea typeface="Times New Roman"/>
                <a:hlinkClick r:id="rId2"/>
              </a:rPr>
              <a:t>Антони_ван</a:t>
            </a:r>
            <a:r>
              <a:rPr lang="ru-RU" sz="2300" dirty="0" smtClean="0">
                <a:latin typeface="Times New Roman"/>
                <a:ea typeface="Times New Roman"/>
              </a:rPr>
              <a:t> ;</a:t>
            </a:r>
          </a:p>
          <a:p>
            <a:pPr marL="423863" indent="-342900" algn="just">
              <a:lnSpc>
                <a:spcPct val="150000"/>
              </a:lnSpc>
              <a:spcAft>
                <a:spcPts val="1000"/>
              </a:spcAft>
            </a:pPr>
            <a:r>
              <a:rPr lang="en-US" sz="2300" dirty="0">
                <a:latin typeface="Times New Roman"/>
                <a:ea typeface="Times New Roman"/>
                <a:hlinkClick r:id="rId3"/>
              </a:rPr>
              <a:t>https://ru.wikipedia.org/wiki/</a:t>
            </a:r>
            <a:r>
              <a:rPr lang="ru-RU" sz="2300" dirty="0" err="1">
                <a:latin typeface="Times New Roman"/>
                <a:ea typeface="Times New Roman"/>
                <a:hlinkClick r:id="rId3"/>
              </a:rPr>
              <a:t>Пастер,_</a:t>
            </a:r>
            <a:r>
              <a:rPr lang="ru-RU" sz="2300" dirty="0" err="1" smtClean="0">
                <a:latin typeface="Times New Roman"/>
                <a:ea typeface="Times New Roman"/>
                <a:hlinkClick r:id="rId3"/>
              </a:rPr>
              <a:t>Луи</a:t>
            </a:r>
            <a:r>
              <a:rPr lang="ru-RU" sz="2300" dirty="0" smtClean="0">
                <a:latin typeface="Times New Roman"/>
                <a:ea typeface="Times New Roman"/>
              </a:rPr>
              <a:t> ;</a:t>
            </a:r>
          </a:p>
          <a:p>
            <a:pPr marL="423863" indent="-342900" algn="just">
              <a:lnSpc>
                <a:spcPct val="150000"/>
              </a:lnSpc>
              <a:spcAft>
                <a:spcPts val="1000"/>
              </a:spcAft>
            </a:pPr>
            <a:r>
              <a:rPr lang="en-US" sz="2300" dirty="0">
                <a:latin typeface="Times New Roman"/>
                <a:ea typeface="Times New Roman"/>
                <a:hlinkClick r:id="rId4"/>
              </a:rPr>
              <a:t>https://ru.wikipedia.org/wiki/</a:t>
            </a:r>
            <a:r>
              <a:rPr lang="ru-RU" sz="2300" dirty="0" smtClean="0">
                <a:latin typeface="Times New Roman"/>
                <a:ea typeface="Times New Roman"/>
                <a:hlinkClick r:id="rId4"/>
              </a:rPr>
              <a:t>Дрожжи</a:t>
            </a:r>
            <a:r>
              <a:rPr lang="ru-RU" sz="2300" dirty="0" smtClean="0">
                <a:latin typeface="Times New Roman"/>
                <a:ea typeface="Times New Roman"/>
              </a:rPr>
              <a:t> ;</a:t>
            </a:r>
          </a:p>
          <a:p>
            <a:pPr marL="423863" indent="-342900" algn="just">
              <a:lnSpc>
                <a:spcPct val="150000"/>
              </a:lnSpc>
              <a:spcAft>
                <a:spcPts val="1000"/>
              </a:spcAft>
            </a:pPr>
            <a:endParaRPr lang="ru-RU" sz="2300" dirty="0" smtClean="0">
              <a:latin typeface="Times New Roman"/>
              <a:ea typeface="Times New Roman"/>
            </a:endParaRPr>
          </a:p>
          <a:p>
            <a:pPr marL="80963" indent="282575" algn="just">
              <a:lnSpc>
                <a:spcPct val="150000"/>
              </a:lnSpc>
              <a:spcAft>
                <a:spcPts val="1000"/>
              </a:spcAft>
              <a:buNone/>
            </a:pP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4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188640"/>
            <a:ext cx="8176422" cy="1210146"/>
          </a:xfrm>
        </p:spPr>
        <p:txBody>
          <a:bodyPr>
            <a:noAutofit/>
          </a:bodyPr>
          <a:lstStyle/>
          <a:p>
            <a:pPr marL="365125" lvl="0" indent="166688" algn="ctr">
              <a:lnSpc>
                <a:spcPct val="150000"/>
              </a:lnSpc>
              <a:spcBef>
                <a:spcPts val="600"/>
              </a:spcBef>
            </a:pPr>
            <a:r>
              <a:rPr lang="ru-RU" sz="3200" b="1" i="1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Методы исследования:</a:t>
            </a:r>
            <a:r>
              <a:rPr lang="ru-RU" sz="3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18684" y="1447799"/>
            <a:ext cx="8115004" cy="507369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Constantia" pitchFamily="18" charset="0"/>
              </a:rPr>
              <a:t>               </a:t>
            </a:r>
            <a:r>
              <a:rPr lang="ru-RU" sz="2200" dirty="0" smtClean="0">
                <a:latin typeface="Constantia" pitchFamily="18" charset="0"/>
              </a:rPr>
              <a:t>–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Думала </a:t>
            </a:r>
          </a:p>
          <a:p>
            <a:pPr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              самостоятельно                                        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– Опрашивала</a:t>
            </a: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Constantia" pitchFamily="18" charset="0"/>
              </a:rPr>
              <a:t>               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Constantia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dirty="0" smtClean="0">
                <a:solidFill>
                  <a:srgbClr val="002060"/>
                </a:solidFill>
                <a:latin typeface="Constantia" pitchFamily="18" charset="0"/>
              </a:rPr>
              <a:t> 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Пользовалась 		                 –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Читала в                           </a:t>
            </a:r>
          </a:p>
          <a:p>
            <a:pPr>
              <a:buNone/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             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интернет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– ресурсами                                  книгах</a:t>
            </a:r>
            <a:endParaRPr lang="ru-RU" sz="22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                                       </a:t>
            </a:r>
          </a:p>
          <a:p>
            <a:pPr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          </a:t>
            </a: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lvl="0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Сравнивала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–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Наблюдала</a:t>
            </a: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marL="0" lvl="0" indent="0" algn="just">
              <a:lnSpc>
                <a:spcPct val="150000"/>
              </a:lnSpc>
              <a:buClr>
                <a:srgbClr val="3891A7"/>
              </a:buClr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50000"/>
              </a:lnSpc>
              <a:buClr>
                <a:srgbClr val="3891A7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                                          – Экспериментировала</a:t>
            </a: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>
              <a:buNone/>
            </a:pPr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02" y="1485378"/>
            <a:ext cx="1000132" cy="9286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Содержимое 8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14958" y="4204349"/>
            <a:ext cx="10001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C:\Program Files\Microsoft Office\MEDIA\CAGCAT10\j0195384.wmf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18174" y="2699655"/>
            <a:ext cx="1142976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830" y="1474624"/>
            <a:ext cx="100013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http://png-images.ru/wp-content/uploads/2015/01/book_PNG2105.png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14958" y="2842519"/>
            <a:ext cx="114297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6" descr="C:\Program Files\Microsoft Office\MEDIA\CAGCAT10\j0305257.wmf"/>
          <p:cNvPicPr>
            <a:picLocks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5074317"/>
            <a:ext cx="1000132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cons.iconarchive.com/icons/icons8/windows-8/512/Editing-Compare-icon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0894" y="4084069"/>
            <a:ext cx="977536" cy="97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4273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178112" cy="1143000"/>
          </a:xfrm>
        </p:spPr>
        <p:txBody>
          <a:bodyPr>
            <a:normAutofit fontScale="90000"/>
          </a:bodyPr>
          <a:lstStyle/>
          <a:p>
            <a:pPr lvl="0" algn="ctr">
              <a:spcAft>
                <a:spcPts val="0"/>
              </a:spcAft>
              <a:buSzPts val="1400"/>
            </a:pPr>
            <a:r>
              <a:rPr lang="ru-RU" sz="4000" b="1" dirty="0" smtClean="0">
                <a:effectLst/>
                <a:latin typeface="Times New Roman"/>
                <a:ea typeface="Times New Roman"/>
              </a:rPr>
              <a:t>1. Что </a:t>
            </a:r>
            <a:r>
              <a:rPr lang="ru-RU" sz="4000" b="1" dirty="0">
                <a:effectLst/>
                <a:latin typeface="Times New Roman"/>
                <a:ea typeface="Times New Roman"/>
              </a:rPr>
              <a:t>такое дрожжи, и история их </a:t>
            </a:r>
            <a:r>
              <a:rPr lang="ru-RU" sz="4000" b="1" dirty="0" smtClean="0">
                <a:effectLst/>
                <a:latin typeface="Times New Roman"/>
                <a:ea typeface="Times New Roman"/>
              </a:rPr>
              <a:t>происхождения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16832"/>
            <a:ext cx="7818072" cy="4608512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4400" dirty="0" smtClean="0">
                <a:latin typeface="Times New Roman"/>
                <a:ea typeface="Times New Roman"/>
              </a:rPr>
              <a:t>Дрожжи </a:t>
            </a:r>
            <a:r>
              <a:rPr lang="ru-RU" sz="4400" dirty="0">
                <a:latin typeface="Times New Roman"/>
                <a:ea typeface="Times New Roman"/>
              </a:rPr>
              <a:t>- это живые существа</a:t>
            </a:r>
            <a:endParaRPr lang="ru-RU" sz="4400" dirty="0"/>
          </a:p>
        </p:txBody>
      </p:sp>
      <p:pic>
        <p:nvPicPr>
          <p:cNvPr id="1028" name="Picture 4" descr="http://ogorod.ua/_pu/6/363589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4896544" cy="3482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7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941168"/>
            <a:ext cx="3784464" cy="1608561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Антони 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Ван Левенгук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(1632-1723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нидерландский 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натуралист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megabook.ru/stream/mediapreview?Key=%D0%9B%D0%B5%D0%B2%D0%B5%D0%BD%D0%B3%D1%83%D0%BA%20%D0%90%D0%BD%D1%82%D0%BE%D0%BD%D0%B8%20%D0%B2%D0%B0%D0%BD%20(%D0%BF%D0%BE%D1%80%D1%82%D1%80%D0%B5%D1%82)&amp;Width=654&amp;Height=6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176464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ladregion.info/files/images/articles/kak_krestyane_na_lechenie_v_parizh_ezdili/lui_paster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200467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822340" y="4941168"/>
            <a:ext cx="3784464" cy="16085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Луи Пастер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1822-1895) </a:t>
            </a: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французский 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микробиолог </a:t>
            </a: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5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Aft>
                <a:spcPts val="0"/>
              </a:spcAft>
              <a:buSzPts val="1400"/>
              <a:tabLst>
                <a:tab pos="733425" algn="l"/>
              </a:tabLst>
            </a:pPr>
            <a:r>
              <a:rPr lang="ru-RU" sz="4000" b="1" dirty="0" smtClean="0">
                <a:effectLst/>
                <a:latin typeface="Times New Roman"/>
                <a:ea typeface="Times New Roman"/>
              </a:rPr>
              <a:t>2</a:t>
            </a:r>
            <a:r>
              <a:rPr lang="ru-RU" sz="4400" b="1" dirty="0" smtClean="0">
                <a:effectLst/>
                <a:latin typeface="Times New Roman"/>
                <a:ea typeface="Times New Roman"/>
              </a:rPr>
              <a:t>. Основные </a:t>
            </a:r>
            <a:r>
              <a:rPr lang="ru-RU" sz="4400" b="1" dirty="0">
                <a:effectLst/>
                <a:latin typeface="Times New Roman"/>
                <a:ea typeface="Times New Roman"/>
              </a:rPr>
              <a:t>виды дрожжей и их </a:t>
            </a:r>
            <a:r>
              <a:rPr lang="ru-RU" sz="4400" b="1" dirty="0" smtClean="0">
                <a:effectLst/>
                <a:latin typeface="Times New Roman"/>
                <a:ea typeface="Times New Roman"/>
              </a:rPr>
              <a:t>применение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81128"/>
            <a:ext cx="4211960" cy="202731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Дрожжи на винограде и вино</a:t>
            </a:r>
            <a:endParaRPr lang="ru-RU" dirty="0"/>
          </a:p>
        </p:txBody>
      </p:sp>
      <p:pic>
        <p:nvPicPr>
          <p:cNvPr id="6" name="Рисунок 5" descr="Картинки по запросу рожь фото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54014"/>
            <a:ext cx="2520280" cy="2045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xn--e1aehoccs7g.xn--p1ai/image/data/selen/z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2405502"/>
            <a:ext cx="2520280" cy="2103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upload.wikimedia.org/wikipedia/commons/thumb/6/65/Wine_grapes07.jpg/220px-Wine_grapes07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78926"/>
            <a:ext cx="2736304" cy="2020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http://www.alcorecept.ru/wp-content/uploads/2015/04/domashnee-vino-iz-terna-bez-drozhzhej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489200"/>
            <a:ext cx="2520280" cy="2019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788024" y="4733528"/>
            <a:ext cx="4073656" cy="143177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Ячмень и рожь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24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0.liveinternet.ru/images/attach/c/4/84/523/84523938_3720816_drojji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6696744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95536" y="2780928"/>
            <a:ext cx="3312368" cy="130723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Хлебопекарные дрожжи </a:t>
            </a:r>
            <a:endParaRPr lang="ru-RU" dirty="0"/>
          </a:p>
        </p:txBody>
      </p:sp>
      <p:pic>
        <p:nvPicPr>
          <p:cNvPr id="7" name="Рисунок 6" descr="http://www.produkt.by/upload/fck_upload/images/28-1(4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9168" y="2924944"/>
            <a:ext cx="3282127" cy="2644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788024" y="5733256"/>
            <a:ext cx="3312368" cy="75855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Винные дрожжи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77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51.img.avito.st/640x480/9628195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672408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Объект 4" descr="http://www.sundhedslex.dk/images/candida-svamp-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124744"/>
            <a:ext cx="3528392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95536" y="4509120"/>
            <a:ext cx="4104456" cy="100811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Кормовые дрожжи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05048" y="4509120"/>
            <a:ext cx="3871408" cy="100811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Патогенные дрожжи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4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Aft>
                <a:spcPts val="0"/>
              </a:spcAft>
              <a:buSzPts val="1400"/>
              <a:tabLst>
                <a:tab pos="180340" algn="l"/>
              </a:tabLst>
            </a:pPr>
            <a:r>
              <a:rPr lang="ru-RU" sz="4400" b="1" dirty="0" smtClean="0">
                <a:effectLst/>
                <a:latin typeface="Times New Roman"/>
                <a:ea typeface="Times New Roman"/>
              </a:rPr>
              <a:t>3. Полезные </a:t>
            </a:r>
            <a:r>
              <a:rPr lang="ru-RU" sz="4400" b="1" dirty="0">
                <a:effectLst/>
                <a:latin typeface="Times New Roman"/>
                <a:ea typeface="Times New Roman"/>
              </a:rPr>
              <a:t>и вредные свойства </a:t>
            </a:r>
            <a:r>
              <a:rPr lang="ru-RU" sz="4400" b="1" dirty="0" smtClean="0">
                <a:effectLst/>
                <a:latin typeface="Times New Roman"/>
                <a:ea typeface="Times New Roman"/>
              </a:rPr>
              <a:t>дрожжей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7498080" cy="2686040"/>
          </a:xfrm>
        </p:spPr>
        <p:txBody>
          <a:bodyPr>
            <a:normAutofit/>
          </a:bodyPr>
          <a:lstStyle/>
          <a:p>
            <a:pPr marL="0" lvl="0" indent="193675" algn="just">
              <a:lnSpc>
                <a:spcPct val="110000"/>
              </a:lnSpc>
              <a:spcAft>
                <a:spcPts val="1000"/>
              </a:spcAft>
              <a:buFont typeface="Wingdings"/>
              <a:buChar char=""/>
            </a:pPr>
            <a:r>
              <a:rPr lang="ru-RU" sz="2400" dirty="0" smtClean="0">
                <a:latin typeface="Times New Roman"/>
                <a:ea typeface="Times New Roman"/>
              </a:rPr>
              <a:t> Дрожжи </a:t>
            </a:r>
            <a:r>
              <a:rPr lang="ru-RU" sz="2400" dirty="0">
                <a:latin typeface="Times New Roman"/>
                <a:ea typeface="Times New Roman"/>
              </a:rPr>
              <a:t>широко применяются в косметологии и медицине. Из них можно сделать маски для волос и </a:t>
            </a:r>
            <a:r>
              <a:rPr lang="ru-RU" sz="2400" dirty="0" smtClean="0">
                <a:latin typeface="Times New Roman"/>
                <a:ea typeface="Times New Roman"/>
              </a:rPr>
              <a:t>лица, а </a:t>
            </a:r>
            <a:r>
              <a:rPr lang="ru-RU" sz="2400" dirty="0">
                <a:latin typeface="Times New Roman"/>
                <a:ea typeface="Times New Roman"/>
              </a:rPr>
              <a:t>для здоровья используют сухие пивные дрожжи, которые богаты калием, магнием, железом и кальцием. Дрожжи способствуют быстрому заживлению ран и </a:t>
            </a:r>
            <a:r>
              <a:rPr lang="ru-RU" sz="2400" dirty="0" smtClean="0">
                <a:latin typeface="Times New Roman"/>
                <a:ea typeface="Times New Roman"/>
              </a:rPr>
              <a:t>ожогов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 descr="http://mymarcy.ru/wp-content/uploads/2014/12/Foto-3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2462313" cy="2462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osmolash.ru/box/editor/placenta_maski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4229698"/>
            <a:ext cx="2827503" cy="18776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39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</TotalTime>
  <Words>913</Words>
  <Application>Microsoft Office PowerPoint</Application>
  <PresentationFormat>Экран (4:3)</PresentationFormat>
  <Paragraphs>88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Презентация PowerPoint</vt:lpstr>
      <vt:lpstr>Презентация PowerPoint</vt:lpstr>
      <vt:lpstr>Методы исследования: </vt:lpstr>
      <vt:lpstr>1. Что такое дрожжи, и история их происхождения</vt:lpstr>
      <vt:lpstr>Презентация PowerPoint</vt:lpstr>
      <vt:lpstr>2. Основные виды дрожжей и их применение</vt:lpstr>
      <vt:lpstr>Презентация PowerPoint</vt:lpstr>
      <vt:lpstr>Презентация PowerPoint</vt:lpstr>
      <vt:lpstr>3. Полезные и вредные свойства дрожжей</vt:lpstr>
      <vt:lpstr>Презентация PowerPoint</vt:lpstr>
      <vt:lpstr>Презентация PowerPoint</vt:lpstr>
      <vt:lpstr>Презентация PowerPoint</vt:lpstr>
      <vt:lpstr>4. Практическая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позитроника</dc:creator>
  <cp:lastModifiedBy>Наталья</cp:lastModifiedBy>
  <cp:revision>45</cp:revision>
  <cp:lastPrinted>2016-03-03T23:01:12Z</cp:lastPrinted>
  <dcterms:created xsi:type="dcterms:W3CDTF">2016-02-29T17:36:04Z</dcterms:created>
  <dcterms:modified xsi:type="dcterms:W3CDTF">2016-04-18T05:22:43Z</dcterms:modified>
</cp:coreProperties>
</file>