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9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2" r:id="rId13"/>
    <p:sldId id="273" r:id="rId14"/>
    <p:sldId id="274" r:id="rId15"/>
    <p:sldId id="277" r:id="rId16"/>
    <p:sldId id="275" r:id="rId17"/>
    <p:sldId id="278" r:id="rId18"/>
    <p:sldId id="276" r:id="rId19"/>
    <p:sldId id="270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FF33CC"/>
    <a:srgbClr val="000066"/>
    <a:srgbClr val="FFFF00"/>
    <a:srgbClr val="FFFF99"/>
    <a:srgbClr val="800000"/>
    <a:srgbClr val="CC66FF"/>
    <a:srgbClr val="6600CC"/>
    <a:srgbClr val="008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086" autoAdjust="0"/>
  </p:normalViewPr>
  <p:slideViewPr>
    <p:cSldViewPr>
      <p:cViewPr>
        <p:scale>
          <a:sx n="70" d="100"/>
          <a:sy n="70" d="100"/>
        </p:scale>
        <p:origin x="-2826" y="-8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1220219233587794E-2"/>
          <c:w val="0.57857196901493668"/>
          <c:h val="0.6109063278683321"/>
        </c:manualLayout>
      </c:layout>
      <c:pie3DChart>
        <c:varyColors val="1"/>
        <c:ser>
          <c:idx val="0"/>
          <c:order val="0"/>
          <c:tx>
            <c:strRef>
              <c:f>Лист1!$C$1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2926102080611734"/>
                  <c:y val="7.8856317552018079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/>
                      <a:t>12 чел</a:t>
                    </a:r>
                    <a:endParaRPr lang="en-US" sz="1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5076940684751519"/>
                  <c:y val="-0.23942329820496144"/>
                </c:manualLayout>
              </c:layout>
              <c:tx>
                <c:rich>
                  <a:bodyPr/>
                  <a:lstStyle/>
                  <a:p>
                    <a:r>
                      <a:rPr lang="ru-RU" sz="1800"/>
                      <a:t>7чел</a:t>
                    </a:r>
                    <a:endParaRPr lang="en-US" sz="180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2625692137320038"/>
                  <c:y val="-7.6909636295463102E-2"/>
                </c:manualLayout>
              </c:layout>
              <c:tx>
                <c:rich>
                  <a:bodyPr/>
                  <a:lstStyle/>
                  <a:p>
                    <a:r>
                      <a:rPr lang="en-US" sz="1800"/>
                      <a:t>1</a:t>
                    </a:r>
                    <a:r>
                      <a:rPr lang="ru-RU" sz="1800"/>
                      <a:t>9 чел</a:t>
                    </a:r>
                    <a:endParaRPr lang="en-US" sz="18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9767529058868192E-2"/>
                  <c:y val="4.1291713535808024E-2"/>
                </c:manualLayout>
              </c:layout>
              <c:tx>
                <c:rich>
                  <a:bodyPr/>
                  <a:lstStyle/>
                  <a:p>
                    <a:r>
                      <a:rPr lang="en-US" sz="1800"/>
                      <a:t>2</a:t>
                    </a:r>
                    <a:r>
                      <a:rPr lang="ru-RU" sz="1800"/>
                      <a:t> чел</a:t>
                    </a:r>
                    <a:endParaRPr lang="en-US" sz="18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delete val="1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Лист1!$B$2:$B$6</c:f>
              <c:strCache>
                <c:ptCount val="4"/>
                <c:pt idx="0">
                  <c:v>торты и пирожные</c:v>
                </c:pt>
                <c:pt idx="1">
                  <c:v>шоколад</c:v>
                </c:pt>
                <c:pt idx="2">
                  <c:v>мороженое</c:v>
                </c:pt>
                <c:pt idx="3">
                  <c:v>другое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12</c:v>
                </c:pt>
                <c:pt idx="1">
                  <c:v>7</c:v>
                </c:pt>
                <c:pt idx="2">
                  <c:v>19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6350">
          <a:noFill/>
          <a:prstDash val="solid"/>
        </a:ln>
      </c:spPr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.54890452784939603"/>
          <c:y val="9.4047709976669586E-2"/>
          <c:w val="0.44805462228334852"/>
          <c:h val="0.55292064322602164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aseline="0">
                <a:solidFill>
                  <a:srgbClr val="002060"/>
                </a:solidFill>
              </a:defRPr>
            </a:pPr>
            <a:r>
              <a:rPr lang="ru-RU" dirty="0">
                <a:solidFill>
                  <a:srgbClr val="000066"/>
                </a:solidFill>
              </a:rPr>
              <a:t>Ваше любимое мороженое?</a:t>
            </a:r>
          </a:p>
        </c:rich>
      </c:tx>
      <c:layout>
        <c:manualLayout>
          <c:xMode val="edge"/>
          <c:yMode val="edge"/>
          <c:x val="0.1931542293008823"/>
          <c:y val="2.3529411764705879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2227897052116991"/>
          <c:w val="0.65820498663528193"/>
          <c:h val="0.56876658895384058"/>
        </c:manualLayout>
      </c:layout>
      <c:pie3DChart>
        <c:varyColors val="1"/>
        <c:ser>
          <c:idx val="1"/>
          <c:order val="1"/>
          <c:tx>
            <c:strRef>
              <c:f>Лист1!$B$1</c:f>
              <c:strCache>
                <c:ptCount val="1"/>
                <c:pt idx="0">
                  <c:v>Что вы любите собирать больше :  пазлы или мозаику?</c:v>
                </c:pt>
              </c:strCache>
            </c:strRef>
          </c:tx>
          <c:dLbls>
            <c:dLbl>
              <c:idx val="0"/>
              <c:layout>
                <c:manualLayout>
                  <c:x val="-0.14082152456664918"/>
                  <c:y val="7.3723538165289274E-2"/>
                </c:manualLayout>
              </c:layout>
              <c:tx>
                <c:rich>
                  <a:bodyPr/>
                  <a:lstStyle/>
                  <a:p>
                    <a:r>
                      <a:rPr lang="en-US" sz="2000"/>
                      <a:t>11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2000"/>
                      <a:t>7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6509777323064345"/>
                  <c:y val="-0.23946444307425246"/>
                </c:manualLayout>
              </c:layout>
              <c:tx>
                <c:rich>
                  <a:bodyPr/>
                  <a:lstStyle/>
                  <a:p>
                    <a:r>
                      <a:rPr lang="en-US" sz="2000"/>
                      <a:t>12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1680070246384626"/>
                  <c:y val="0.10253594328463304"/>
                </c:manualLayout>
              </c:layout>
              <c:tx>
                <c:rich>
                  <a:bodyPr/>
                  <a:lstStyle/>
                  <a:p>
                    <a:r>
                      <a:rPr lang="en-US" sz="2000"/>
                      <a:t>9</a:t>
                    </a:r>
                    <a:r>
                      <a:rPr lang="ru-RU" sz="2000"/>
                      <a:t>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31546766881428E-2"/>
                  <c:y val="8.9090937162267084E-2"/>
                </c:manualLayout>
              </c:layout>
              <c:tx>
                <c:rich>
                  <a:bodyPr/>
                  <a:lstStyle/>
                  <a:p>
                    <a:r>
                      <a:rPr lang="en-US" sz="1800"/>
                      <a:t>1</a:t>
                    </a:r>
                    <a:r>
                      <a:rPr lang="ru-RU" sz="1800"/>
                      <a:t> чел</a:t>
                    </a:r>
                    <a:endParaRPr lang="en-US" sz="18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сливочное</c:v>
                </c:pt>
                <c:pt idx="1">
                  <c:v>шоколадное</c:v>
                </c:pt>
                <c:pt idx="2">
                  <c:v>фруктовый лед</c:v>
                </c:pt>
                <c:pt idx="3">
                  <c:v>с наполнителями</c:v>
                </c:pt>
                <c:pt idx="4">
                  <c:v>другое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7</c:v>
                </c:pt>
                <c:pt idx="2">
                  <c:v>12</c:v>
                </c:pt>
                <c:pt idx="3">
                  <c:v>9</c:v>
                </c:pt>
                <c:pt idx="4">
                  <c:v>1</c:v>
                </c:pt>
              </c:numCache>
            </c:numRef>
          </c:val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Что вы любите собирать больше :  пазлы или мозаику?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1800"/>
                      <a:t>4</a:t>
                    </a:r>
                    <a:r>
                      <a:rPr lang="ru-RU" sz="1800"/>
                      <a:t> чел</a:t>
                    </a:r>
                    <a:endParaRPr lang="en-US" sz="18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072335958005249"/>
                  <c:y val="1.9755262380281934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sz="1800"/>
                      <a:t>3</a:t>
                    </a:r>
                    <a:r>
                      <a:rPr lang="ru-RU" sz="1800"/>
                      <a:t> чел</a:t>
                    </a:r>
                    <a:endParaRPr lang="en-US" sz="18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/>
                      <a:t>7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/>
                      <a:t>4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pPr>
                      <a:defRPr sz="2000" baseline="0">
                        <a:latin typeface="Calibri" pitchFamily="34" charset="0"/>
                      </a:defRPr>
                    </a:pPr>
                    <a:r>
                      <a:rPr lang="en-US" sz="2000" baseline="0">
                        <a:latin typeface="Calibri" pitchFamily="34" charset="0"/>
                      </a:rPr>
                      <a:t>7</a:t>
                    </a:r>
                    <a:r>
                      <a:rPr lang="ru-RU" sz="2000" baseline="0">
                        <a:latin typeface="Calibri" pitchFamily="34" charset="0"/>
                      </a:rPr>
                      <a:t> чел</a:t>
                    </a:r>
                    <a:endParaRPr lang="en-US" sz="2000" baseline="0">
                      <a:latin typeface="Calibri" pitchFamily="34" charset="0"/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Лист1!$A$2:$A$6</c:f>
              <c:strCache>
                <c:ptCount val="5"/>
                <c:pt idx="0">
                  <c:v>сливочное</c:v>
                </c:pt>
                <c:pt idx="1">
                  <c:v>шоколадное</c:v>
                </c:pt>
                <c:pt idx="2">
                  <c:v>фруктовый лед</c:v>
                </c:pt>
                <c:pt idx="3">
                  <c:v>с наполнителями</c:v>
                </c:pt>
                <c:pt idx="4">
                  <c:v>другое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7</c:v>
                </c:pt>
                <c:pt idx="2">
                  <c:v>12</c:v>
                </c:pt>
                <c:pt idx="3">
                  <c:v>9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l"/>
      <c:layout>
        <c:manualLayout>
          <c:xMode val="edge"/>
          <c:yMode val="edge"/>
          <c:x val="0.542258435589137"/>
          <c:y val="0.25499201260341481"/>
          <c:w val="0.36403216299548807"/>
          <c:h val="0.65759649489574068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rgbClr val="000066"/>
                </a:solidFill>
              </a:rPr>
              <a:t>Как часто можно лакомиться</a:t>
            </a:r>
            <a:r>
              <a:rPr lang="ru-RU" baseline="0" dirty="0">
                <a:solidFill>
                  <a:srgbClr val="000066"/>
                </a:solidFill>
              </a:rPr>
              <a:t> мороженым?</a:t>
            </a:r>
            <a:endParaRPr lang="ru-RU" dirty="0">
              <a:solidFill>
                <a:srgbClr val="000066"/>
              </a:solidFill>
            </a:endParaRPr>
          </a:p>
        </c:rich>
      </c:tx>
      <c:layout>
        <c:manualLayout>
          <c:xMode val="edge"/>
          <c:yMode val="edge"/>
          <c:x val="0.12506817424326588"/>
          <c:y val="6.0806569957638421E-4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452020482572653E-2"/>
          <c:y val="0.20563194153455419"/>
          <c:w val="0.5108977790346525"/>
          <c:h val="0.5906489606099453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картинки вы собираете чаще всего?</c:v>
                </c:pt>
              </c:strCache>
            </c:strRef>
          </c:tx>
          <c:dLbls>
            <c:dLbl>
              <c:idx val="0"/>
              <c:layout>
                <c:manualLayout>
                  <c:x val="-0.12868241469816272"/>
                  <c:y val="9.0072666536517645E-2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/>
                      <a:t>9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7390719213016756"/>
                  <c:y val="-0.20048972785499841"/>
                </c:manualLayout>
              </c:layout>
              <c:tx>
                <c:rich>
                  <a:bodyPr/>
                  <a:lstStyle/>
                  <a:p>
                    <a:r>
                      <a:rPr lang="en-US" sz="2000"/>
                      <a:t>16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5143923402450227E-2"/>
                  <c:y val="4.3322545032640797E-2"/>
                </c:manualLayout>
              </c:layout>
              <c:tx>
                <c:rich>
                  <a:bodyPr/>
                  <a:lstStyle/>
                  <a:p>
                    <a:pPr>
                      <a:defRPr sz="2000"/>
                    </a:pPr>
                    <a:r>
                      <a:rPr lang="en-US" sz="2000"/>
                      <a:t>15</a:t>
                    </a:r>
                    <a:r>
                      <a:rPr lang="ru-RU" sz="2000"/>
                      <a:t> чел</a:t>
                    </a:r>
                    <a:endParaRPr lang="en-US" sz="200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3"/>
                <c:pt idx="0">
                  <c:v>один раз в день</c:v>
                </c:pt>
                <c:pt idx="1">
                  <c:v>несколько раз в неделю</c:v>
                </c:pt>
                <c:pt idx="2">
                  <c:v>сколько хочется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16</c:v>
                </c:pt>
                <c:pt idx="2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55937597842663944"/>
          <c:y val="0.23231705428481611"/>
          <c:w val="0.37648973346395886"/>
          <c:h val="0.58218410221484729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7.6773942762632261E-2"/>
          <c:w val="0.60985651793525808"/>
          <c:h val="0.64313297311421569"/>
        </c:manualLayout>
      </c:layout>
      <c:pie3DChart>
        <c:varyColors val="1"/>
        <c:ser>
          <c:idx val="0"/>
          <c:order val="0"/>
          <c:tx>
            <c:strRef>
              <c:f>'Лист1'!$C$1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20825096988836822"/>
                  <c:y val="5.2063435318845677E-2"/>
                </c:manualLayout>
              </c:layout>
              <c:tx>
                <c:rich>
                  <a:bodyPr/>
                  <a:lstStyle/>
                  <a:p>
                    <a:r>
                      <a:rPr lang="ru-RU" sz="2000"/>
                      <a:t>16 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408136482939657E-3"/>
                  <c:y val="3.4784475115951362E-2"/>
                </c:manualLayout>
              </c:layout>
              <c:tx>
                <c:rich>
                  <a:bodyPr/>
                  <a:lstStyle/>
                  <a:p>
                    <a:r>
                      <a:rPr lang="ru-RU" sz="2000"/>
                      <a:t>7чел</a:t>
                    </a:r>
                    <a:endParaRPr lang="en-US" sz="200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291557305336838E-2"/>
                  <c:y val="-0.12887538844872476"/>
                </c:manualLayout>
              </c:layout>
              <c:tx>
                <c:rich>
                  <a:bodyPr/>
                  <a:lstStyle/>
                  <a:p>
                    <a:r>
                      <a:rPr lang="en-US" sz="2000" dirty="0"/>
                      <a:t>1</a:t>
                    </a:r>
                    <a:r>
                      <a:rPr lang="ru-RU" sz="2000" dirty="0"/>
                      <a:t>2чел</a:t>
                    </a:r>
                    <a:endParaRPr lang="en-US" sz="2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3514045654170379"/>
                  <c:y val="4.1291857167161605E-2"/>
                </c:manualLayout>
              </c:layout>
              <c:tx>
                <c:rich>
                  <a:bodyPr/>
                  <a:lstStyle/>
                  <a:p>
                    <a:r>
                      <a:rPr lang="ru-RU" sz="2000"/>
                      <a:t>5 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delete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'Лист1'!$B$2:$B$6</c:f>
              <c:strCache>
                <c:ptCount val="4"/>
                <c:pt idx="0">
                  <c:v>пользу</c:v>
                </c:pt>
                <c:pt idx="1">
                  <c:v>вред</c:v>
                </c:pt>
                <c:pt idx="2">
                  <c:v>и пользу и вред</c:v>
                </c:pt>
                <c:pt idx="3">
                  <c:v>не знаю</c:v>
                </c:pt>
              </c:strCache>
            </c:strRef>
          </c:cat>
          <c:val>
            <c:numRef>
              <c:f>'Лист1'!$C$2:$C$6</c:f>
              <c:numCache>
                <c:formatCode>General</c:formatCode>
                <c:ptCount val="5"/>
                <c:pt idx="0">
                  <c:v>16</c:v>
                </c:pt>
                <c:pt idx="1">
                  <c:v>7</c:v>
                </c:pt>
                <c:pt idx="2">
                  <c:v>12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6350">
          <a:noFill/>
          <a:prstDash val="solid"/>
        </a:ln>
      </c:spPr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.63961526684164483"/>
          <c:y val="4.1988534436531333E-2"/>
          <c:w val="0.36038473315835556"/>
          <c:h val="0.95801146556346872"/>
        </c:manualLayout>
      </c:layout>
      <c:overlay val="0"/>
      <c:txPr>
        <a:bodyPr/>
        <a:lstStyle/>
        <a:p>
          <a:pPr algn="just">
            <a:lnSpc>
              <a:spcPct val="100000"/>
            </a:lnSpc>
            <a:defRPr sz="160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>
                <a:solidFill>
                  <a:srgbClr val="000066"/>
                </a:solidFill>
              </a:rPr>
              <a:t>Пробовали Вы приготовить мороженое в домашних</a:t>
            </a:r>
            <a:r>
              <a:rPr lang="ru-RU" sz="1800" baseline="0" dirty="0">
                <a:solidFill>
                  <a:srgbClr val="000066"/>
                </a:solidFill>
              </a:rPr>
              <a:t> условиях ?</a:t>
            </a:r>
            <a:endParaRPr lang="ru-RU" sz="1800" dirty="0">
              <a:solidFill>
                <a:srgbClr val="000066"/>
              </a:solidFill>
            </a:endParaRPr>
          </a:p>
        </c:rich>
      </c:tx>
      <c:layout>
        <c:manualLayout>
          <c:xMode val="edge"/>
          <c:yMode val="edge"/>
          <c:x val="0.1037581073367327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652408353094862E-2"/>
          <c:y val="0.39850695622667143"/>
          <c:w val="0.45918463522268127"/>
          <c:h val="0.527073736467547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Какие картинки вы собираете чаще всего?</c:v>
                </c:pt>
              </c:strCache>
            </c:strRef>
          </c:tx>
          <c:dLbls>
            <c:dLbl>
              <c:idx val="0"/>
              <c:layout>
                <c:manualLayout>
                  <c:x val="-0.22032714497075287"/>
                  <c:y val="2.6499734624584811E-3"/>
                </c:manualLayout>
              </c:layout>
              <c:tx>
                <c:rich>
                  <a:bodyPr/>
                  <a:lstStyle/>
                  <a:p>
                    <a:r>
                      <a:rPr lang="en-US" sz="2000"/>
                      <a:t>1</a:t>
                    </a:r>
                    <a:r>
                      <a:rPr lang="ru-RU" sz="2000"/>
                      <a:t>9 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5950459527485534E-2"/>
                  <c:y val="-7.3038288298757498E-2"/>
                </c:manualLayout>
              </c:layout>
              <c:tx>
                <c:rich>
                  <a:bodyPr/>
                  <a:lstStyle/>
                  <a:p>
                    <a:r>
                      <a:rPr lang="ru-RU" sz="2000"/>
                      <a:t>21</a:t>
                    </a:r>
                    <a:r>
                      <a:rPr lang="en-US" sz="2000"/>
                      <a:t> </a:t>
                    </a:r>
                    <a:r>
                      <a:rPr lang="ru-RU" sz="2000"/>
                      <a:t>чел</a:t>
                    </a:r>
                    <a:endParaRPr lang="en-US" sz="20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нет</c:v>
                </c:pt>
                <c:pt idx="1">
                  <c:v>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</c:v>
                </c:pt>
                <c:pt idx="1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ayout>
        <c:manualLayout>
          <c:xMode val="edge"/>
          <c:yMode val="edge"/>
          <c:x val="0.54579855111884168"/>
          <c:y val="0.27148342172908624"/>
          <c:w val="0.25654620750951046"/>
          <c:h val="0.72851637346984521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16C72-244F-4283-B049-BDBD101955D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E4888-E34C-4F4F-9A32-5667A6524C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781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E4888-E34C-4F4F-9A32-5667A6524C3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DE4888-E34C-4F4F-9A32-5667A6524C39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EC7F2-8A9B-448B-B6BA-D0F5F76F3162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30A6B-88F4-4AB8-8D8E-3937C65A2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6.jpeg"/><Relationship Id="rId7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lk.tj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D:\Мороженое\superkid-ice-cream-laura-secord2-e1296168927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187624" cy="6858000"/>
          </a:xfrm>
          <a:prstGeom prst="rect">
            <a:avLst/>
          </a:prstGeom>
          <a:noFill/>
        </p:spPr>
      </p:pic>
      <p:sp>
        <p:nvSpPr>
          <p:cNvPr id="4" name="Объект 5"/>
          <p:cNvSpPr txBox="1">
            <a:spLocks/>
          </p:cNvSpPr>
          <p:nvPr/>
        </p:nvSpPr>
        <p:spPr>
          <a:xfrm>
            <a:off x="611560" y="1772816"/>
            <a:ext cx="8788552" cy="2501470"/>
          </a:xfrm>
          <a:prstGeom prst="rect">
            <a:avLst/>
          </a:prstGeom>
        </p:spPr>
        <p:txBody>
          <a:bodyPr vert="horz" lIns="91440" tIns="45720" rIns="91440" bIns="45720" rtlCol="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buNone/>
            </a:pPr>
            <a:r>
              <a:rPr kumimoji="0" lang="ru-RU" sz="2400" b="1" i="0" u="none" strike="noStrike" kern="1200" spc="150" normalizeH="0" baseline="0" noProof="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lang="ru-RU" sz="6600" b="1" spc="150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Ледяное </a:t>
            </a:r>
            <a:r>
              <a:rPr kumimoji="0" lang="ru-RU" sz="6600" b="1" i="0" u="none" strike="noStrike" kern="1200" spc="150" normalizeH="0" baseline="0" noProof="0" dirty="0" smtClean="0">
                <a:ln w="11430"/>
                <a:solidFill>
                  <a:schemeClr val="bg1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лакомство:</a:t>
            </a:r>
          </a:p>
          <a:p>
            <a:pPr algn="ctr">
              <a:buNone/>
            </a:pPr>
            <a:r>
              <a:rPr lang="ru-RU" sz="6600" b="1" spc="150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польза или вред</a:t>
            </a:r>
            <a:endParaRPr kumimoji="0" lang="ru-RU" sz="6600" b="1" i="0" u="none" strike="noStrike" kern="1200" spc="150" normalizeH="0" baseline="0" noProof="0" dirty="0">
              <a:ln w="11430"/>
              <a:solidFill>
                <a:schemeClr val="bg1"/>
              </a:solidFill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457844" y="4653136"/>
            <a:ext cx="3686156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normalizeH="0" baseline="0" noProof="0" dirty="0" smtClean="0">
              <a:ln w="1905"/>
              <a:solidFill>
                <a:srgbClr val="00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32656"/>
            <a:ext cx="67687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МБОУ «Средняя общеобразовательная школа №14</a:t>
            </a:r>
          </a:p>
          <a:p>
            <a:pPr algn="ctr"/>
            <a:r>
              <a:rPr lang="ru-RU" sz="2000" b="1" dirty="0" smtClean="0"/>
              <a:t>с углублённым изучением отдельных предметов»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212976"/>
            <a:ext cx="777686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/>
          </a:p>
          <a:p>
            <a:endParaRPr lang="ru-RU" b="1" dirty="0" smtClean="0"/>
          </a:p>
          <a:p>
            <a:pPr algn="r"/>
            <a:r>
              <a:rPr lang="ru-RU" sz="1400" b="1" dirty="0" smtClean="0"/>
              <a:t>                           </a:t>
            </a:r>
            <a:r>
              <a:rPr lang="ru-RU" sz="2400" b="1" dirty="0" smtClean="0"/>
              <a:t>Выполнила: Челышева Виктория</a:t>
            </a:r>
          </a:p>
          <a:p>
            <a:pPr algn="r"/>
            <a:r>
              <a:rPr lang="ru-RU" sz="2400" b="1" dirty="0" smtClean="0"/>
              <a:t>                                                                            </a:t>
            </a:r>
            <a:r>
              <a:rPr lang="ru-RU" sz="2000" b="1" dirty="0" smtClean="0"/>
              <a:t>ученица 4 «А» класса</a:t>
            </a:r>
            <a:r>
              <a:rPr lang="ru-RU" sz="2400" b="1" dirty="0" smtClean="0"/>
              <a:t>                  Руководитель: Шевченко В.В. </a:t>
            </a:r>
          </a:p>
          <a:p>
            <a:pPr algn="r"/>
            <a:r>
              <a:rPr lang="ru-RU" sz="2000" b="1" dirty="0" smtClean="0"/>
              <a:t>учитель начальных классов</a:t>
            </a:r>
          </a:p>
          <a:p>
            <a:pPr algn="r"/>
            <a:r>
              <a:rPr lang="ru-RU" sz="2000" b="1" dirty="0" smtClean="0"/>
              <a:t> высшей категории</a:t>
            </a:r>
          </a:p>
          <a:p>
            <a:pPr algn="r"/>
            <a:endParaRPr lang="ru-RU" sz="2000" b="1" dirty="0" smtClean="0"/>
          </a:p>
          <a:p>
            <a:pPr algn="ctr"/>
            <a:r>
              <a:rPr lang="ru-RU" sz="2000" b="1" dirty="0" smtClean="0"/>
              <a:t>г.Балахна</a:t>
            </a:r>
          </a:p>
          <a:p>
            <a:pPr algn="ctr"/>
            <a:r>
              <a:rPr lang="ru-RU" sz="2000" b="1" dirty="0" smtClean="0"/>
              <a:t>2015 год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15928" y="1124744"/>
            <a:ext cx="49665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Всероссийский конкурс «Первые шаги в науку»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Номинация «Естествознание»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720080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Полезные свойства мороженого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467544" y="764704"/>
            <a:ext cx="8148905" cy="5760640"/>
            <a:chOff x="535315" y="230645"/>
            <a:chExt cx="8628254" cy="6000667"/>
          </a:xfrm>
          <a:solidFill>
            <a:srgbClr val="FFFF00"/>
          </a:solidFill>
        </p:grpSpPr>
        <p:sp>
          <p:nvSpPr>
            <p:cNvPr id="14" name="Горизонтальный свиток 13"/>
            <p:cNvSpPr/>
            <p:nvPr/>
          </p:nvSpPr>
          <p:spPr>
            <a:xfrm>
              <a:off x="6558574" y="2555903"/>
              <a:ext cx="2439800" cy="1500167"/>
            </a:xfrm>
            <a:prstGeom prst="horizontalScroll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Горизонтальный свиток 4"/>
            <p:cNvSpPr/>
            <p:nvPr/>
          </p:nvSpPr>
          <p:spPr>
            <a:xfrm>
              <a:off x="1297753" y="455670"/>
              <a:ext cx="2736304" cy="1800200"/>
            </a:xfrm>
            <a:prstGeom prst="horizontalScroll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Rectangle 1"/>
            <p:cNvSpPr>
              <a:spLocks noChangeArrowheads="1"/>
            </p:cNvSpPr>
            <p:nvPr/>
          </p:nvSpPr>
          <p:spPr bwMode="auto">
            <a:xfrm>
              <a:off x="1678972" y="755703"/>
              <a:ext cx="2222331" cy="12503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660066"/>
                  </a:solidFill>
                  <a:effectLst/>
                  <a:latin typeface="Calibri" pitchFamily="34" charset="0"/>
                  <a:ea typeface="Adobe Fangsong Std R"/>
                  <a:cs typeface="Arial" pitchFamily="34" charset="0"/>
                </a:rPr>
                <a:t>Питательный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660066"/>
                  </a:solidFill>
                  <a:effectLst/>
                  <a:latin typeface="Calibri" pitchFamily="34" charset="0"/>
                  <a:ea typeface="Adobe Fangsong Std R"/>
                  <a:cs typeface="Arial" pitchFamily="34" charset="0"/>
                </a:rPr>
                <a:t>молочный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660066"/>
                  </a:solidFill>
                  <a:effectLst/>
                  <a:latin typeface="Calibri" pitchFamily="34" charset="0"/>
                  <a:ea typeface="Adobe Fangsong Std R"/>
                  <a:cs typeface="Arial" pitchFamily="34" charset="0"/>
                </a:rPr>
                <a:t>продукт</a:t>
              </a:r>
            </a:p>
          </p:txBody>
        </p:sp>
        <p:sp>
          <p:nvSpPr>
            <p:cNvPr id="9" name="Горизонтальный свиток 8"/>
            <p:cNvSpPr/>
            <p:nvPr/>
          </p:nvSpPr>
          <p:spPr>
            <a:xfrm>
              <a:off x="535315" y="2555903"/>
              <a:ext cx="2287312" cy="2025225"/>
            </a:xfrm>
            <a:prstGeom prst="horizontalScroll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Rectangle 1"/>
            <p:cNvSpPr>
              <a:spLocks noChangeArrowheads="1"/>
            </p:cNvSpPr>
            <p:nvPr/>
          </p:nvSpPr>
          <p:spPr bwMode="auto">
            <a:xfrm>
              <a:off x="916534" y="2930945"/>
              <a:ext cx="1753607" cy="125034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400" b="1" dirty="0" smtClean="0">
                  <a:solidFill>
                    <a:srgbClr val="660066"/>
                  </a:solidFill>
                  <a:latin typeface="Calibri" pitchFamily="34" charset="0"/>
                  <a:ea typeface="Adobe Fangsong Std R"/>
                  <a:cs typeface="Arial" pitchFamily="34" charset="0"/>
                </a:rPr>
                <a:t>Гормон </a:t>
              </a:r>
              <a:r>
                <a:rPr lang="ru-RU" sz="2400" b="1" dirty="0" err="1" smtClean="0">
                  <a:solidFill>
                    <a:srgbClr val="660066"/>
                  </a:solidFill>
                  <a:latin typeface="Calibri" pitchFamily="34" charset="0"/>
                  <a:ea typeface="Adobe Fangsong Std R"/>
                  <a:cs typeface="Arial" pitchFamily="34" charset="0"/>
                </a:rPr>
                <a:t>счастья-серотонин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endParaRPr>
            </a:p>
          </p:txBody>
        </p:sp>
        <p:sp>
          <p:nvSpPr>
            <p:cNvPr id="11" name="Горизонтальный свиток 10"/>
            <p:cNvSpPr/>
            <p:nvPr/>
          </p:nvSpPr>
          <p:spPr>
            <a:xfrm>
              <a:off x="6177355" y="230645"/>
              <a:ext cx="2986214" cy="2250250"/>
            </a:xfrm>
            <a:prstGeom prst="horizontalScroll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Rectangle 1"/>
            <p:cNvSpPr>
              <a:spLocks noChangeArrowheads="1"/>
            </p:cNvSpPr>
            <p:nvPr/>
          </p:nvSpPr>
          <p:spPr bwMode="auto">
            <a:xfrm>
              <a:off x="6558574" y="530678"/>
              <a:ext cx="2575345" cy="165018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660066"/>
                  </a:solidFill>
                  <a:effectLst/>
                  <a:latin typeface="Calibri" pitchFamily="34" charset="0"/>
                  <a:ea typeface="Adobe Fangsong Std R"/>
                  <a:cs typeface="Arial" pitchFamily="34" charset="0"/>
                </a:rPr>
                <a:t>Кальций и витамины укрепляют</a:t>
              </a:r>
              <a:r>
                <a:rPr kumimoji="0" lang="ru-RU" sz="2400" b="1" i="0" u="none" strike="noStrike" cap="none" normalizeH="0" dirty="0" smtClean="0">
                  <a:ln>
                    <a:noFill/>
                  </a:ln>
                  <a:solidFill>
                    <a:srgbClr val="660066"/>
                  </a:solidFill>
                  <a:effectLst/>
                  <a:latin typeface="Calibri" pitchFamily="34" charset="0"/>
                  <a:ea typeface="Adobe Fangsong Std R"/>
                  <a:cs typeface="Arial" pitchFamily="34" charset="0"/>
                </a:rPr>
                <a:t> организм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endParaRPr>
            </a:p>
          </p:txBody>
        </p:sp>
        <p:sp>
          <p:nvSpPr>
            <p:cNvPr id="13" name="Rectangle 1"/>
            <p:cNvSpPr>
              <a:spLocks noChangeArrowheads="1"/>
            </p:cNvSpPr>
            <p:nvPr/>
          </p:nvSpPr>
          <p:spPr bwMode="auto">
            <a:xfrm>
              <a:off x="6863549" y="2855937"/>
              <a:ext cx="2048664" cy="8656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400" b="1" dirty="0" smtClean="0">
                  <a:solidFill>
                    <a:srgbClr val="660066"/>
                  </a:solidFill>
                  <a:latin typeface="Calibri" pitchFamily="34" charset="0"/>
                  <a:ea typeface="Adobe Fangsong Std R"/>
                  <a:cs typeface="Arial" pitchFamily="34" charset="0"/>
                </a:rPr>
                <a:t>Легко усваивается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endParaRPr>
            </a:p>
          </p:txBody>
        </p:sp>
        <p:sp>
          <p:nvSpPr>
            <p:cNvPr id="15" name="Горизонтальный свиток 14"/>
            <p:cNvSpPr/>
            <p:nvPr/>
          </p:nvSpPr>
          <p:spPr>
            <a:xfrm>
              <a:off x="2212678" y="4731145"/>
              <a:ext cx="2439800" cy="1500167"/>
            </a:xfrm>
            <a:prstGeom prst="horizontalScroll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Rectangle 1"/>
            <p:cNvSpPr>
              <a:spLocks noChangeArrowheads="1"/>
            </p:cNvSpPr>
            <p:nvPr/>
          </p:nvSpPr>
          <p:spPr bwMode="auto">
            <a:xfrm>
              <a:off x="2517653" y="5256204"/>
              <a:ext cx="2048664" cy="4809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400" b="1" dirty="0" smtClean="0">
                  <a:solidFill>
                    <a:srgbClr val="660066"/>
                  </a:solidFill>
                  <a:latin typeface="Calibri" pitchFamily="34" charset="0"/>
                  <a:ea typeface="Adobe Fangsong Std R"/>
                  <a:cs typeface="Arial" pitchFamily="34" charset="0"/>
                </a:rPr>
                <a:t>Закаливание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endParaRPr>
            </a:p>
          </p:txBody>
        </p:sp>
        <p:sp>
          <p:nvSpPr>
            <p:cNvPr id="17" name="Горизонтальный свиток 16"/>
            <p:cNvSpPr/>
            <p:nvPr/>
          </p:nvSpPr>
          <p:spPr>
            <a:xfrm>
              <a:off x="5567404" y="4656137"/>
              <a:ext cx="2439800" cy="1500167"/>
            </a:xfrm>
            <a:prstGeom prst="horizontalScroll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Rectangle 1"/>
            <p:cNvSpPr>
              <a:spLocks noChangeArrowheads="1"/>
            </p:cNvSpPr>
            <p:nvPr/>
          </p:nvSpPr>
          <p:spPr bwMode="auto">
            <a:xfrm>
              <a:off x="5872380" y="4956170"/>
              <a:ext cx="2048664" cy="8656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400" b="1" dirty="0" smtClean="0">
                  <a:solidFill>
                    <a:srgbClr val="660066"/>
                  </a:solidFill>
                  <a:latin typeface="Calibri" pitchFamily="34" charset="0"/>
                  <a:ea typeface="Adobe Fangsong Std R"/>
                  <a:cs typeface="Arial" pitchFamily="34" charset="0"/>
                </a:rPr>
                <a:t>Улучшает работу мозга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endParaRPr>
            </a:p>
          </p:txBody>
        </p:sp>
      </p:grpSp>
      <p:pic>
        <p:nvPicPr>
          <p:cNvPr id="2049" name="Picture 1" descr="D:\Мороженое\103056211_346664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564904"/>
            <a:ext cx="2909330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67544" y="260648"/>
            <a:ext cx="8229600" cy="720080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Вредные свойства мороженого</a:t>
            </a:r>
          </a:p>
        </p:txBody>
      </p:sp>
      <p:pic>
        <p:nvPicPr>
          <p:cNvPr id="26626" name="Picture 2" descr="D:\Мороженое\royalty-free-ice-cream-cone-clipart-illustration-9630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3212976"/>
            <a:ext cx="2873966" cy="3428591"/>
          </a:xfrm>
          <a:prstGeom prst="rect">
            <a:avLst/>
          </a:prstGeom>
          <a:noFill/>
        </p:spPr>
      </p:pic>
      <p:grpSp>
        <p:nvGrpSpPr>
          <p:cNvPr id="16" name="Группа 15"/>
          <p:cNvGrpSpPr/>
          <p:nvPr/>
        </p:nvGrpSpPr>
        <p:grpSpPr>
          <a:xfrm>
            <a:off x="251520" y="1268760"/>
            <a:ext cx="8712969" cy="4608512"/>
            <a:chOff x="616772" y="755703"/>
            <a:chExt cx="8910097" cy="4800534"/>
          </a:xfrm>
          <a:solidFill>
            <a:srgbClr val="FFFF00"/>
          </a:solidFill>
        </p:grpSpPr>
        <p:sp>
          <p:nvSpPr>
            <p:cNvPr id="17" name="Горизонтальный свиток 16"/>
            <p:cNvSpPr/>
            <p:nvPr/>
          </p:nvSpPr>
          <p:spPr>
            <a:xfrm>
              <a:off x="6213196" y="755703"/>
              <a:ext cx="3240035" cy="1650184"/>
            </a:xfrm>
            <a:prstGeom prst="horizontalScroll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Горизонтальный свиток 17"/>
            <p:cNvSpPr/>
            <p:nvPr/>
          </p:nvSpPr>
          <p:spPr>
            <a:xfrm>
              <a:off x="764046" y="905720"/>
              <a:ext cx="3387309" cy="1725192"/>
            </a:xfrm>
            <a:prstGeom prst="horizontalScroll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Rectangle 1"/>
            <p:cNvSpPr>
              <a:spLocks noChangeArrowheads="1"/>
            </p:cNvSpPr>
            <p:nvPr/>
          </p:nvSpPr>
          <p:spPr bwMode="auto">
            <a:xfrm>
              <a:off x="1279506" y="1280761"/>
              <a:ext cx="2222331" cy="865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660066"/>
                  </a:solidFill>
                  <a:effectLst/>
                  <a:latin typeface="Arial" pitchFamily="34" charset="0"/>
                  <a:ea typeface="Adobe Fangsong Std R"/>
                  <a:cs typeface="Arial" pitchFamily="34" charset="0"/>
                </a:rPr>
                <a:t>Болезни горла</a:t>
              </a:r>
            </a:p>
          </p:txBody>
        </p:sp>
        <p:sp>
          <p:nvSpPr>
            <p:cNvPr id="20" name="Горизонтальный свиток 19"/>
            <p:cNvSpPr/>
            <p:nvPr/>
          </p:nvSpPr>
          <p:spPr>
            <a:xfrm>
              <a:off x="616772" y="3531012"/>
              <a:ext cx="3313672" cy="2025225"/>
            </a:xfrm>
            <a:prstGeom prst="horizontalScroll">
              <a:avLst/>
            </a:prstGeom>
            <a:solidFill>
              <a:schemeClr val="tx1">
                <a:lumMod val="50000"/>
                <a:lumOff val="50000"/>
                <a:alpha val="7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Rectangle 1"/>
            <p:cNvSpPr>
              <a:spLocks noChangeArrowheads="1"/>
            </p:cNvSpPr>
            <p:nvPr/>
          </p:nvSpPr>
          <p:spPr bwMode="auto">
            <a:xfrm>
              <a:off x="616772" y="4098414"/>
              <a:ext cx="3313672" cy="865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400" b="1" dirty="0" smtClean="0">
                  <a:solidFill>
                    <a:srgbClr val="660066"/>
                  </a:solidFill>
                  <a:latin typeface="Arial" pitchFamily="34" charset="0"/>
                  <a:ea typeface="Adobe Fangsong Std R"/>
                  <a:cs typeface="Arial" pitchFamily="34" charset="0"/>
                </a:rPr>
                <a:t>Противопоказан при диабете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endParaRPr>
            </a:p>
          </p:txBody>
        </p:sp>
        <p:sp>
          <p:nvSpPr>
            <p:cNvPr id="24" name="Rectangle 1"/>
            <p:cNvSpPr>
              <a:spLocks noChangeArrowheads="1"/>
            </p:cNvSpPr>
            <p:nvPr/>
          </p:nvSpPr>
          <p:spPr bwMode="auto">
            <a:xfrm>
              <a:off x="6434108" y="1205753"/>
              <a:ext cx="3092761" cy="865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2400" b="1" dirty="0" err="1" smtClean="0">
                  <a:solidFill>
                    <a:srgbClr val="660066"/>
                  </a:solidFill>
                  <a:latin typeface="Arial" pitchFamily="34" charset="0"/>
                  <a:ea typeface="Adobe Fangsong Std R"/>
                  <a:cs typeface="Arial" pitchFamily="34" charset="0"/>
                </a:rPr>
                <a:t>Гипоаллергенный</a:t>
              </a:r>
              <a:r>
                <a:rPr lang="ru-RU" sz="2400" b="1" dirty="0" smtClean="0">
                  <a:solidFill>
                    <a:srgbClr val="660066"/>
                  </a:solidFill>
                  <a:latin typeface="Arial" pitchFamily="34" charset="0"/>
                  <a:ea typeface="Adobe Fangsong Std R"/>
                  <a:cs typeface="Arial" pitchFamily="34" charset="0"/>
                </a:rPr>
                <a:t> продукт</a:t>
              </a:r>
              <a:endPara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graphicFrame>
        <p:nvGraphicFramePr>
          <p:cNvPr id="3" name="Диаграмма 2"/>
          <p:cNvGraphicFramePr/>
          <p:nvPr/>
        </p:nvGraphicFramePr>
        <p:xfrm>
          <a:off x="357158" y="928670"/>
          <a:ext cx="4176464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0" y="2500306"/>
          <a:ext cx="4857752" cy="2267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857752" y="642918"/>
          <a:ext cx="3960440" cy="2808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572000" y="3786190"/>
          <a:ext cx="4572000" cy="2143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28596" y="4572008"/>
          <a:ext cx="4176464" cy="2151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14282" y="571480"/>
            <a:ext cx="44999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rPr>
              <a:t>Какой из десертов Вы предпочитаете?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Calibri" pitchFamily="34" charset="0"/>
              <a:ea typeface="Adobe Fangsong Std R"/>
              <a:cs typeface="Arial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214810" y="3000372"/>
            <a:ext cx="50720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rPr>
              <a:t>Пользу или вред приносит употребление мороженого?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Calibri" pitchFamily="34" charset="0"/>
              <a:ea typeface="Adobe Fangsong Std R"/>
              <a:cs typeface="Arial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67544" y="0"/>
            <a:ext cx="8229600" cy="720080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Анкетирование ребят 3 а класса и их родителей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3568" y="1052736"/>
          <a:ext cx="7920879" cy="5561941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853638"/>
                <a:gridCol w="2807900"/>
                <a:gridCol w="2316484"/>
                <a:gridCol w="1942857"/>
              </a:tblGrid>
              <a:tr h="9350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№ 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Наименование вопроса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Дети 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Взрослые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6490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 Любимый десерт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Мороженое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Мороженое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25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4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 Любимое мороженое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Фруктовый лед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Сливочное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999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4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 Частота употребления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Несколько </a:t>
                      </a:r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раз  в </a:t>
                      </a: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неделю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Несколько раз в неделю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25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4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Arial" pitchFamily="34" charset="0"/>
                          <a:cs typeface="Arial" pitchFamily="34" charset="0"/>
                        </a:rPr>
                        <a:t>Приготовление дома</a:t>
                      </a:r>
                      <a:endParaRPr lang="ru-RU" sz="24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да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нет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250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24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Влияние на организм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Arial" pitchFamily="34" charset="0"/>
                          <a:cs typeface="Arial" pitchFamily="34" charset="0"/>
                        </a:rPr>
                        <a:t>Польза</a:t>
                      </a:r>
                      <a:endParaRPr lang="ru-RU" sz="24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 pitchFamily="34" charset="0"/>
                          <a:cs typeface="Arial" pitchFamily="34" charset="0"/>
                        </a:rPr>
                        <a:t>Польза</a:t>
                      </a:r>
                      <a:endParaRPr lang="ru-RU" sz="2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395536" y="188640"/>
            <a:ext cx="8229600" cy="720080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Результаты опроса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67544" y="260648"/>
            <a:ext cx="8229600" cy="576064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Проведение эксперимента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3528" y="980728"/>
            <a:ext cx="842493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Цели эксперимента: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Приготовление мороженого в домашних условиях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Сравнение по составу и вкусовым качествам домашнего и покупного мороженого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Calibri" pitchFamily="34" charset="0"/>
              <a:ea typeface="Adobe Fangsong Std R"/>
              <a:cs typeface="Arial" pitchFamily="34" charset="0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403648" y="3933056"/>
            <a:ext cx="63367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Мороженое «Сливочный дуэт»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627784" y="4869160"/>
            <a:ext cx="396044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Ингредиенты: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660066"/>
                </a:solidFill>
                <a:latin typeface="Arial" pitchFamily="34" charset="0"/>
                <a:ea typeface="Adobe Fangsong Std R"/>
                <a:cs typeface="Arial" pitchFamily="34" charset="0"/>
              </a:rPr>
              <a:t>Жирные сливки – 0.5 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Сгущенное молоко – 1 б</a:t>
            </a:r>
          </a:p>
        </p:txBody>
      </p:sp>
      <p:pic>
        <p:nvPicPr>
          <p:cNvPr id="7170" name="Picture 2" descr="http://im2-tub-ru.yandex.net/i?id=2e2f1278d9b2cde120c8b97678ea1672-57-144&amp;n=2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2E6"/>
              </a:clrFrom>
              <a:clrTo>
                <a:srgbClr val="FEF2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581128"/>
            <a:ext cx="1584176" cy="2140779"/>
          </a:xfrm>
          <a:prstGeom prst="rect">
            <a:avLst/>
          </a:prstGeom>
          <a:noFill/>
        </p:spPr>
      </p:pic>
      <p:pic>
        <p:nvPicPr>
          <p:cNvPr id="7172" name="Picture 4" descr="http://im0-tub-ru.yandex.net/i?id=45f22a4999130b46e6916e3a8dfdec3e-141-144&amp;n=2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4437112"/>
            <a:ext cx="1656184" cy="2365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3" name="Рисунок 2" descr="D:\Desktop\Мороженое\DSC00686.JPG"/>
          <p:cNvPicPr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24036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Desktop\Мороженое\DSC00688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692696"/>
            <a:ext cx="374441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Desktop\Мороженое\DSC00689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32403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49" name="Picture 1" descr="D:\Мороженое\image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4077072"/>
            <a:ext cx="3816424" cy="2552283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95536" y="0"/>
            <a:ext cx="8229600" cy="576064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Проведение эксперимента</a:t>
            </a:r>
          </a:p>
        </p:txBody>
      </p:sp>
      <p:sp>
        <p:nvSpPr>
          <p:cNvPr id="12" name="Стрелка вправо с вырезом 11"/>
          <p:cNvSpPr/>
          <p:nvPr/>
        </p:nvSpPr>
        <p:spPr>
          <a:xfrm>
            <a:off x="3923928" y="2204864"/>
            <a:ext cx="79208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/>
          <p:cNvSpPr/>
          <p:nvPr/>
        </p:nvSpPr>
        <p:spPr>
          <a:xfrm>
            <a:off x="3995936" y="4797152"/>
            <a:ext cx="792088" cy="48463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1500174"/>
          <a:ext cx="7920880" cy="460851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70547"/>
                <a:gridCol w="2305844"/>
                <a:gridCol w="3103025"/>
                <a:gridCol w="2041464"/>
              </a:tblGrid>
              <a:tr h="426511">
                <a:tc rowSpan="2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№ 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Наименование показателя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1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Покупное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мороженое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Домашнее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мороженое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</a:tr>
              <a:tr h="42651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8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Вкус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Сладкий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Сладкий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</a:tr>
              <a:tr h="42651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8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Структура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Однородная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Однородная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</a:tr>
              <a:tr h="5849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8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Состав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Ароматические добавки, стабилизаторы и </a:t>
                      </a:r>
                      <a:r>
                        <a:rPr lang="ru-RU" sz="1800" b="1" dirty="0" smtClean="0">
                          <a:latin typeface="Arial" pitchFamily="34" charset="0"/>
                          <a:cs typeface="Arial" pitchFamily="34" charset="0"/>
                        </a:rPr>
                        <a:t>т.п.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Натуральные ингредиенты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</a:tr>
              <a:tr h="84601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8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cs typeface="Arial" pitchFamily="34" charset="0"/>
                        </a:rPr>
                        <a:t>Способ приготовления</a:t>
                      </a:r>
                      <a:endParaRPr lang="ru-RU" sz="18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Большой технологический процесс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Миксер и морозильник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</a:tr>
              <a:tr h="49048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Срок годности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Несколько месяцев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Несколько дней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</a:tr>
              <a:tr h="73573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8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cs typeface="Arial" pitchFamily="34" charset="0"/>
                        </a:rPr>
                        <a:t>Стоимость за 100 гр в среднем</a:t>
                      </a:r>
                      <a:endParaRPr lang="ru-RU" sz="18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30 </a:t>
                      </a:r>
                      <a:r>
                        <a:rPr lang="ru-RU" sz="1800" b="1" dirty="0" err="1"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cs typeface="Arial" pitchFamily="34" charset="0"/>
                        </a:rPr>
                        <a:t>20 </a:t>
                      </a:r>
                      <a:r>
                        <a:rPr lang="ru-RU" sz="1800" b="1" dirty="0" err="1">
                          <a:latin typeface="Arial" pitchFamily="34" charset="0"/>
                          <a:cs typeface="Arial" pitchFamily="34" charset="0"/>
                        </a:rPr>
                        <a:t>руб</a:t>
                      </a:r>
                      <a:endParaRPr lang="ru-RU" sz="1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9967" marR="49967" marT="0" marB="0"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-428660" y="214290"/>
            <a:ext cx="10081120" cy="576064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Результаты сравнения домашнего и </a:t>
            </a:r>
          </a:p>
          <a:p>
            <a:pPr algn="ctr"/>
            <a:r>
              <a:rPr lang="ru-RU" sz="32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покупного мороженого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5" name="TextBox 4"/>
          <p:cNvSpPr txBox="1"/>
          <p:nvPr/>
        </p:nvSpPr>
        <p:spPr>
          <a:xfrm>
            <a:off x="323528" y="1844824"/>
            <a:ext cx="7272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660066"/>
                </a:solidFill>
              </a:rPr>
              <a:t> </a:t>
            </a: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Домашнее мороженое – это </a:t>
            </a:r>
            <a:endParaRPr lang="en-US" sz="2800" b="1" dirty="0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вкусный</a:t>
            </a:r>
            <a:endParaRPr lang="en-US" sz="2800" b="1" dirty="0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натуральный </a:t>
            </a:r>
            <a:endParaRPr lang="en-US" sz="2800" b="1" dirty="0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дешевый </a:t>
            </a:r>
            <a:endParaRPr lang="en-US" sz="2800" b="1" dirty="0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полезный </a:t>
            </a:r>
            <a:endParaRPr lang="en-US" sz="2800" b="1" dirty="0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простой в приготовлении десерт</a:t>
            </a:r>
            <a:endParaRPr lang="ru-RU" sz="2800" b="1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937120" y="332656"/>
            <a:ext cx="10081120" cy="576064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Результаты сравнения домашнего и </a:t>
            </a:r>
          </a:p>
          <a:p>
            <a:pPr algn="ctr"/>
            <a:r>
              <a:rPr lang="ru-RU" sz="32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покупного мороженого</a:t>
            </a:r>
          </a:p>
        </p:txBody>
      </p:sp>
      <p:pic>
        <p:nvPicPr>
          <p:cNvPr id="1027" name="Picture 3" descr="E:\Новая папка (4)\DSC0303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10994">
            <a:off x="6796324" y="557219"/>
            <a:ext cx="1787491" cy="3179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E:\Новая папка (4)\DSC0303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293930"/>
            <a:ext cx="1800200" cy="3376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51520" y="0"/>
            <a:ext cx="8229600" cy="864096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50800"/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Заключение</a:t>
            </a:r>
            <a:endParaRPr kumimoji="0" lang="ru-RU" sz="4400" b="1" i="0" u="none" strike="noStrike" kern="1200" cap="none" spc="0" normalizeH="0" baseline="0" noProof="0" dirty="0">
              <a:ln w="50800"/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134076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1268760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79512" y="836713"/>
            <a:ext cx="1004460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2000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ru-R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2400" b="1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ороженое очень полезный продукт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Мороженое может поднять настроение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      Мороженое способно остановить кровотечение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Порция мороженого пополнит запас витаминов и    микроэлементов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Мороженое – отличное средство для закаливания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Мороженое – питательный  продукт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187624" y="5085184"/>
            <a:ext cx="705678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ипотеза подтвердилась: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мороженое в большей степени полезно для человека, чем вредно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D:\Desktop\Мороженое\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556792"/>
            <a:ext cx="6576131" cy="43161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928662" y="285728"/>
            <a:ext cx="7622040" cy="924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1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Спасибо за внимание!</a:t>
            </a:r>
            <a:endParaRPr lang="ru-RU" sz="541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980728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Насколько полезен это продукт?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Кому не желательно  увлекаться таким лакомством?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А что если приготовить мороженое самому?</a:t>
            </a:r>
            <a:endParaRPr lang="ru-RU" sz="2800" b="1" dirty="0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51520" y="5372636"/>
            <a:ext cx="59766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n w="50800"/>
                <a:solidFill>
                  <a:srgbClr val="800000"/>
                </a:solidFill>
              </a:rPr>
              <a:t>Предмет </a:t>
            </a:r>
            <a:r>
              <a:rPr lang="ru-RU" sz="2800" b="1" dirty="0" smtClean="0">
                <a:ln w="50800"/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n w="50800"/>
                <a:solidFill>
                  <a:srgbClr val="800000"/>
                </a:solidFill>
              </a:rPr>
              <a:t>исследования- </a:t>
            </a: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состав 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влияние на организм человека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dobe Fangsong Std R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251520" y="2852936"/>
            <a:ext cx="8215684" cy="506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Цель исследования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3356992"/>
            <a:ext cx="926413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19400" algn="l"/>
              </a:tabLst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Выяснить</a:t>
            </a:r>
            <a:r>
              <a:rPr lang="ru-RU" sz="2800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приносит</a:t>
            </a:r>
            <a:r>
              <a:rPr lang="ru-RU" sz="2800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мороженое пользу или вред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819400" algn="l"/>
              </a:tabLst>
            </a:pPr>
            <a:r>
              <a:rPr lang="ru-RU" sz="2800" b="1" dirty="0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и приготовить его в домашних условиях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66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Заголовок 4"/>
          <p:cNvSpPr txBox="1">
            <a:spLocks/>
          </p:cNvSpPr>
          <p:nvPr/>
        </p:nvSpPr>
        <p:spPr>
          <a:xfrm>
            <a:off x="0" y="4581128"/>
            <a:ext cx="6552728" cy="506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2800" b="1" dirty="0" smtClean="0">
                <a:ln w="50800"/>
                <a:solidFill>
                  <a:srgbClr val="800000"/>
                </a:solidFill>
              </a:rPr>
              <a:t>Объект </a:t>
            </a:r>
            <a:r>
              <a:rPr lang="ru-RU" sz="2800" b="1" dirty="0" smtClean="0">
                <a:ln w="50800"/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 smtClean="0">
                <a:ln w="50800"/>
                <a:solidFill>
                  <a:srgbClr val="800000"/>
                </a:solidFill>
              </a:rPr>
              <a:t>исследования-</a:t>
            </a:r>
            <a:r>
              <a:rPr lang="ru-RU" sz="2800" b="1" dirty="0" err="1" smtClean="0">
                <a:solidFill>
                  <a:srgbClr val="660066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мороженое</a:t>
            </a:r>
            <a:endParaRPr lang="ru-RU" sz="2800" b="1" dirty="0" smtClean="0">
              <a:solidFill>
                <a:srgbClr val="660066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50800"/>
                <a:solidFill>
                  <a:srgbClr val="800000"/>
                </a:solidFill>
              </a:rPr>
              <a:t> </a:t>
            </a:r>
            <a:endParaRPr lang="ru-RU" sz="2800" b="1" dirty="0">
              <a:ln w="50800"/>
              <a:solidFill>
                <a:srgbClr val="800000"/>
              </a:solidFill>
            </a:endParaRPr>
          </a:p>
        </p:txBody>
      </p:sp>
      <p:pic>
        <p:nvPicPr>
          <p:cNvPr id="10244" name="Picture 4" descr="D:\Мороженое\7ffd36404ba30108641a1f505983fcec (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9" y="4497393"/>
            <a:ext cx="3059336" cy="23606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Заголовок 4"/>
          <p:cNvSpPr txBox="1">
            <a:spLocks/>
          </p:cNvSpPr>
          <p:nvPr/>
        </p:nvSpPr>
        <p:spPr>
          <a:xfrm>
            <a:off x="611560" y="404664"/>
            <a:ext cx="8215684" cy="506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ln w="50800"/>
                <a:solidFill>
                  <a:srgbClr val="800000"/>
                </a:solidFill>
              </a:rPr>
              <a:t>Проблемы исследования</a:t>
            </a:r>
            <a:endParaRPr lang="ru-RU" sz="3200" b="1" dirty="0">
              <a:ln w="50800"/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23528" y="188640"/>
            <a:ext cx="8568952" cy="864096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Список литературы и источников</a:t>
            </a:r>
            <a:endParaRPr kumimoji="0" lang="ru-RU" sz="4000" b="1" i="0" u="none" strike="noStrike" kern="1200" cap="none" spc="0" normalizeH="0" baseline="0" noProof="0" dirty="0">
              <a:ln w="50800"/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1165979"/>
            <a:ext cx="8640960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47950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Ликум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А. «Всё обо всём» - М. : ПСТ, т.1, 1997г.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4795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«Сладкоежка.  Изысканная  выпечка.     Современная  технология.  Рецепты  с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4795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мороженым» - М., «КРОНПРЕСС», 1995г.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4795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Оленев Ю. А. Справочник по производству мороженого. М : Де Ли, 2004г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4795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3"/>
              </a:rPr>
              <a:t>http://www.milk.tj/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64795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http://ru.wikipedia.org/wiki/Молоко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479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188640"/>
            <a:ext cx="8229600" cy="1008112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50800"/>
                <a:solidFill>
                  <a:srgbClr val="8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Гипотеза</a:t>
            </a:r>
            <a:endParaRPr kumimoji="0" lang="ru-RU" sz="4400" b="1" i="0" u="none" strike="noStrike" kern="1200" cap="none" spc="0" normalizeH="0" baseline="0" noProof="0" dirty="0">
              <a:ln w="50800"/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7158" y="428604"/>
            <a:ext cx="8229600" cy="1143000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 w="50800"/>
              <a:solidFill>
                <a:srgbClr val="8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1018183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Мороженое в большей степени полезно    для человека, чем вредно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dobe Fangsong Std R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F:\Мороженое\9572c2a981ad282a7b3fb5c50fe374fc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2492896"/>
            <a:ext cx="4527538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:\Desktop\Мороженое\images (4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367240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88640"/>
            <a:ext cx="8229600" cy="1008112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Сколько</a:t>
            </a:r>
            <a:r>
              <a:rPr lang="ru-RU" sz="3600" b="1" dirty="0" smtClean="0"/>
              <a:t> </a:t>
            </a:r>
            <a:r>
              <a:rPr lang="ru-RU" sz="36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лет мороженому?</a:t>
            </a: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764704"/>
            <a:ext cx="85689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</a:t>
            </a:r>
            <a:r>
              <a:rPr lang="ru-RU" sz="2400" b="1" dirty="0" err="1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Моро́женое</a:t>
            </a:r>
            <a:r>
              <a:rPr lang="ru-RU" sz="2400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 — замороженная сладкая масса из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sz="2400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молочных продуктов с различными добавками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-324544" y="4077072"/>
            <a:ext cx="2664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Древний Китай</a:t>
            </a:r>
            <a:endParaRPr lang="ru-RU" sz="2000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156176" y="4221088"/>
            <a:ext cx="26642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Древний Рим</a:t>
            </a:r>
            <a:endParaRPr lang="ru-RU" sz="2000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8194" name="Picture 2" descr="D:\Мороженое\82024499_2423007_Parassitabi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700808"/>
            <a:ext cx="3672408" cy="2366604"/>
          </a:xfrm>
          <a:prstGeom prst="rect">
            <a:avLst/>
          </a:prstGeom>
          <a:noFill/>
        </p:spPr>
      </p:pic>
      <p:pic>
        <p:nvPicPr>
          <p:cNvPr id="8195" name="Picture 3" descr="D:\Мороженое\o_002 (1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4005064"/>
            <a:ext cx="2812504" cy="28529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000628" y="6215082"/>
            <a:ext cx="29523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Древний Египет</a:t>
            </a:r>
            <a:endParaRPr lang="ru-RU" sz="2000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:\Desktop\Мороженое\antonio_ermolao_paoletti_-_a_venetian_ice_cream_seller_497x3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6724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67544" y="2852936"/>
            <a:ext cx="2520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Европа </a:t>
            </a:r>
            <a:r>
              <a:rPr lang="en-US" sz="2000" b="1" dirty="0" smtClean="0">
                <a:solidFill>
                  <a:srgbClr val="6600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XIV </a:t>
            </a:r>
            <a:r>
              <a:rPr lang="ru-RU" sz="2000" b="1" dirty="0" smtClean="0">
                <a:solidFill>
                  <a:srgbClr val="6600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в.</a:t>
            </a:r>
            <a:endParaRPr lang="ru-RU" sz="2000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5" name="Рисунок 4" descr="D:\Desktop\Мороженое\slide_1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32656"/>
            <a:ext cx="175069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Desktop\Мороженое\images (8)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32656"/>
            <a:ext cx="15841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79512" y="5877272"/>
            <a:ext cx="33843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2000" b="1" dirty="0" smtClean="0">
                <a:solidFill>
                  <a:srgbClr val="6600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Родина шоколадного мороженого  -  Австрия</a:t>
            </a:r>
            <a:endParaRPr lang="ru-RU" sz="2000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7169" name="Picture 1" descr="D:\Мороженое\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695" y="3429000"/>
            <a:ext cx="3789994" cy="2520280"/>
          </a:xfrm>
          <a:prstGeom prst="rect">
            <a:avLst/>
          </a:prstGeom>
          <a:noFill/>
        </p:spPr>
      </p:pic>
      <p:pic>
        <p:nvPicPr>
          <p:cNvPr id="7170" name="Picture 2" descr="D:\Мороженое\60332872_tradeboardrQQvaO_img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1" y="3429000"/>
            <a:ext cx="3888431" cy="2592288"/>
          </a:xfrm>
          <a:prstGeom prst="rect">
            <a:avLst/>
          </a:prstGeom>
          <a:noFill/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644008" y="2780928"/>
            <a:ext cx="41399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lang="ru-RU" sz="2000" b="1" dirty="0" smtClean="0">
                <a:solidFill>
                  <a:srgbClr val="6600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Родина пломбира- Франция</a:t>
            </a:r>
            <a:endParaRPr lang="ru-RU" sz="2000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004048" y="6031160"/>
            <a:ext cx="3960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660066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Родина   ассорти  - Италия</a:t>
            </a:r>
            <a:endParaRPr lang="ru-RU" sz="2000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:\Desktop\Мороженое\images (9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32403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Desktop\Мороженое\скачанные файлы (7)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836712"/>
            <a:ext cx="20162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Desktop\Мороженое\icecream02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324036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211960" y="5949280"/>
            <a:ext cx="230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Канцлер О.Бисмарк</a:t>
            </a:r>
          </a:p>
        </p:txBody>
      </p:sp>
      <p:sp>
        <p:nvSpPr>
          <p:cNvPr id="9" name="Овальная выноска 8"/>
          <p:cNvSpPr/>
          <p:nvPr/>
        </p:nvSpPr>
        <p:spPr>
          <a:xfrm>
            <a:off x="5796136" y="1700808"/>
            <a:ext cx="3203848" cy="2232248"/>
          </a:xfrm>
          <a:prstGeom prst="wedgeEllipseCallout">
            <a:avLst>
              <a:gd name="adj1" fmla="val 21765"/>
              <a:gd name="adj2" fmla="val 704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5" name="Picture 1" descr="D:\Мороженое\look.com.ua-8569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312"/>
          <a:stretch>
            <a:fillRect/>
          </a:stretch>
        </p:blipFill>
        <p:spPr bwMode="auto">
          <a:xfrm>
            <a:off x="6588224" y="4365103"/>
            <a:ext cx="1872208" cy="2332169"/>
          </a:xfrm>
          <a:prstGeom prst="rect">
            <a:avLst/>
          </a:prstGeom>
          <a:noFill/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012160" y="2083204"/>
            <a:ext cx="25922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«Нельзя победить народ, который зимой ест мороженое»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275856" y="4390946"/>
            <a:ext cx="23042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sz="2000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    Для знати – «Европейский» десерт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187624" y="3125579"/>
            <a:ext cx="38164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    </a:t>
            </a:r>
            <a:r>
              <a:rPr lang="ru-RU" sz="2000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Лакомство на Масленицу 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23528" y="188640"/>
            <a:ext cx="8229600" cy="1008112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Мороженое в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D:\Desktop\Мороженое\6e4c44c85b56a014d883489c5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295232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23528" y="0"/>
            <a:ext cx="8229600" cy="864096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Мороженому – слава!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3212976"/>
            <a:ext cx="31683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г. Житомир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«Чаша с мороженым»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endParaRPr lang="ru-RU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endParaRPr lang="ru-RU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6" name="Рисунок 5" descr="http://an-crimea.ru/tmpImages/img_pic_9a1f9935c595b599490f78c21e7d66ba_300_2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908720"/>
            <a:ext cx="295232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716016" y="3212976"/>
            <a:ext cx="40324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г. Благовещенск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«Продавщица мороженого»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endParaRPr lang="ru-RU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8" name="Рисунок 7" descr="D:\Desktop\Мороженое\images (11)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861048"/>
            <a:ext cx="295232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5934670"/>
            <a:ext cx="40324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г. Москва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«Снеговик из мороженого»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endParaRPr lang="ru-RU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  <p:pic>
        <p:nvPicPr>
          <p:cNvPr id="10" name="Рисунок 9" descr="D:\Desktop\Мороженое\750dc8 (2)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3933056"/>
            <a:ext cx="309634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788024" y="5934670"/>
            <a:ext cx="40324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Канада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r>
              <a:rPr lang="ru-RU" b="1" dirty="0" smtClean="0">
                <a:solidFill>
                  <a:srgbClr val="660066"/>
                </a:solidFill>
                <a:latin typeface="Arial" pitchFamily="34" charset="0"/>
                <a:ea typeface="Adobe Fangsong Std R" charset="-128"/>
                <a:cs typeface="Times New Roman" pitchFamily="18" charset="0"/>
              </a:rPr>
              <a:t>«Торт из мороженого»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9700" algn="l"/>
              </a:tabLst>
            </a:pPr>
            <a:endParaRPr lang="ru-RU" b="1" dirty="0" smtClean="0">
              <a:solidFill>
                <a:srgbClr val="660066"/>
              </a:solidFill>
              <a:latin typeface="Arial" pitchFamily="34" charset="0"/>
              <a:ea typeface="Adobe Fangsong Std R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395536" y="0"/>
            <a:ext cx="8229600" cy="720080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Виды мороженого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23728" y="3068960"/>
            <a:ext cx="51125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По степени жирности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5297197" y="257145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7563" algn="l"/>
              </a:tabLst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475656" y="620688"/>
            <a:ext cx="59046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По способу производства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rPr>
              <a:t>                                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-324544" y="4694367"/>
            <a:ext cx="4464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Плодово-ягодное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228184" y="4478343"/>
            <a:ext cx="27363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Молочное</a:t>
            </a: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1259632" y="5661248"/>
            <a:ext cx="4464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Сливочное</a:t>
            </a: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644008" y="5661248"/>
            <a:ext cx="2304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660066"/>
                </a:solidFill>
                <a:latin typeface="Arial" pitchFamily="34" charset="0"/>
                <a:ea typeface="Adobe Fangsong Std R"/>
                <a:cs typeface="Arial" pitchFamily="34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Arial" pitchFamily="34" charset="0"/>
                <a:ea typeface="Adobe Fangsong Std R"/>
                <a:cs typeface="Arial" pitchFamily="34" charset="0"/>
              </a:rPr>
              <a:t>ломбир</a:t>
            </a:r>
          </a:p>
        </p:txBody>
      </p:sp>
      <p:sp>
        <p:nvSpPr>
          <p:cNvPr id="20" name="Стрелка вправо 19"/>
          <p:cNvSpPr/>
          <p:nvPr/>
        </p:nvSpPr>
        <p:spPr>
          <a:xfrm rot="7488739">
            <a:off x="2688818" y="142241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3500790">
            <a:off x="5049845" y="149802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7185489">
            <a:off x="1841451" y="3875646"/>
            <a:ext cx="81247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4669132" y="4483996"/>
            <a:ext cx="173052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3000790" y="4496154"/>
            <a:ext cx="175484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3383058">
            <a:off x="6754920" y="3799007"/>
            <a:ext cx="80251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4067944" y="2276872"/>
            <a:ext cx="4464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660066"/>
                </a:solidFill>
                <a:latin typeface="Arial" pitchFamily="34" charset="0"/>
                <a:ea typeface="Adobe Fangsong Std R"/>
                <a:cs typeface="Arial" pitchFamily="34" charset="0"/>
              </a:rPr>
              <a:t>Закаленное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ea typeface="Adobe Fangsong Std R"/>
              <a:cs typeface="Arial" pitchFamily="34" charset="0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467544" y="2204864"/>
            <a:ext cx="4464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660066"/>
                </a:solidFill>
                <a:latin typeface="Arial" pitchFamily="34" charset="0"/>
                <a:ea typeface="Adobe Fangsong Std R"/>
                <a:cs typeface="Arial" pitchFamily="34" charset="0"/>
              </a:rPr>
              <a:t>Мягкое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ea typeface="Adobe Fangsong Std R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Мороженое\0_7a546_2ee0c2f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60648"/>
            <a:ext cx="8229600" cy="720080"/>
          </a:xfrm>
          <a:prstGeom prst="rect">
            <a:avLst/>
          </a:prstGeo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b="1" dirty="0" smtClean="0">
                <a:ln w="50800"/>
                <a:solidFill>
                  <a:srgbClr val="800000"/>
                </a:solidFill>
                <a:latin typeface="+mj-lt"/>
                <a:ea typeface="+mj-ea"/>
                <a:cs typeface="+mj-cs"/>
              </a:rPr>
              <a:t>Состав мороженого</a:t>
            </a:r>
          </a:p>
        </p:txBody>
      </p:sp>
      <p:pic>
        <p:nvPicPr>
          <p:cNvPr id="3073" name="Picture 1" descr="D:\Мороженое\115657028_Krasivoe_morozhenoe19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1844824"/>
            <a:ext cx="3240360" cy="2952328"/>
          </a:xfrm>
          <a:prstGeom prst="rect">
            <a:avLst/>
          </a:prstGeom>
          <a:noFill/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1052736"/>
            <a:ext cx="3960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rPr>
              <a:t>Натуральные продукты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84168" y="1052736"/>
            <a:ext cx="2771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rPr>
              <a:t>Добавки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1700808"/>
            <a:ext cx="28083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660066"/>
                </a:solidFill>
              </a:rPr>
              <a:t>ароматизаторы</a:t>
            </a:r>
            <a:endParaRPr lang="ru-RU" sz="2800" b="1" dirty="0" smtClean="0">
              <a:solidFill>
                <a:srgbClr val="660066"/>
              </a:solidFill>
            </a:endParaRPr>
          </a:p>
          <a:p>
            <a:r>
              <a:rPr lang="ru-RU" sz="2800" b="1" dirty="0" smtClean="0">
                <a:solidFill>
                  <a:srgbClr val="660066"/>
                </a:solidFill>
              </a:rPr>
              <a:t>стабилизаторы</a:t>
            </a:r>
          </a:p>
          <a:p>
            <a:r>
              <a:rPr lang="ru-RU" sz="2800" b="1" dirty="0" smtClean="0">
                <a:solidFill>
                  <a:srgbClr val="660066"/>
                </a:solidFill>
              </a:rPr>
              <a:t>консерванты</a:t>
            </a:r>
          </a:p>
          <a:p>
            <a:endParaRPr lang="ru-RU" sz="2800" b="1" dirty="0" smtClean="0">
              <a:solidFill>
                <a:srgbClr val="660066"/>
              </a:solidFill>
            </a:endParaRPr>
          </a:p>
          <a:p>
            <a:endParaRPr lang="ru-RU" sz="2800" b="1" dirty="0" smtClean="0">
              <a:solidFill>
                <a:srgbClr val="660066"/>
              </a:solidFill>
            </a:endParaRPr>
          </a:p>
          <a:p>
            <a:endParaRPr lang="ru-RU" sz="2800" b="1" dirty="0" smtClean="0">
              <a:solidFill>
                <a:srgbClr val="660066"/>
              </a:solidFill>
            </a:endParaRPr>
          </a:p>
          <a:p>
            <a:endParaRPr lang="ru-RU" sz="2800" b="1" dirty="0" smtClean="0">
              <a:solidFill>
                <a:srgbClr val="660066"/>
              </a:solidFill>
            </a:endParaRPr>
          </a:p>
          <a:p>
            <a:endParaRPr lang="ru-RU" sz="2800" b="1" dirty="0" smtClean="0">
              <a:solidFill>
                <a:srgbClr val="660066"/>
              </a:solidFill>
            </a:endParaRPr>
          </a:p>
          <a:p>
            <a:endParaRPr lang="ru-RU" sz="2800" b="1" dirty="0">
              <a:solidFill>
                <a:srgbClr val="660066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628800"/>
            <a:ext cx="21602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660066"/>
                </a:solidFill>
              </a:rPr>
              <a:t>молоко ягоды</a:t>
            </a:r>
          </a:p>
          <a:p>
            <a:r>
              <a:rPr lang="ru-RU" sz="2800" b="1" dirty="0" smtClean="0">
                <a:solidFill>
                  <a:srgbClr val="660066"/>
                </a:solidFill>
              </a:rPr>
              <a:t>фрукты орехи</a:t>
            </a:r>
          </a:p>
          <a:p>
            <a:r>
              <a:rPr lang="ru-RU" sz="2800" b="1" dirty="0" smtClean="0">
                <a:solidFill>
                  <a:srgbClr val="660066"/>
                </a:solidFill>
              </a:rPr>
              <a:t>сахар шоколад яйца</a:t>
            </a:r>
          </a:p>
          <a:p>
            <a:r>
              <a:rPr lang="ru-RU" sz="2800" b="1" dirty="0" smtClean="0">
                <a:solidFill>
                  <a:srgbClr val="660066"/>
                </a:solidFill>
              </a:rPr>
              <a:t>мёд</a:t>
            </a:r>
          </a:p>
          <a:p>
            <a:r>
              <a:rPr lang="ru-RU" sz="2800" b="1" dirty="0" smtClean="0">
                <a:solidFill>
                  <a:srgbClr val="660066"/>
                </a:solidFill>
              </a:rPr>
              <a:t>жиры</a:t>
            </a:r>
            <a:endParaRPr lang="ru-RU" sz="2800" b="1" dirty="0">
              <a:solidFill>
                <a:srgbClr val="660066"/>
              </a:solidFill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411760" y="4941168"/>
            <a:ext cx="3960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rPr>
              <a:t>Химический состав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339752" y="5373216"/>
            <a:ext cx="45365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rPr>
              <a:t>Белки, жиры, углеводы,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660066"/>
                </a:solidFill>
                <a:effectLst/>
                <a:latin typeface="Calibri" pitchFamily="34" charset="0"/>
                <a:ea typeface="Adobe Fangsong Std R"/>
                <a:cs typeface="Arial" pitchFamily="34" charset="0"/>
              </a:rPr>
              <a:t> ферменты, минеральные соли, витамины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Calibri" pitchFamily="34" charset="0"/>
              <a:ea typeface="Adobe Fangsong Std R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662</Words>
  <Application>Microsoft Office PowerPoint</Application>
  <PresentationFormat>Экран (4:3)</PresentationFormat>
  <Paragraphs>217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Наталья</cp:lastModifiedBy>
  <cp:revision>93</cp:revision>
  <dcterms:created xsi:type="dcterms:W3CDTF">2015-02-21T00:45:24Z</dcterms:created>
  <dcterms:modified xsi:type="dcterms:W3CDTF">2016-04-18T05:45:54Z</dcterms:modified>
</cp:coreProperties>
</file>