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6" autoAdjust="0"/>
    <p:restoredTop sz="94660"/>
  </p:normalViewPr>
  <p:slideViewPr>
    <p:cSldViewPr>
      <p:cViewPr>
        <p:scale>
          <a:sx n="111" d="100"/>
          <a:sy n="111" d="100"/>
        </p:scale>
        <p:origin x="-1518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davletbaeva.lr\&#1056;&#1072;&#1073;&#1086;&#1095;&#1080;&#1081;%20&#1089;&#1090;&#1086;&#1083;\&#1051;&#1080;&#1089;&#1090;%20Microsoft%20Exce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davletbaeva.lr\&#1056;&#1072;&#1073;&#1086;&#1095;&#1080;&#1081;%20&#1089;&#1090;&#1086;&#1083;\&#1051;&#1080;&#1089;&#1090;%20Microsoft%20Excel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davletbaeva.lr\&#1056;&#1072;&#1073;&#1086;&#1095;&#1080;&#1081;%20&#1089;&#1090;&#1086;&#1083;\&#1051;&#1080;&#1089;&#1090;%20Microsoft%20Excel%20(2)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davletbaeva.lr\&#1056;&#1072;&#1073;&#1086;&#1095;&#1080;&#1081;%20&#1089;&#1090;&#1086;&#1083;\&#1051;&#1080;&#1089;&#1090;%20Microsoft%20Excel%20(2)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davletbaeva.lr\&#1056;&#1072;&#1073;&#1086;&#1095;&#1080;&#1081;%20&#1089;&#1090;&#1086;&#1083;\&#1051;&#1080;&#1089;&#1090;%20Microsoft%20Excel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davletbaeva.lr\&#1056;&#1072;&#1073;&#1086;&#1095;&#1080;&#1081;%20&#1089;&#1090;&#1086;&#1083;\&#1051;&#1080;&#1089;&#1090;%20Microsoft%20Excel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davletbaeva.lr\&#1056;&#1072;&#1073;&#1086;&#1095;&#1080;&#1081;%20&#1089;&#1090;&#1086;&#1083;\&#1051;&#1080;&#1089;&#1090;%20Microsoft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Лист2!$B$65</c:f>
              <c:strCache>
                <c:ptCount val="1"/>
                <c:pt idx="0">
                  <c:v>Любимый предмет</c:v>
                </c:pt>
              </c:strCache>
            </c:strRef>
          </c:tx>
          <c:invertIfNegative val="0"/>
          <c:cat>
            <c:strRef>
              <c:f>Лист2!$A$66:$A$75</c:f>
              <c:strCache>
                <c:ptCount val="10"/>
                <c:pt idx="0">
                  <c:v>Русский язык</c:v>
                </c:pt>
                <c:pt idx="1">
                  <c:v>Математика</c:v>
                </c:pt>
                <c:pt idx="2">
                  <c:v>ИЗО</c:v>
                </c:pt>
                <c:pt idx="3">
                  <c:v>Англ.яз</c:v>
                </c:pt>
                <c:pt idx="4">
                  <c:v>Физкультура</c:v>
                </c:pt>
                <c:pt idx="5">
                  <c:v>Башкирский язык</c:v>
                </c:pt>
                <c:pt idx="6">
                  <c:v>Литература</c:v>
                </c:pt>
                <c:pt idx="7">
                  <c:v>Музыка</c:v>
                </c:pt>
                <c:pt idx="8">
                  <c:v>Окружающий мир</c:v>
                </c:pt>
                <c:pt idx="9">
                  <c:v>Технология</c:v>
                </c:pt>
              </c:strCache>
            </c:strRef>
          </c:cat>
          <c:val>
            <c:numRef>
              <c:f>Лист2!$B$66:$B$75</c:f>
              <c:numCache>
                <c:formatCode>General</c:formatCode>
                <c:ptCount val="10"/>
                <c:pt idx="0">
                  <c:v>6</c:v>
                </c:pt>
                <c:pt idx="1">
                  <c:v>8</c:v>
                </c:pt>
                <c:pt idx="2">
                  <c:v>10</c:v>
                </c:pt>
                <c:pt idx="3">
                  <c:v>2</c:v>
                </c:pt>
                <c:pt idx="4">
                  <c:v>10</c:v>
                </c:pt>
                <c:pt idx="5">
                  <c:v>4</c:v>
                </c:pt>
                <c:pt idx="6">
                  <c:v>4</c:v>
                </c:pt>
                <c:pt idx="7">
                  <c:v>6</c:v>
                </c:pt>
                <c:pt idx="8">
                  <c:v>3</c:v>
                </c:pt>
                <c:pt idx="9">
                  <c:v>5</c:v>
                </c:pt>
              </c:numCache>
            </c:numRef>
          </c:val>
        </c:ser>
        <c:ser>
          <c:idx val="1"/>
          <c:order val="1"/>
          <c:tx>
            <c:strRef>
              <c:f>Лист2!$C$65</c:f>
              <c:strCache>
                <c:ptCount val="1"/>
                <c:pt idx="0">
                  <c:v>Нелюбимый предмет</c:v>
                </c:pt>
              </c:strCache>
            </c:strRef>
          </c:tx>
          <c:invertIfNegative val="0"/>
          <c:cat>
            <c:strRef>
              <c:f>Лист2!$A$66:$A$75</c:f>
              <c:strCache>
                <c:ptCount val="10"/>
                <c:pt idx="0">
                  <c:v>Русский язык</c:v>
                </c:pt>
                <c:pt idx="1">
                  <c:v>Математика</c:v>
                </c:pt>
                <c:pt idx="2">
                  <c:v>ИЗО</c:v>
                </c:pt>
                <c:pt idx="3">
                  <c:v>Англ.яз</c:v>
                </c:pt>
                <c:pt idx="4">
                  <c:v>Физкультура</c:v>
                </c:pt>
                <c:pt idx="5">
                  <c:v>Башкирский язык</c:v>
                </c:pt>
                <c:pt idx="6">
                  <c:v>Литература</c:v>
                </c:pt>
                <c:pt idx="7">
                  <c:v>Музыка</c:v>
                </c:pt>
                <c:pt idx="8">
                  <c:v>Окружающий мир</c:v>
                </c:pt>
                <c:pt idx="9">
                  <c:v>Технология</c:v>
                </c:pt>
              </c:strCache>
            </c:strRef>
          </c:cat>
          <c:val>
            <c:numRef>
              <c:f>Лист2!$C$66:$C$75</c:f>
              <c:numCache>
                <c:formatCode>General</c:formatCode>
                <c:ptCount val="10"/>
                <c:pt idx="0">
                  <c:v>6</c:v>
                </c:pt>
                <c:pt idx="1">
                  <c:v>7</c:v>
                </c:pt>
                <c:pt idx="2">
                  <c:v>0</c:v>
                </c:pt>
                <c:pt idx="3">
                  <c:v>8</c:v>
                </c:pt>
                <c:pt idx="4">
                  <c:v>4</c:v>
                </c:pt>
                <c:pt idx="5">
                  <c:v>5</c:v>
                </c:pt>
                <c:pt idx="6">
                  <c:v>3</c:v>
                </c:pt>
                <c:pt idx="7">
                  <c:v>2</c:v>
                </c:pt>
                <c:pt idx="8">
                  <c:v>5</c:v>
                </c:pt>
                <c:pt idx="9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7693952"/>
        <c:axId val="33323776"/>
        <c:axId val="0"/>
      </c:bar3DChart>
      <c:catAx>
        <c:axId val="37693952"/>
        <c:scaling>
          <c:orientation val="minMax"/>
        </c:scaling>
        <c:delete val="0"/>
        <c:axPos val="b"/>
        <c:majorTickMark val="out"/>
        <c:minorTickMark val="none"/>
        <c:tickLblPos val="nextTo"/>
        <c:crossAx val="33323776"/>
        <c:crosses val="autoZero"/>
        <c:auto val="1"/>
        <c:lblAlgn val="ctr"/>
        <c:lblOffset val="100"/>
        <c:noMultiLvlLbl val="0"/>
      </c:catAx>
      <c:valAx>
        <c:axId val="333237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769395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Лист2!$B$149</c:f>
              <c:strCache>
                <c:ptCount val="1"/>
                <c:pt idx="0">
                  <c:v>"5"</c:v>
                </c:pt>
              </c:strCache>
            </c:strRef>
          </c:tx>
          <c:invertIfNegative val="0"/>
          <c:cat>
            <c:strRef>
              <c:f>Лист2!$A$150:$A$159</c:f>
              <c:strCache>
                <c:ptCount val="10"/>
                <c:pt idx="0">
                  <c:v>русский язык</c:v>
                </c:pt>
                <c:pt idx="1">
                  <c:v>литература</c:v>
                </c:pt>
                <c:pt idx="2">
                  <c:v>башкирский язык</c:v>
                </c:pt>
                <c:pt idx="3">
                  <c:v>англ.яз</c:v>
                </c:pt>
                <c:pt idx="4">
                  <c:v>математика</c:v>
                </c:pt>
                <c:pt idx="5">
                  <c:v>окружающий мир</c:v>
                </c:pt>
                <c:pt idx="6">
                  <c:v>музыка</c:v>
                </c:pt>
                <c:pt idx="7">
                  <c:v>ИЗО</c:v>
                </c:pt>
                <c:pt idx="8">
                  <c:v>технология</c:v>
                </c:pt>
                <c:pt idx="9">
                  <c:v>физкультура</c:v>
                </c:pt>
              </c:strCache>
            </c:strRef>
          </c:cat>
          <c:val>
            <c:numRef>
              <c:f>Лист2!$B$150:$B$159</c:f>
              <c:numCache>
                <c:formatCode>General</c:formatCode>
                <c:ptCount val="10"/>
                <c:pt idx="0">
                  <c:v>3</c:v>
                </c:pt>
                <c:pt idx="1">
                  <c:v>21</c:v>
                </c:pt>
                <c:pt idx="2">
                  <c:v>11</c:v>
                </c:pt>
                <c:pt idx="3">
                  <c:v>8</c:v>
                </c:pt>
                <c:pt idx="4">
                  <c:v>8</c:v>
                </c:pt>
                <c:pt idx="5">
                  <c:v>20</c:v>
                </c:pt>
                <c:pt idx="6">
                  <c:v>31</c:v>
                </c:pt>
                <c:pt idx="7">
                  <c:v>31</c:v>
                </c:pt>
                <c:pt idx="8">
                  <c:v>31</c:v>
                </c:pt>
                <c:pt idx="9">
                  <c:v>23</c:v>
                </c:pt>
              </c:numCache>
            </c:numRef>
          </c:val>
        </c:ser>
        <c:ser>
          <c:idx val="1"/>
          <c:order val="1"/>
          <c:tx>
            <c:strRef>
              <c:f>Лист2!$C$149</c:f>
              <c:strCache>
                <c:ptCount val="1"/>
                <c:pt idx="0">
                  <c:v>"4"</c:v>
                </c:pt>
              </c:strCache>
            </c:strRef>
          </c:tx>
          <c:invertIfNegative val="0"/>
          <c:cat>
            <c:strRef>
              <c:f>Лист2!$A$150:$A$159</c:f>
              <c:strCache>
                <c:ptCount val="10"/>
                <c:pt idx="0">
                  <c:v>русский язык</c:v>
                </c:pt>
                <c:pt idx="1">
                  <c:v>литература</c:v>
                </c:pt>
                <c:pt idx="2">
                  <c:v>башкирский язык</c:v>
                </c:pt>
                <c:pt idx="3">
                  <c:v>англ.яз</c:v>
                </c:pt>
                <c:pt idx="4">
                  <c:v>математика</c:v>
                </c:pt>
                <c:pt idx="5">
                  <c:v>окружающий мир</c:v>
                </c:pt>
                <c:pt idx="6">
                  <c:v>музыка</c:v>
                </c:pt>
                <c:pt idx="7">
                  <c:v>ИЗО</c:v>
                </c:pt>
                <c:pt idx="8">
                  <c:v>технология</c:v>
                </c:pt>
                <c:pt idx="9">
                  <c:v>физкультура</c:v>
                </c:pt>
              </c:strCache>
            </c:strRef>
          </c:cat>
          <c:val>
            <c:numRef>
              <c:f>Лист2!$C$150:$C$159</c:f>
              <c:numCache>
                <c:formatCode>General</c:formatCode>
                <c:ptCount val="10"/>
                <c:pt idx="0">
                  <c:v>12</c:v>
                </c:pt>
                <c:pt idx="1">
                  <c:v>10</c:v>
                </c:pt>
                <c:pt idx="2">
                  <c:v>20</c:v>
                </c:pt>
                <c:pt idx="3">
                  <c:v>18</c:v>
                </c:pt>
                <c:pt idx="4">
                  <c:v>13</c:v>
                </c:pt>
                <c:pt idx="5">
                  <c:v>9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8</c:v>
                </c:pt>
              </c:numCache>
            </c:numRef>
          </c:val>
        </c:ser>
        <c:ser>
          <c:idx val="2"/>
          <c:order val="2"/>
          <c:tx>
            <c:strRef>
              <c:f>Лист2!$D$149</c:f>
              <c:strCache>
                <c:ptCount val="1"/>
                <c:pt idx="0">
                  <c:v>"3"</c:v>
                </c:pt>
              </c:strCache>
            </c:strRef>
          </c:tx>
          <c:invertIfNegative val="0"/>
          <c:cat>
            <c:strRef>
              <c:f>Лист2!$A$150:$A$159</c:f>
              <c:strCache>
                <c:ptCount val="10"/>
                <c:pt idx="0">
                  <c:v>русский язык</c:v>
                </c:pt>
                <c:pt idx="1">
                  <c:v>литература</c:v>
                </c:pt>
                <c:pt idx="2">
                  <c:v>башкирский язык</c:v>
                </c:pt>
                <c:pt idx="3">
                  <c:v>англ.яз</c:v>
                </c:pt>
                <c:pt idx="4">
                  <c:v>математика</c:v>
                </c:pt>
                <c:pt idx="5">
                  <c:v>окружающий мир</c:v>
                </c:pt>
                <c:pt idx="6">
                  <c:v>музыка</c:v>
                </c:pt>
                <c:pt idx="7">
                  <c:v>ИЗО</c:v>
                </c:pt>
                <c:pt idx="8">
                  <c:v>технология</c:v>
                </c:pt>
                <c:pt idx="9">
                  <c:v>физкультура</c:v>
                </c:pt>
              </c:strCache>
            </c:strRef>
          </c:cat>
          <c:val>
            <c:numRef>
              <c:f>Лист2!$D$150:$D$159</c:f>
              <c:numCache>
                <c:formatCode>General</c:formatCode>
                <c:ptCount val="10"/>
                <c:pt idx="0">
                  <c:v>16</c:v>
                </c:pt>
                <c:pt idx="1">
                  <c:v>0</c:v>
                </c:pt>
                <c:pt idx="2">
                  <c:v>0</c:v>
                </c:pt>
                <c:pt idx="3">
                  <c:v>5</c:v>
                </c:pt>
                <c:pt idx="4">
                  <c:v>10</c:v>
                </c:pt>
                <c:pt idx="5">
                  <c:v>2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7692416"/>
        <c:axId val="37552704"/>
        <c:axId val="0"/>
      </c:bar3DChart>
      <c:catAx>
        <c:axId val="376924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37552704"/>
        <c:crosses val="autoZero"/>
        <c:auto val="1"/>
        <c:lblAlgn val="ctr"/>
        <c:lblOffset val="100"/>
        <c:noMultiLvlLbl val="0"/>
      </c:catAx>
      <c:valAx>
        <c:axId val="375527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769241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b="1"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1 четверть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4792549969715326E-2"/>
          <c:y val="0.13221846508780347"/>
          <c:w val="0.68028432664569838"/>
          <c:h val="0.82270321028159987"/>
        </c:manualLayout>
      </c:layout>
      <c:pie3DChart>
        <c:varyColors val="1"/>
        <c:ser>
          <c:idx val="0"/>
          <c:order val="0"/>
          <c:tx>
            <c:strRef>
              <c:f>Лист1!$B$25</c:f>
              <c:strCache>
                <c:ptCount val="1"/>
                <c:pt idx="0">
                  <c:v>1 четверть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Лист1!$A$26:$A$27</c:f>
              <c:strCache>
                <c:ptCount val="2"/>
                <c:pt idx="0">
                  <c:v>Девочки </c:v>
                </c:pt>
                <c:pt idx="1">
                  <c:v>Мальчики </c:v>
                </c:pt>
              </c:strCache>
            </c:strRef>
          </c:cat>
          <c:val>
            <c:numRef>
              <c:f>Лист1!$B$26:$B$27</c:f>
              <c:numCache>
                <c:formatCode>General</c:formatCode>
                <c:ptCount val="2"/>
                <c:pt idx="0">
                  <c:v>38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20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ru-RU" sz="1400">
                <a:latin typeface="Arial" panose="020B0604020202020204" pitchFamily="34" charset="0"/>
                <a:cs typeface="Arial" panose="020B0604020202020204" pitchFamily="34" charset="0"/>
              </a:rPr>
              <a:t>2 четверть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0284400961652773E-2"/>
          <c:y val="0.13271889543137183"/>
          <c:w val="0.69707753589556787"/>
          <c:h val="0.84869273784394328"/>
        </c:manualLayout>
      </c:layout>
      <c:pie3DChart>
        <c:varyColors val="1"/>
        <c:ser>
          <c:idx val="0"/>
          <c:order val="0"/>
          <c:tx>
            <c:strRef>
              <c:f>'[Лист Microsoft Excel (2).xlsx]Лист1'!$B$33</c:f>
              <c:strCache>
                <c:ptCount val="1"/>
                <c:pt idx="0">
                  <c:v>2 четверть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'[Лист Microsoft Excel (2).xlsx]Лист1'!$A$34:$A$35</c:f>
              <c:strCache>
                <c:ptCount val="2"/>
                <c:pt idx="0">
                  <c:v>Девочки </c:v>
                </c:pt>
                <c:pt idx="1">
                  <c:v>Мальчики </c:v>
                </c:pt>
              </c:strCache>
            </c:strRef>
          </c:cat>
          <c:val>
            <c:numRef>
              <c:f>'[Лист Microsoft Excel (2).xlsx]Лист1'!$B$34:$B$35</c:f>
              <c:numCache>
                <c:formatCode>General</c:formatCode>
                <c:ptCount val="2"/>
                <c:pt idx="0">
                  <c:v>23</c:v>
                </c:pt>
                <c:pt idx="1">
                  <c:v>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200"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2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5"/>
            <c:invertIfNegative val="0"/>
            <c:bubble3D val="0"/>
            <c:spPr>
              <a:solidFill>
                <a:srgbClr val="FF99CC"/>
              </a:solidFill>
            </c:spPr>
          </c:dPt>
          <c:cat>
            <c:strRef>
              <c:f>Лист2!$A$98:$F$98</c:f>
              <c:strCache>
                <c:ptCount val="6"/>
                <c:pt idx="0">
                  <c:v>Играю в компьютер</c:v>
                </c:pt>
                <c:pt idx="1">
                  <c:v>Смотрю телевизор</c:v>
                </c:pt>
                <c:pt idx="2">
                  <c:v>Гуляю на улице</c:v>
                </c:pt>
                <c:pt idx="3">
                  <c:v>Читаю</c:v>
                </c:pt>
                <c:pt idx="4">
                  <c:v>Хожу в гости</c:v>
                </c:pt>
                <c:pt idx="5">
                  <c:v>Занимаюсь творчеством</c:v>
                </c:pt>
              </c:strCache>
            </c:strRef>
          </c:cat>
          <c:val>
            <c:numRef>
              <c:f>Лист2!$A$99:$F$99</c:f>
              <c:numCache>
                <c:formatCode>General</c:formatCode>
                <c:ptCount val="6"/>
                <c:pt idx="0">
                  <c:v>7</c:v>
                </c:pt>
                <c:pt idx="1">
                  <c:v>7</c:v>
                </c:pt>
                <c:pt idx="2">
                  <c:v>13</c:v>
                </c:pt>
                <c:pt idx="3">
                  <c:v>4</c:v>
                </c:pt>
                <c:pt idx="4">
                  <c:v>1</c:v>
                </c:pt>
                <c:pt idx="5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732288"/>
        <c:axId val="42341440"/>
        <c:axId val="0"/>
      </c:bar3DChart>
      <c:catAx>
        <c:axId val="38732288"/>
        <c:scaling>
          <c:orientation val="minMax"/>
        </c:scaling>
        <c:delete val="0"/>
        <c:axPos val="b"/>
        <c:majorTickMark val="out"/>
        <c:minorTickMark val="none"/>
        <c:tickLblPos val="nextTo"/>
        <c:crossAx val="42341440"/>
        <c:crosses val="autoZero"/>
        <c:auto val="1"/>
        <c:lblAlgn val="ctr"/>
        <c:lblOffset val="100"/>
        <c:noMultiLvlLbl val="0"/>
      </c:catAx>
      <c:valAx>
        <c:axId val="423414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87322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CCFF99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8"/>
            <c:invertIfNegative val="0"/>
            <c:bubble3D val="0"/>
            <c:spPr>
              <a:solidFill>
                <a:srgbClr val="6699FF"/>
              </a:solidFill>
            </c:spPr>
          </c:dPt>
          <c:dPt>
            <c:idx val="9"/>
            <c:invertIfNegative val="0"/>
            <c:bubble3D val="0"/>
            <c:spPr>
              <a:solidFill>
                <a:srgbClr val="FFFF66"/>
              </a:solidFill>
            </c:spPr>
          </c:dPt>
          <c:cat>
            <c:strRef>
              <c:f>Лист2!$A$113:$J$113</c:f>
              <c:strCache>
                <c:ptCount val="10"/>
                <c:pt idx="0">
                  <c:v>Гимнастика </c:v>
                </c:pt>
                <c:pt idx="1">
                  <c:v>Рисование </c:v>
                </c:pt>
                <c:pt idx="2">
                  <c:v>Плавание </c:v>
                </c:pt>
                <c:pt idx="3">
                  <c:v>Единоборства</c:v>
                </c:pt>
                <c:pt idx="4">
                  <c:v>Музыкальные </c:v>
                </c:pt>
                <c:pt idx="5">
                  <c:v>Футбол</c:v>
                </c:pt>
                <c:pt idx="6">
                  <c:v>Баскетбол  </c:v>
                </c:pt>
                <c:pt idx="7">
                  <c:v>Волейбол </c:v>
                </c:pt>
                <c:pt idx="8">
                  <c:v>Теннис</c:v>
                </c:pt>
                <c:pt idx="9">
                  <c:v>Шахматы</c:v>
                </c:pt>
              </c:strCache>
            </c:strRef>
          </c:cat>
          <c:val>
            <c:numRef>
              <c:f>Лист2!$A$114:$J$114</c:f>
              <c:numCache>
                <c:formatCode>General</c:formatCode>
                <c:ptCount val="10"/>
                <c:pt idx="0">
                  <c:v>3</c:v>
                </c:pt>
                <c:pt idx="1">
                  <c:v>2</c:v>
                </c:pt>
                <c:pt idx="2">
                  <c:v>5</c:v>
                </c:pt>
                <c:pt idx="3">
                  <c:v>9</c:v>
                </c:pt>
                <c:pt idx="4">
                  <c:v>3</c:v>
                </c:pt>
                <c:pt idx="5">
                  <c:v>2</c:v>
                </c:pt>
                <c:pt idx="6">
                  <c:v>3</c:v>
                </c:pt>
                <c:pt idx="7">
                  <c:v>1</c:v>
                </c:pt>
                <c:pt idx="8">
                  <c:v>1</c:v>
                </c:pt>
                <c:pt idx="9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733312"/>
        <c:axId val="42343168"/>
        <c:axId val="0"/>
      </c:bar3DChart>
      <c:catAx>
        <c:axId val="38733312"/>
        <c:scaling>
          <c:orientation val="minMax"/>
        </c:scaling>
        <c:delete val="0"/>
        <c:axPos val="b"/>
        <c:majorTickMark val="out"/>
        <c:minorTickMark val="none"/>
        <c:tickLblPos val="nextTo"/>
        <c:crossAx val="42343168"/>
        <c:crosses val="autoZero"/>
        <c:auto val="1"/>
        <c:lblAlgn val="ctr"/>
        <c:lblOffset val="100"/>
        <c:noMultiLvlLbl val="0"/>
      </c:catAx>
      <c:valAx>
        <c:axId val="423431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87333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99FFCC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7"/>
            <c:invertIfNegative val="0"/>
            <c:bubble3D val="0"/>
            <c:spPr>
              <a:solidFill>
                <a:srgbClr val="CCFF99"/>
              </a:solidFill>
            </c:spPr>
          </c:dPt>
          <c:dPt>
            <c:idx val="8"/>
            <c:invertIfNegative val="0"/>
            <c:bubble3D val="0"/>
            <c:spPr>
              <a:solidFill>
                <a:srgbClr val="FF9999"/>
              </a:solidFill>
            </c:spPr>
          </c:dPt>
          <c:cat>
            <c:strRef>
              <c:f>Лист2!$A$117:$I$117</c:f>
              <c:strCache>
                <c:ptCount val="9"/>
                <c:pt idx="0">
                  <c:v>Выпечка  </c:v>
                </c:pt>
                <c:pt idx="1">
                  <c:v>Макароны </c:v>
                </c:pt>
                <c:pt idx="2">
                  <c:v>Плов</c:v>
                </c:pt>
                <c:pt idx="3">
                  <c:v>Жаркое</c:v>
                </c:pt>
                <c:pt idx="4">
                  <c:v>Суп</c:v>
                </c:pt>
                <c:pt idx="5">
                  <c:v>Котлеты и мясо</c:v>
                </c:pt>
                <c:pt idx="6">
                  <c:v>Картошка </c:v>
                </c:pt>
                <c:pt idx="7">
                  <c:v>Пицца</c:v>
                </c:pt>
                <c:pt idx="8">
                  <c:v>Манты и пельмени</c:v>
                </c:pt>
              </c:strCache>
            </c:strRef>
          </c:cat>
          <c:val>
            <c:numRef>
              <c:f>Лист2!$A$118:$I$118</c:f>
              <c:numCache>
                <c:formatCode>General</c:formatCode>
                <c:ptCount val="9"/>
                <c:pt idx="0">
                  <c:v>3</c:v>
                </c:pt>
                <c:pt idx="1">
                  <c:v>6</c:v>
                </c:pt>
                <c:pt idx="2">
                  <c:v>2</c:v>
                </c:pt>
                <c:pt idx="3">
                  <c:v>2</c:v>
                </c:pt>
                <c:pt idx="4">
                  <c:v>3</c:v>
                </c:pt>
                <c:pt idx="5">
                  <c:v>5</c:v>
                </c:pt>
                <c:pt idx="6">
                  <c:v>5</c:v>
                </c:pt>
                <c:pt idx="7">
                  <c:v>6</c:v>
                </c:pt>
                <c:pt idx="8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6343680"/>
        <c:axId val="36725888"/>
        <c:axId val="0"/>
      </c:bar3DChart>
      <c:catAx>
        <c:axId val="863436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36725888"/>
        <c:crosses val="autoZero"/>
        <c:auto val="1"/>
        <c:lblAlgn val="ctr"/>
        <c:lblOffset val="100"/>
        <c:noMultiLvlLbl val="0"/>
      </c:catAx>
      <c:valAx>
        <c:axId val="367258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63436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BC07BE-F555-484D-AEA4-9DAAF657E69B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A327BC1-0D5D-4C06-9928-97A7CA262178}">
      <dgm:prSet phldrT="[Текст]" custT="1"/>
      <dgm:spPr/>
      <dgm:t>
        <a:bodyPr/>
        <a:lstStyle/>
        <a:p>
          <a:r>
            <a:rPr lang="ru-RU" sz="3400" b="1" dirty="0" smtClean="0">
              <a:latin typeface="Arial" panose="020B0604020202020204" pitchFamily="34" charset="0"/>
              <a:cs typeface="Arial" panose="020B0604020202020204" pitchFamily="34" charset="0"/>
            </a:rPr>
            <a:t>Цель работы</a:t>
          </a:r>
          <a:r>
            <a:rPr lang="ru-RU" sz="6400" dirty="0" smtClean="0"/>
            <a:t> </a:t>
          </a:r>
          <a:endParaRPr lang="ru-RU" sz="6400" dirty="0"/>
        </a:p>
      </dgm:t>
    </dgm:pt>
    <dgm:pt modelId="{8B072D64-1FA3-4E1B-9848-72332ED9A810}" type="parTrans" cxnId="{A4F34CD6-158D-459F-A2F9-F7CF584B91AD}">
      <dgm:prSet/>
      <dgm:spPr/>
      <dgm:t>
        <a:bodyPr/>
        <a:lstStyle/>
        <a:p>
          <a:endParaRPr lang="ru-RU"/>
        </a:p>
      </dgm:t>
    </dgm:pt>
    <dgm:pt modelId="{91C5B410-56D6-47A8-AF4B-C112E38029E4}" type="sibTrans" cxnId="{A4F34CD6-158D-459F-A2F9-F7CF584B91AD}">
      <dgm:prSet/>
      <dgm:spPr/>
      <dgm:t>
        <a:bodyPr/>
        <a:lstStyle/>
        <a:p>
          <a:endParaRPr lang="ru-RU"/>
        </a:p>
      </dgm:t>
    </dgm:pt>
    <dgm:pt modelId="{359360B0-3853-4172-A18F-FC24C9D7393B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составить портрет третьеклассника с помощью математических методов и приёмов. </a:t>
          </a:r>
          <a:br>
            <a:rPr lang="ru-RU" sz="24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</a:br>
          <a:endParaRPr lang="ru-RU" sz="2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DC65979-11B4-46C7-9FF4-E441F9E1CE8F}" type="parTrans" cxnId="{B16CF9C1-25BF-4FC0-AB1E-7BE123CFEFCB}">
      <dgm:prSet/>
      <dgm:spPr/>
      <dgm:t>
        <a:bodyPr/>
        <a:lstStyle/>
        <a:p>
          <a:endParaRPr lang="ru-RU"/>
        </a:p>
      </dgm:t>
    </dgm:pt>
    <dgm:pt modelId="{62371909-0020-4D25-8439-C7DA1C5AD959}" type="sibTrans" cxnId="{B16CF9C1-25BF-4FC0-AB1E-7BE123CFEFCB}">
      <dgm:prSet/>
      <dgm:spPr/>
      <dgm:t>
        <a:bodyPr/>
        <a:lstStyle/>
        <a:p>
          <a:endParaRPr lang="ru-RU"/>
        </a:p>
      </dgm:t>
    </dgm:pt>
    <dgm:pt modelId="{7993C0AF-A35E-48C2-A563-690D0424AE8A}">
      <dgm:prSet phldrT="[Текст]"/>
      <dgm:spPr/>
      <dgm:t>
        <a:bodyPr/>
        <a:lstStyle/>
        <a:p>
          <a:r>
            <a:rPr lang="ru-RU" dirty="0" smtClean="0"/>
            <a:t>Объект</a:t>
          </a:r>
          <a:endParaRPr lang="ru-RU" dirty="0"/>
        </a:p>
      </dgm:t>
    </dgm:pt>
    <dgm:pt modelId="{2084CA24-A5B2-4665-9172-A703D08DE071}" type="parTrans" cxnId="{B6FAA2E7-0D8A-4E23-BC3A-AE78F54534B9}">
      <dgm:prSet/>
      <dgm:spPr/>
      <dgm:t>
        <a:bodyPr/>
        <a:lstStyle/>
        <a:p>
          <a:endParaRPr lang="ru-RU"/>
        </a:p>
      </dgm:t>
    </dgm:pt>
    <dgm:pt modelId="{71D54370-C64E-4186-A679-8D3C6B92B157}" type="sibTrans" cxnId="{B6FAA2E7-0D8A-4E23-BC3A-AE78F54534B9}">
      <dgm:prSet/>
      <dgm:spPr/>
      <dgm:t>
        <a:bodyPr/>
        <a:lstStyle/>
        <a:p>
          <a:endParaRPr lang="ru-RU"/>
        </a:p>
      </dgm:t>
    </dgm:pt>
    <dgm:pt modelId="{C775C112-0C12-4DF3-8067-E4EC96796BE7}">
      <dgm:prSet phldrT="[Текст]"/>
      <dgm:spPr/>
      <dgm:t>
        <a:bodyPr/>
        <a:lstStyle/>
        <a:p>
          <a:r>
            <a:rPr lang="ru-RU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математические методы</a:t>
          </a:r>
          <a:endParaRPr lang="ru-RU" dirty="0">
            <a:solidFill>
              <a:schemeClr val="accent1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6D8AA88-04F9-483F-83BA-B6260942D8F3}" type="parTrans" cxnId="{374BDBDE-D1BF-4F41-ABF1-F236456E7531}">
      <dgm:prSet/>
      <dgm:spPr/>
      <dgm:t>
        <a:bodyPr/>
        <a:lstStyle/>
        <a:p>
          <a:endParaRPr lang="ru-RU"/>
        </a:p>
      </dgm:t>
    </dgm:pt>
    <dgm:pt modelId="{4D733569-3956-47CF-BDE6-86D2EA0ACA0E}" type="sibTrans" cxnId="{374BDBDE-D1BF-4F41-ABF1-F236456E7531}">
      <dgm:prSet/>
      <dgm:spPr/>
      <dgm:t>
        <a:bodyPr/>
        <a:lstStyle/>
        <a:p>
          <a:endParaRPr lang="ru-RU"/>
        </a:p>
      </dgm:t>
    </dgm:pt>
    <dgm:pt modelId="{3A00154E-CF9F-4592-B88B-C657110A7699}">
      <dgm:prSet phldrT="[Текст]"/>
      <dgm:spPr/>
      <dgm:t>
        <a:bodyPr/>
        <a:lstStyle/>
        <a:p>
          <a:r>
            <a:rPr lang="ru-RU" dirty="0" smtClean="0"/>
            <a:t>Предмет</a:t>
          </a:r>
          <a:endParaRPr lang="ru-RU" dirty="0"/>
        </a:p>
      </dgm:t>
    </dgm:pt>
    <dgm:pt modelId="{4C6B7FCC-400B-4C23-9D77-E9CC23143459}" type="parTrans" cxnId="{815C3181-7220-409A-B167-6C94C21DF222}">
      <dgm:prSet/>
      <dgm:spPr/>
      <dgm:t>
        <a:bodyPr/>
        <a:lstStyle/>
        <a:p>
          <a:endParaRPr lang="ru-RU"/>
        </a:p>
      </dgm:t>
    </dgm:pt>
    <dgm:pt modelId="{3B1A77FD-FA0C-481E-A9F4-8B8C18E6F8B7}" type="sibTrans" cxnId="{815C3181-7220-409A-B167-6C94C21DF222}">
      <dgm:prSet/>
      <dgm:spPr/>
      <dgm:t>
        <a:bodyPr/>
        <a:lstStyle/>
        <a:p>
          <a:endParaRPr lang="ru-RU"/>
        </a:p>
      </dgm:t>
    </dgm:pt>
    <dgm:pt modelId="{5BA1D914-DDF4-4841-817D-43448DB02F91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ученики третьего класса и их портрет</a:t>
          </a:r>
          <a:endParaRPr lang="ru-RU" sz="2000" dirty="0">
            <a:solidFill>
              <a:schemeClr val="accent1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DAFC683-C4DB-41CF-8ADA-15BF6B8D552B}" type="parTrans" cxnId="{2CA08281-2A1C-4E3C-915D-EFCE72897859}">
      <dgm:prSet/>
      <dgm:spPr/>
      <dgm:t>
        <a:bodyPr/>
        <a:lstStyle/>
        <a:p>
          <a:endParaRPr lang="ru-RU"/>
        </a:p>
      </dgm:t>
    </dgm:pt>
    <dgm:pt modelId="{501226DA-FD8A-496C-BC58-756FF076A950}" type="sibTrans" cxnId="{2CA08281-2A1C-4E3C-915D-EFCE72897859}">
      <dgm:prSet/>
      <dgm:spPr/>
      <dgm:t>
        <a:bodyPr/>
        <a:lstStyle/>
        <a:p>
          <a:endParaRPr lang="ru-RU"/>
        </a:p>
      </dgm:t>
    </dgm:pt>
    <dgm:pt modelId="{6E5BC60C-BE68-4DB1-8398-D8A7B6D1330A}" type="pres">
      <dgm:prSet presAssocID="{14BC07BE-F555-484D-AEA4-9DAAF657E69B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C76ECAFE-1763-48A1-BE56-E415683B3496}" type="pres">
      <dgm:prSet presAssocID="{EA327BC1-0D5D-4C06-9928-97A7CA262178}" presName="composite" presStyleCnt="0"/>
      <dgm:spPr/>
    </dgm:pt>
    <dgm:pt modelId="{F8A9BDF2-8CCE-4BDE-9BD0-FB4A4B2C3201}" type="pres">
      <dgm:prSet presAssocID="{EA327BC1-0D5D-4C06-9928-97A7CA262178}" presName="bentUpArrow1" presStyleLbl="alignImgPlace1" presStyleIdx="0" presStyleCnt="2"/>
      <dgm:spPr/>
    </dgm:pt>
    <dgm:pt modelId="{136B6F1D-83D7-4337-8DE7-BE71B419AB7B}" type="pres">
      <dgm:prSet presAssocID="{EA327BC1-0D5D-4C06-9928-97A7CA262178}" presName="ParentText" presStyleLbl="node1" presStyleIdx="0" presStyleCnt="3" custScaleX="163764" custScaleY="170298" custLinFactNeighborX="-2102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DDFFE0-3E6B-4F67-B372-C01948B43C8C}" type="pres">
      <dgm:prSet presAssocID="{EA327BC1-0D5D-4C06-9928-97A7CA262178}" presName="ChildText" presStyleLbl="revTx" presStyleIdx="0" presStyleCnt="3" custScaleX="519412" custLinFactX="100000" custLinFactNeighborX="156176" custLinFactNeighborY="-231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E28F72-CFD0-4840-A408-9E82FC19BA13}" type="pres">
      <dgm:prSet presAssocID="{91C5B410-56D6-47A8-AF4B-C112E38029E4}" presName="sibTrans" presStyleCnt="0"/>
      <dgm:spPr/>
    </dgm:pt>
    <dgm:pt modelId="{7293C94B-0BCC-4D93-9116-5591C74C685B}" type="pres">
      <dgm:prSet presAssocID="{7993C0AF-A35E-48C2-A563-690D0424AE8A}" presName="composite" presStyleCnt="0"/>
      <dgm:spPr/>
    </dgm:pt>
    <dgm:pt modelId="{E70DB6EF-FCBB-404A-858D-68431274C6C9}" type="pres">
      <dgm:prSet presAssocID="{7993C0AF-A35E-48C2-A563-690D0424AE8A}" presName="bentUpArrow1" presStyleLbl="alignImgPlace1" presStyleIdx="1" presStyleCnt="2"/>
      <dgm:spPr/>
    </dgm:pt>
    <dgm:pt modelId="{08C94A2E-5BE8-413F-9D30-99DFE06B3AC7}" type="pres">
      <dgm:prSet presAssocID="{7993C0AF-A35E-48C2-A563-690D0424AE8A}" presName="ParentText" presStyleLbl="node1" presStyleIdx="1" presStyleCnt="3" custScaleX="163764" custScaleY="170298" custLinFactNeighborX="-2473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4317BA-4939-44B6-B2C2-9247F4668618}" type="pres">
      <dgm:prSet presAssocID="{7993C0AF-A35E-48C2-A563-690D0424AE8A}" presName="ChildText" presStyleLbl="revTx" presStyleIdx="1" presStyleCnt="3" custScaleX="314039" custLinFactX="14188" custLinFactNeighborX="100000" custLinFactNeighborY="-1552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993BC3-3E44-4DAF-9EB5-9C9D7FBCEFA8}" type="pres">
      <dgm:prSet presAssocID="{71D54370-C64E-4186-A679-8D3C6B92B157}" presName="sibTrans" presStyleCnt="0"/>
      <dgm:spPr/>
    </dgm:pt>
    <dgm:pt modelId="{53A593E0-554F-4127-B211-9149ECB1961F}" type="pres">
      <dgm:prSet presAssocID="{3A00154E-CF9F-4592-B88B-C657110A7699}" presName="composite" presStyleCnt="0"/>
      <dgm:spPr/>
    </dgm:pt>
    <dgm:pt modelId="{18FA778C-5718-4333-ACE8-D1563D12C3D4}" type="pres">
      <dgm:prSet presAssocID="{3A00154E-CF9F-4592-B88B-C657110A7699}" presName="ParentText" presStyleLbl="node1" presStyleIdx="2" presStyleCnt="3" custScaleX="163764" custScaleY="170298" custLinFactNeighborX="-57255" custLinFactNeighborY="114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E63543-A908-4CB8-909A-61C7366E31CD}" type="pres">
      <dgm:prSet presAssocID="{3A00154E-CF9F-4592-B88B-C657110A7699}" presName="FinalChildText" presStyleLbl="revTx" presStyleIdx="2" presStyleCnt="3" custScaleX="189205" custScaleY="99865" custLinFactNeighborX="15586" custLinFactNeighborY="518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991588-5950-4E9B-82F6-2B02B01FD1C7}" type="presOf" srcId="{5BA1D914-DDF4-4841-817D-43448DB02F91}" destId="{B8E63543-A908-4CB8-909A-61C7366E31CD}" srcOrd="0" destOrd="0" presId="urn:microsoft.com/office/officeart/2005/8/layout/StepDownProcess"/>
    <dgm:cxn modelId="{B16CF9C1-25BF-4FC0-AB1E-7BE123CFEFCB}" srcId="{EA327BC1-0D5D-4C06-9928-97A7CA262178}" destId="{359360B0-3853-4172-A18F-FC24C9D7393B}" srcOrd="0" destOrd="0" parTransId="{ADC65979-11B4-46C7-9FF4-E441F9E1CE8F}" sibTransId="{62371909-0020-4D25-8439-C7DA1C5AD959}"/>
    <dgm:cxn modelId="{EE48AB75-2F80-46A2-A1DA-7D8C6515B3DA}" type="presOf" srcId="{C775C112-0C12-4DF3-8067-E4EC96796BE7}" destId="{F84317BA-4939-44B6-B2C2-9247F4668618}" srcOrd="0" destOrd="0" presId="urn:microsoft.com/office/officeart/2005/8/layout/StepDownProcess"/>
    <dgm:cxn modelId="{B6FAA2E7-0D8A-4E23-BC3A-AE78F54534B9}" srcId="{14BC07BE-F555-484D-AEA4-9DAAF657E69B}" destId="{7993C0AF-A35E-48C2-A563-690D0424AE8A}" srcOrd="1" destOrd="0" parTransId="{2084CA24-A5B2-4665-9172-A703D08DE071}" sibTransId="{71D54370-C64E-4186-A679-8D3C6B92B157}"/>
    <dgm:cxn modelId="{815C3181-7220-409A-B167-6C94C21DF222}" srcId="{14BC07BE-F555-484D-AEA4-9DAAF657E69B}" destId="{3A00154E-CF9F-4592-B88B-C657110A7699}" srcOrd="2" destOrd="0" parTransId="{4C6B7FCC-400B-4C23-9D77-E9CC23143459}" sibTransId="{3B1A77FD-FA0C-481E-A9F4-8B8C18E6F8B7}"/>
    <dgm:cxn modelId="{E2807931-66EA-463C-82E7-1896B10C110A}" type="presOf" srcId="{7993C0AF-A35E-48C2-A563-690D0424AE8A}" destId="{08C94A2E-5BE8-413F-9D30-99DFE06B3AC7}" srcOrd="0" destOrd="0" presId="urn:microsoft.com/office/officeart/2005/8/layout/StepDownProcess"/>
    <dgm:cxn modelId="{391C3A30-BC5E-4807-9C5D-68E3CF9E92C2}" type="presOf" srcId="{3A00154E-CF9F-4592-B88B-C657110A7699}" destId="{18FA778C-5718-4333-ACE8-D1563D12C3D4}" srcOrd="0" destOrd="0" presId="urn:microsoft.com/office/officeart/2005/8/layout/StepDownProcess"/>
    <dgm:cxn modelId="{AFE1BD27-DF9D-4327-9B49-20EB9357143F}" type="presOf" srcId="{359360B0-3853-4172-A18F-FC24C9D7393B}" destId="{EFDDFFE0-3E6B-4F67-B372-C01948B43C8C}" srcOrd="0" destOrd="0" presId="urn:microsoft.com/office/officeart/2005/8/layout/StepDownProcess"/>
    <dgm:cxn modelId="{A4F34CD6-158D-459F-A2F9-F7CF584B91AD}" srcId="{14BC07BE-F555-484D-AEA4-9DAAF657E69B}" destId="{EA327BC1-0D5D-4C06-9928-97A7CA262178}" srcOrd="0" destOrd="0" parTransId="{8B072D64-1FA3-4E1B-9848-72332ED9A810}" sibTransId="{91C5B410-56D6-47A8-AF4B-C112E38029E4}"/>
    <dgm:cxn modelId="{372A49B8-DF90-4DF6-91C3-8FD5667DECE8}" type="presOf" srcId="{14BC07BE-F555-484D-AEA4-9DAAF657E69B}" destId="{6E5BC60C-BE68-4DB1-8398-D8A7B6D1330A}" srcOrd="0" destOrd="0" presId="urn:microsoft.com/office/officeart/2005/8/layout/StepDownProcess"/>
    <dgm:cxn modelId="{2CA08281-2A1C-4E3C-915D-EFCE72897859}" srcId="{3A00154E-CF9F-4592-B88B-C657110A7699}" destId="{5BA1D914-DDF4-4841-817D-43448DB02F91}" srcOrd="0" destOrd="0" parTransId="{5DAFC683-C4DB-41CF-8ADA-15BF6B8D552B}" sibTransId="{501226DA-FD8A-496C-BC58-756FF076A950}"/>
    <dgm:cxn modelId="{374BDBDE-D1BF-4F41-ABF1-F236456E7531}" srcId="{7993C0AF-A35E-48C2-A563-690D0424AE8A}" destId="{C775C112-0C12-4DF3-8067-E4EC96796BE7}" srcOrd="0" destOrd="0" parTransId="{E6D8AA88-04F9-483F-83BA-B6260942D8F3}" sibTransId="{4D733569-3956-47CF-BDE6-86D2EA0ACA0E}"/>
    <dgm:cxn modelId="{20493DAB-EC0A-4A63-BFD2-E8F75B6E1933}" type="presOf" srcId="{EA327BC1-0D5D-4C06-9928-97A7CA262178}" destId="{136B6F1D-83D7-4337-8DE7-BE71B419AB7B}" srcOrd="0" destOrd="0" presId="urn:microsoft.com/office/officeart/2005/8/layout/StepDownProcess"/>
    <dgm:cxn modelId="{A0EDE4AF-D056-40FE-B9C0-71179A512AB9}" type="presParOf" srcId="{6E5BC60C-BE68-4DB1-8398-D8A7B6D1330A}" destId="{C76ECAFE-1763-48A1-BE56-E415683B3496}" srcOrd="0" destOrd="0" presId="urn:microsoft.com/office/officeart/2005/8/layout/StepDownProcess"/>
    <dgm:cxn modelId="{D010790A-9A3D-4B1E-BB9C-2F2A31A12564}" type="presParOf" srcId="{C76ECAFE-1763-48A1-BE56-E415683B3496}" destId="{F8A9BDF2-8CCE-4BDE-9BD0-FB4A4B2C3201}" srcOrd="0" destOrd="0" presId="urn:microsoft.com/office/officeart/2005/8/layout/StepDownProcess"/>
    <dgm:cxn modelId="{6280A082-A7FC-4B99-931C-3339DBB89DFA}" type="presParOf" srcId="{C76ECAFE-1763-48A1-BE56-E415683B3496}" destId="{136B6F1D-83D7-4337-8DE7-BE71B419AB7B}" srcOrd="1" destOrd="0" presId="urn:microsoft.com/office/officeart/2005/8/layout/StepDownProcess"/>
    <dgm:cxn modelId="{AD9498FD-9313-48C2-B60B-75E2375C1135}" type="presParOf" srcId="{C76ECAFE-1763-48A1-BE56-E415683B3496}" destId="{EFDDFFE0-3E6B-4F67-B372-C01948B43C8C}" srcOrd="2" destOrd="0" presId="urn:microsoft.com/office/officeart/2005/8/layout/StepDownProcess"/>
    <dgm:cxn modelId="{1A3F9768-A546-47DE-A56E-8D617BEF408E}" type="presParOf" srcId="{6E5BC60C-BE68-4DB1-8398-D8A7B6D1330A}" destId="{ADE28F72-CFD0-4840-A408-9E82FC19BA13}" srcOrd="1" destOrd="0" presId="urn:microsoft.com/office/officeart/2005/8/layout/StepDownProcess"/>
    <dgm:cxn modelId="{6D42B2D4-11B7-4833-B2B6-D6C593254F72}" type="presParOf" srcId="{6E5BC60C-BE68-4DB1-8398-D8A7B6D1330A}" destId="{7293C94B-0BCC-4D93-9116-5591C74C685B}" srcOrd="2" destOrd="0" presId="urn:microsoft.com/office/officeart/2005/8/layout/StepDownProcess"/>
    <dgm:cxn modelId="{EC087183-DD00-4C4D-AEA1-B3AF5DEBBA4B}" type="presParOf" srcId="{7293C94B-0BCC-4D93-9116-5591C74C685B}" destId="{E70DB6EF-FCBB-404A-858D-68431274C6C9}" srcOrd="0" destOrd="0" presId="urn:microsoft.com/office/officeart/2005/8/layout/StepDownProcess"/>
    <dgm:cxn modelId="{51F40A49-38F0-4547-8B94-3B14A2367060}" type="presParOf" srcId="{7293C94B-0BCC-4D93-9116-5591C74C685B}" destId="{08C94A2E-5BE8-413F-9D30-99DFE06B3AC7}" srcOrd="1" destOrd="0" presId="urn:microsoft.com/office/officeart/2005/8/layout/StepDownProcess"/>
    <dgm:cxn modelId="{30741332-9918-4221-ABBF-6FF2C38F94C3}" type="presParOf" srcId="{7293C94B-0BCC-4D93-9116-5591C74C685B}" destId="{F84317BA-4939-44B6-B2C2-9247F4668618}" srcOrd="2" destOrd="0" presId="urn:microsoft.com/office/officeart/2005/8/layout/StepDownProcess"/>
    <dgm:cxn modelId="{403CEDA4-ECD1-4E1A-A831-D6673ADC39DC}" type="presParOf" srcId="{6E5BC60C-BE68-4DB1-8398-D8A7B6D1330A}" destId="{9B993BC3-3E44-4DAF-9EB5-9C9D7FBCEFA8}" srcOrd="3" destOrd="0" presId="urn:microsoft.com/office/officeart/2005/8/layout/StepDownProcess"/>
    <dgm:cxn modelId="{1AB39AFF-9B62-4383-8394-256CDBD1BB90}" type="presParOf" srcId="{6E5BC60C-BE68-4DB1-8398-D8A7B6D1330A}" destId="{53A593E0-554F-4127-B211-9149ECB1961F}" srcOrd="4" destOrd="0" presId="urn:microsoft.com/office/officeart/2005/8/layout/StepDownProcess"/>
    <dgm:cxn modelId="{4F814152-5FE9-44C5-8713-A7669EB5C514}" type="presParOf" srcId="{53A593E0-554F-4127-B211-9149ECB1961F}" destId="{18FA778C-5718-4333-ACE8-D1563D12C3D4}" srcOrd="0" destOrd="0" presId="urn:microsoft.com/office/officeart/2005/8/layout/StepDownProcess"/>
    <dgm:cxn modelId="{05F0282A-D077-474C-BCAB-A33B7BB2303A}" type="presParOf" srcId="{53A593E0-554F-4127-B211-9149ECB1961F}" destId="{B8E63543-A908-4CB8-909A-61C7366E31CD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96ADC58-8826-4CAF-92E5-D97EF3C97052}" type="doc">
      <dgm:prSet loTypeId="urn:microsoft.com/office/officeart/2008/layout/VerticalCurv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5744703-BE50-4DFF-BD28-6C667CCDECB5}">
      <dgm:prSet phldrT="[Текст]"/>
      <dgm:spPr/>
      <dgm:t>
        <a:bodyPr/>
        <a:lstStyle/>
        <a:p>
          <a:r>
            <a:rPr lang="ru-RU" dirty="0" smtClean="0"/>
            <a:t>изучить математические методы</a:t>
          </a:r>
          <a:endParaRPr lang="ru-RU" dirty="0"/>
        </a:p>
      </dgm:t>
    </dgm:pt>
    <dgm:pt modelId="{4B3AA0A0-881C-4700-B389-3CEEBE36F972}" type="parTrans" cxnId="{943E5971-C8BB-450A-8AFF-77167CB91703}">
      <dgm:prSet/>
      <dgm:spPr/>
      <dgm:t>
        <a:bodyPr/>
        <a:lstStyle/>
        <a:p>
          <a:endParaRPr lang="ru-RU"/>
        </a:p>
      </dgm:t>
    </dgm:pt>
    <dgm:pt modelId="{92A2557E-2C9C-40E0-9B65-F674D1221F46}" type="sibTrans" cxnId="{943E5971-C8BB-450A-8AFF-77167CB91703}">
      <dgm:prSet/>
      <dgm:spPr/>
      <dgm:t>
        <a:bodyPr/>
        <a:lstStyle/>
        <a:p>
          <a:endParaRPr lang="ru-RU"/>
        </a:p>
      </dgm:t>
    </dgm:pt>
    <dgm:pt modelId="{F5714E09-C37B-4FDF-8EB5-8475EA70D4F2}">
      <dgm:prSet phldrT="[Текст]"/>
      <dgm:spPr/>
      <dgm:t>
        <a:bodyPr/>
        <a:lstStyle/>
        <a:p>
          <a:r>
            <a:rPr lang="ru-RU" dirty="0" smtClean="0"/>
            <a:t>собрать информацию о жизни моего класса</a:t>
          </a:r>
          <a:endParaRPr lang="ru-RU" dirty="0"/>
        </a:p>
      </dgm:t>
    </dgm:pt>
    <dgm:pt modelId="{18A6EAFE-8FDC-4A95-9926-97ABAFAE7B5D}" type="parTrans" cxnId="{2A832413-27EF-476D-9F4A-09C2EC9744DF}">
      <dgm:prSet/>
      <dgm:spPr/>
      <dgm:t>
        <a:bodyPr/>
        <a:lstStyle/>
        <a:p>
          <a:endParaRPr lang="ru-RU"/>
        </a:p>
      </dgm:t>
    </dgm:pt>
    <dgm:pt modelId="{F3523590-0EAF-45AB-9390-4856D9D4910B}" type="sibTrans" cxnId="{2A832413-27EF-476D-9F4A-09C2EC9744DF}">
      <dgm:prSet/>
      <dgm:spPr/>
      <dgm:t>
        <a:bodyPr/>
        <a:lstStyle/>
        <a:p>
          <a:endParaRPr lang="ru-RU"/>
        </a:p>
      </dgm:t>
    </dgm:pt>
    <dgm:pt modelId="{62F7C268-FF43-4D41-ABDA-CA845B2FEC45}">
      <dgm:prSet phldrT="[Текст]"/>
      <dgm:spPr/>
      <dgm:t>
        <a:bodyPr/>
        <a:lstStyle/>
        <a:p>
          <a:r>
            <a:rPr lang="ru-RU" dirty="0" smtClean="0"/>
            <a:t>провести ее анализ</a:t>
          </a:r>
          <a:endParaRPr lang="ru-RU" dirty="0"/>
        </a:p>
      </dgm:t>
    </dgm:pt>
    <dgm:pt modelId="{A6477797-D17C-4949-A024-FB90B546B4A9}" type="parTrans" cxnId="{01A8F04D-3204-47DE-A093-CC2A9023A13A}">
      <dgm:prSet/>
      <dgm:spPr/>
      <dgm:t>
        <a:bodyPr/>
        <a:lstStyle/>
        <a:p>
          <a:endParaRPr lang="ru-RU"/>
        </a:p>
      </dgm:t>
    </dgm:pt>
    <dgm:pt modelId="{B09BFD6D-5200-460E-99E1-E1B047A3E9D4}" type="sibTrans" cxnId="{01A8F04D-3204-47DE-A093-CC2A9023A13A}">
      <dgm:prSet/>
      <dgm:spPr/>
      <dgm:t>
        <a:bodyPr/>
        <a:lstStyle/>
        <a:p>
          <a:endParaRPr lang="ru-RU"/>
        </a:p>
      </dgm:t>
    </dgm:pt>
    <dgm:pt modelId="{269E1A3D-E1F5-496C-8187-D3DE2B7C5D37}">
      <dgm:prSet phldrT="[Текст]"/>
      <dgm:spPr/>
      <dgm:t>
        <a:bodyPr/>
        <a:lstStyle/>
        <a:p>
          <a:r>
            <a:rPr lang="ru-RU" dirty="0" smtClean="0"/>
            <a:t>научиться строить графики и таблицы</a:t>
          </a:r>
          <a:endParaRPr lang="ru-RU" dirty="0"/>
        </a:p>
      </dgm:t>
    </dgm:pt>
    <dgm:pt modelId="{C5B37AFB-D554-4FEE-8076-D543CAE08A80}" type="parTrans" cxnId="{AF2636B1-82CB-43E0-9A12-A1449B521900}">
      <dgm:prSet/>
      <dgm:spPr/>
      <dgm:t>
        <a:bodyPr/>
        <a:lstStyle/>
        <a:p>
          <a:endParaRPr lang="ru-RU"/>
        </a:p>
      </dgm:t>
    </dgm:pt>
    <dgm:pt modelId="{2852FE49-B530-4C9B-8858-AEC046547C82}" type="sibTrans" cxnId="{AF2636B1-82CB-43E0-9A12-A1449B521900}">
      <dgm:prSet/>
      <dgm:spPr/>
      <dgm:t>
        <a:bodyPr/>
        <a:lstStyle/>
        <a:p>
          <a:endParaRPr lang="ru-RU"/>
        </a:p>
      </dgm:t>
    </dgm:pt>
    <dgm:pt modelId="{18E02BA7-73EB-421E-9F34-E0DFA5FD51CE}">
      <dgm:prSet phldrT="[Текст]"/>
      <dgm:spPr/>
      <dgm:t>
        <a:bodyPr/>
        <a:lstStyle/>
        <a:p>
          <a:r>
            <a:rPr lang="ru-RU" dirty="0" smtClean="0"/>
            <a:t>составить типичный портрет ученика 3 класса</a:t>
          </a:r>
          <a:endParaRPr lang="ru-RU" dirty="0"/>
        </a:p>
      </dgm:t>
    </dgm:pt>
    <dgm:pt modelId="{3C011AF4-1752-4DEB-8E7D-E591074F6C25}" type="parTrans" cxnId="{DFDE54D8-143B-4ECC-B621-B6A578768F0B}">
      <dgm:prSet/>
      <dgm:spPr/>
      <dgm:t>
        <a:bodyPr/>
        <a:lstStyle/>
        <a:p>
          <a:endParaRPr lang="ru-RU"/>
        </a:p>
      </dgm:t>
    </dgm:pt>
    <dgm:pt modelId="{E5BB6DE7-4FA9-4C3E-AA88-051ADE320D13}" type="sibTrans" cxnId="{DFDE54D8-143B-4ECC-B621-B6A578768F0B}">
      <dgm:prSet/>
      <dgm:spPr/>
      <dgm:t>
        <a:bodyPr/>
        <a:lstStyle/>
        <a:p>
          <a:endParaRPr lang="ru-RU"/>
        </a:p>
      </dgm:t>
    </dgm:pt>
    <dgm:pt modelId="{38B51CC1-72D7-46DB-A15F-AB8952D70B9F}">
      <dgm:prSet phldrT="[Текст]"/>
      <dgm:spPr/>
      <dgm:t>
        <a:bodyPr/>
        <a:lstStyle/>
        <a:p>
          <a:r>
            <a:rPr lang="ru-RU" dirty="0" smtClean="0"/>
            <a:t>сделать выводы</a:t>
          </a:r>
          <a:endParaRPr lang="ru-RU" dirty="0"/>
        </a:p>
      </dgm:t>
    </dgm:pt>
    <dgm:pt modelId="{350621C0-85AD-499F-8966-F1B39DA1256C}" type="parTrans" cxnId="{F8DE493D-C1D6-4B80-8349-36F2745E2278}">
      <dgm:prSet/>
      <dgm:spPr/>
      <dgm:t>
        <a:bodyPr/>
        <a:lstStyle/>
        <a:p>
          <a:endParaRPr lang="ru-RU"/>
        </a:p>
      </dgm:t>
    </dgm:pt>
    <dgm:pt modelId="{FFDF40C0-BE75-445C-938C-078EE47EF229}" type="sibTrans" cxnId="{F8DE493D-C1D6-4B80-8349-36F2745E2278}">
      <dgm:prSet/>
      <dgm:spPr/>
      <dgm:t>
        <a:bodyPr/>
        <a:lstStyle/>
        <a:p>
          <a:endParaRPr lang="ru-RU"/>
        </a:p>
      </dgm:t>
    </dgm:pt>
    <dgm:pt modelId="{10A9097C-988E-44AC-9EB5-0D6BBF3E3C08}" type="pres">
      <dgm:prSet presAssocID="{496ADC58-8826-4CAF-92E5-D97EF3C9705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64B400C-0F26-42D2-84B0-191CCEB5D0CF}" type="pres">
      <dgm:prSet presAssocID="{496ADC58-8826-4CAF-92E5-D97EF3C97052}" presName="Name1" presStyleCnt="0"/>
      <dgm:spPr/>
    </dgm:pt>
    <dgm:pt modelId="{94D679B1-09D5-423B-B015-2AC5A40FF244}" type="pres">
      <dgm:prSet presAssocID="{496ADC58-8826-4CAF-92E5-D97EF3C97052}" presName="cycle" presStyleCnt="0"/>
      <dgm:spPr/>
    </dgm:pt>
    <dgm:pt modelId="{A5409B67-2629-4496-A8C3-167B3D81C284}" type="pres">
      <dgm:prSet presAssocID="{496ADC58-8826-4CAF-92E5-D97EF3C97052}" presName="srcNode" presStyleLbl="node1" presStyleIdx="0" presStyleCnt="6"/>
      <dgm:spPr/>
    </dgm:pt>
    <dgm:pt modelId="{B538CBC2-3EB3-4A6B-922A-F78F522A4264}" type="pres">
      <dgm:prSet presAssocID="{496ADC58-8826-4CAF-92E5-D97EF3C97052}" presName="conn" presStyleLbl="parChTrans1D2" presStyleIdx="0" presStyleCnt="1"/>
      <dgm:spPr/>
      <dgm:t>
        <a:bodyPr/>
        <a:lstStyle/>
        <a:p>
          <a:endParaRPr lang="ru-RU"/>
        </a:p>
      </dgm:t>
    </dgm:pt>
    <dgm:pt modelId="{402BF24A-5CDF-47F9-BDD9-6BB63F81D5C9}" type="pres">
      <dgm:prSet presAssocID="{496ADC58-8826-4CAF-92E5-D97EF3C97052}" presName="extraNode" presStyleLbl="node1" presStyleIdx="0" presStyleCnt="6"/>
      <dgm:spPr/>
    </dgm:pt>
    <dgm:pt modelId="{83693D87-D7F9-49F0-BFA0-0F00CA43D4E0}" type="pres">
      <dgm:prSet presAssocID="{496ADC58-8826-4CAF-92E5-D97EF3C97052}" presName="dstNode" presStyleLbl="node1" presStyleIdx="0" presStyleCnt="6"/>
      <dgm:spPr/>
    </dgm:pt>
    <dgm:pt modelId="{A331F20E-4415-4151-BF73-36915C854340}" type="pres">
      <dgm:prSet presAssocID="{D5744703-BE50-4DFF-BD28-6C667CCDECB5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050F0E-BAE6-4BE0-B112-B1E4149D640F}" type="pres">
      <dgm:prSet presAssocID="{D5744703-BE50-4DFF-BD28-6C667CCDECB5}" presName="accent_1" presStyleCnt="0"/>
      <dgm:spPr/>
    </dgm:pt>
    <dgm:pt modelId="{0A3FAD99-3774-4E57-B149-DE354A2874E4}" type="pres">
      <dgm:prSet presAssocID="{D5744703-BE50-4DFF-BD28-6C667CCDECB5}" presName="accentRepeatNode" presStyleLbl="solidFgAcc1" presStyleIdx="0" presStyleCnt="6"/>
      <dgm:spPr>
        <a:prstGeom prst="star8">
          <a:avLst/>
        </a:prstGeom>
      </dgm:spPr>
    </dgm:pt>
    <dgm:pt modelId="{F7D848BF-7B7F-440B-83AD-FC8F9E2DE8C1}" type="pres">
      <dgm:prSet presAssocID="{F5714E09-C37B-4FDF-8EB5-8475EA70D4F2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740E10-9A05-4D2D-A033-E0C0EDBA47B9}" type="pres">
      <dgm:prSet presAssocID="{F5714E09-C37B-4FDF-8EB5-8475EA70D4F2}" presName="accent_2" presStyleCnt="0"/>
      <dgm:spPr/>
    </dgm:pt>
    <dgm:pt modelId="{95C558E0-6E1E-45F1-B17D-06C0BE5DF59F}" type="pres">
      <dgm:prSet presAssocID="{F5714E09-C37B-4FDF-8EB5-8475EA70D4F2}" presName="accentRepeatNode" presStyleLbl="solidFgAcc1" presStyleIdx="1" presStyleCnt="6" custLinFactNeighborX="-40813" custLinFactNeighborY="-1972"/>
      <dgm:spPr>
        <a:prstGeom prst="star8">
          <a:avLst/>
        </a:prstGeom>
      </dgm:spPr>
    </dgm:pt>
    <dgm:pt modelId="{25AD8BF1-4DBF-4D63-8DEB-3D5F7A6A5BCB}" type="pres">
      <dgm:prSet presAssocID="{62F7C268-FF43-4D41-ABDA-CA845B2FEC45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8D8D18-4EE5-43A9-854F-74279D574756}" type="pres">
      <dgm:prSet presAssocID="{62F7C268-FF43-4D41-ABDA-CA845B2FEC45}" presName="accent_3" presStyleCnt="0"/>
      <dgm:spPr/>
    </dgm:pt>
    <dgm:pt modelId="{BAE987AB-05B0-4807-8A1E-4BCFC2372008}" type="pres">
      <dgm:prSet presAssocID="{62F7C268-FF43-4D41-ABDA-CA845B2FEC45}" presName="accentRepeatNode" presStyleLbl="solidFgAcc1" presStyleIdx="2" presStyleCnt="6"/>
      <dgm:spPr>
        <a:prstGeom prst="star8">
          <a:avLst/>
        </a:prstGeom>
      </dgm:spPr>
    </dgm:pt>
    <dgm:pt modelId="{E737B3AE-BD17-486C-897E-19A5C5479824}" type="pres">
      <dgm:prSet presAssocID="{269E1A3D-E1F5-496C-8187-D3DE2B7C5D37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B27A70-E097-4EDE-A42F-5D9503E1C14B}" type="pres">
      <dgm:prSet presAssocID="{269E1A3D-E1F5-496C-8187-D3DE2B7C5D37}" presName="accent_4" presStyleCnt="0"/>
      <dgm:spPr/>
    </dgm:pt>
    <dgm:pt modelId="{5D01F95A-054C-43C4-8DC4-1D72BD76E1B7}" type="pres">
      <dgm:prSet presAssocID="{269E1A3D-E1F5-496C-8187-D3DE2B7C5D37}" presName="accentRepeatNode" presStyleLbl="solidFgAcc1" presStyleIdx="3" presStyleCnt="6"/>
      <dgm:spPr>
        <a:prstGeom prst="star8">
          <a:avLst/>
        </a:prstGeom>
      </dgm:spPr>
    </dgm:pt>
    <dgm:pt modelId="{54C2FA3D-54DF-4152-9A17-46F033CC76FB}" type="pres">
      <dgm:prSet presAssocID="{18E02BA7-73EB-421E-9F34-E0DFA5FD51CE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A8B943-5498-4B6F-95CB-17759AAAC0FD}" type="pres">
      <dgm:prSet presAssocID="{18E02BA7-73EB-421E-9F34-E0DFA5FD51CE}" presName="accent_5" presStyleCnt="0"/>
      <dgm:spPr/>
    </dgm:pt>
    <dgm:pt modelId="{976260A9-C2B4-4C62-B490-295E38FA9024}" type="pres">
      <dgm:prSet presAssocID="{18E02BA7-73EB-421E-9F34-E0DFA5FD51CE}" presName="accentRepeatNode" presStyleLbl="solidFgAcc1" presStyleIdx="4" presStyleCnt="6"/>
      <dgm:spPr>
        <a:prstGeom prst="star8">
          <a:avLst/>
        </a:prstGeom>
      </dgm:spPr>
    </dgm:pt>
    <dgm:pt modelId="{8B5B3EC2-E4ED-49C3-A17C-7373DCFF34F6}" type="pres">
      <dgm:prSet presAssocID="{38B51CC1-72D7-46DB-A15F-AB8952D70B9F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62C3B7-8807-44E5-A8FD-B03D5D56B1F6}" type="pres">
      <dgm:prSet presAssocID="{38B51CC1-72D7-46DB-A15F-AB8952D70B9F}" presName="accent_6" presStyleCnt="0"/>
      <dgm:spPr/>
    </dgm:pt>
    <dgm:pt modelId="{3AB44262-29AD-426A-801C-C30277B8C204}" type="pres">
      <dgm:prSet presAssocID="{38B51CC1-72D7-46DB-A15F-AB8952D70B9F}" presName="accentRepeatNode" presStyleLbl="solidFgAcc1" presStyleIdx="5" presStyleCnt="6"/>
      <dgm:spPr>
        <a:prstGeom prst="star8">
          <a:avLst/>
        </a:prstGeom>
      </dgm:spPr>
    </dgm:pt>
  </dgm:ptLst>
  <dgm:cxnLst>
    <dgm:cxn modelId="{01A8F04D-3204-47DE-A093-CC2A9023A13A}" srcId="{496ADC58-8826-4CAF-92E5-D97EF3C97052}" destId="{62F7C268-FF43-4D41-ABDA-CA845B2FEC45}" srcOrd="2" destOrd="0" parTransId="{A6477797-D17C-4949-A024-FB90B546B4A9}" sibTransId="{B09BFD6D-5200-460E-99E1-E1B047A3E9D4}"/>
    <dgm:cxn modelId="{2A832413-27EF-476D-9F4A-09C2EC9744DF}" srcId="{496ADC58-8826-4CAF-92E5-D97EF3C97052}" destId="{F5714E09-C37B-4FDF-8EB5-8475EA70D4F2}" srcOrd="1" destOrd="0" parTransId="{18A6EAFE-8FDC-4A95-9926-97ABAFAE7B5D}" sibTransId="{F3523590-0EAF-45AB-9390-4856D9D4910B}"/>
    <dgm:cxn modelId="{624F0E21-1D66-421E-9354-5AB7BFF1FE2D}" type="presOf" srcId="{496ADC58-8826-4CAF-92E5-D97EF3C97052}" destId="{10A9097C-988E-44AC-9EB5-0D6BBF3E3C08}" srcOrd="0" destOrd="0" presId="urn:microsoft.com/office/officeart/2008/layout/VerticalCurvedList"/>
    <dgm:cxn modelId="{DFDE54D8-143B-4ECC-B621-B6A578768F0B}" srcId="{496ADC58-8826-4CAF-92E5-D97EF3C97052}" destId="{18E02BA7-73EB-421E-9F34-E0DFA5FD51CE}" srcOrd="4" destOrd="0" parTransId="{3C011AF4-1752-4DEB-8E7D-E591074F6C25}" sibTransId="{E5BB6DE7-4FA9-4C3E-AA88-051ADE320D13}"/>
    <dgm:cxn modelId="{A485C950-5A55-4305-825E-E44837072EA3}" type="presOf" srcId="{D5744703-BE50-4DFF-BD28-6C667CCDECB5}" destId="{A331F20E-4415-4151-BF73-36915C854340}" srcOrd="0" destOrd="0" presId="urn:microsoft.com/office/officeart/2008/layout/VerticalCurvedList"/>
    <dgm:cxn modelId="{4D40610D-4D20-4C94-91C7-B29ED353081A}" type="presOf" srcId="{92A2557E-2C9C-40E0-9B65-F674D1221F46}" destId="{B538CBC2-3EB3-4A6B-922A-F78F522A4264}" srcOrd="0" destOrd="0" presId="urn:microsoft.com/office/officeart/2008/layout/VerticalCurvedList"/>
    <dgm:cxn modelId="{C316B051-1E99-418F-9900-A49B7B790CB8}" type="presOf" srcId="{62F7C268-FF43-4D41-ABDA-CA845B2FEC45}" destId="{25AD8BF1-4DBF-4D63-8DEB-3D5F7A6A5BCB}" srcOrd="0" destOrd="0" presId="urn:microsoft.com/office/officeart/2008/layout/VerticalCurvedList"/>
    <dgm:cxn modelId="{F8DE493D-C1D6-4B80-8349-36F2745E2278}" srcId="{496ADC58-8826-4CAF-92E5-D97EF3C97052}" destId="{38B51CC1-72D7-46DB-A15F-AB8952D70B9F}" srcOrd="5" destOrd="0" parTransId="{350621C0-85AD-499F-8966-F1B39DA1256C}" sibTransId="{FFDF40C0-BE75-445C-938C-078EE47EF229}"/>
    <dgm:cxn modelId="{AF2636B1-82CB-43E0-9A12-A1449B521900}" srcId="{496ADC58-8826-4CAF-92E5-D97EF3C97052}" destId="{269E1A3D-E1F5-496C-8187-D3DE2B7C5D37}" srcOrd="3" destOrd="0" parTransId="{C5B37AFB-D554-4FEE-8076-D543CAE08A80}" sibTransId="{2852FE49-B530-4C9B-8858-AEC046547C82}"/>
    <dgm:cxn modelId="{943E5971-C8BB-450A-8AFF-77167CB91703}" srcId="{496ADC58-8826-4CAF-92E5-D97EF3C97052}" destId="{D5744703-BE50-4DFF-BD28-6C667CCDECB5}" srcOrd="0" destOrd="0" parTransId="{4B3AA0A0-881C-4700-B389-3CEEBE36F972}" sibTransId="{92A2557E-2C9C-40E0-9B65-F674D1221F46}"/>
    <dgm:cxn modelId="{06D63EFB-7DFA-4F13-B4A4-9F8116A41D84}" type="presOf" srcId="{38B51CC1-72D7-46DB-A15F-AB8952D70B9F}" destId="{8B5B3EC2-E4ED-49C3-A17C-7373DCFF34F6}" srcOrd="0" destOrd="0" presId="urn:microsoft.com/office/officeart/2008/layout/VerticalCurvedList"/>
    <dgm:cxn modelId="{D688E6F4-C7F5-49C5-B08C-19B0BA7FCB6F}" type="presOf" srcId="{18E02BA7-73EB-421E-9F34-E0DFA5FD51CE}" destId="{54C2FA3D-54DF-4152-9A17-46F033CC76FB}" srcOrd="0" destOrd="0" presId="urn:microsoft.com/office/officeart/2008/layout/VerticalCurvedList"/>
    <dgm:cxn modelId="{D4E7A56C-2593-444C-97B7-097D4496DC4C}" type="presOf" srcId="{F5714E09-C37B-4FDF-8EB5-8475EA70D4F2}" destId="{F7D848BF-7B7F-440B-83AD-FC8F9E2DE8C1}" srcOrd="0" destOrd="0" presId="urn:microsoft.com/office/officeart/2008/layout/VerticalCurvedList"/>
    <dgm:cxn modelId="{7C2ACEA0-B102-448B-9915-D981536224E5}" type="presOf" srcId="{269E1A3D-E1F5-496C-8187-D3DE2B7C5D37}" destId="{E737B3AE-BD17-486C-897E-19A5C5479824}" srcOrd="0" destOrd="0" presId="urn:microsoft.com/office/officeart/2008/layout/VerticalCurvedList"/>
    <dgm:cxn modelId="{4DABD44A-BFE6-45A2-9DE2-E848470330A7}" type="presParOf" srcId="{10A9097C-988E-44AC-9EB5-0D6BBF3E3C08}" destId="{F64B400C-0F26-42D2-84B0-191CCEB5D0CF}" srcOrd="0" destOrd="0" presId="urn:microsoft.com/office/officeart/2008/layout/VerticalCurvedList"/>
    <dgm:cxn modelId="{97F8C815-EDFC-41C3-B88F-DE6CDA356334}" type="presParOf" srcId="{F64B400C-0F26-42D2-84B0-191CCEB5D0CF}" destId="{94D679B1-09D5-423B-B015-2AC5A40FF244}" srcOrd="0" destOrd="0" presId="urn:microsoft.com/office/officeart/2008/layout/VerticalCurvedList"/>
    <dgm:cxn modelId="{FA8D862C-9636-43E2-B284-235CD0049E8F}" type="presParOf" srcId="{94D679B1-09D5-423B-B015-2AC5A40FF244}" destId="{A5409B67-2629-4496-A8C3-167B3D81C284}" srcOrd="0" destOrd="0" presId="urn:microsoft.com/office/officeart/2008/layout/VerticalCurvedList"/>
    <dgm:cxn modelId="{AA751D37-948C-4176-88B4-DC73DFB67922}" type="presParOf" srcId="{94D679B1-09D5-423B-B015-2AC5A40FF244}" destId="{B538CBC2-3EB3-4A6B-922A-F78F522A4264}" srcOrd="1" destOrd="0" presId="urn:microsoft.com/office/officeart/2008/layout/VerticalCurvedList"/>
    <dgm:cxn modelId="{E34233BC-2C6F-44B6-A08A-AD28954A40AD}" type="presParOf" srcId="{94D679B1-09D5-423B-B015-2AC5A40FF244}" destId="{402BF24A-5CDF-47F9-BDD9-6BB63F81D5C9}" srcOrd="2" destOrd="0" presId="urn:microsoft.com/office/officeart/2008/layout/VerticalCurvedList"/>
    <dgm:cxn modelId="{BF45C270-3449-43E4-AF3F-552518D3CBB2}" type="presParOf" srcId="{94D679B1-09D5-423B-B015-2AC5A40FF244}" destId="{83693D87-D7F9-49F0-BFA0-0F00CA43D4E0}" srcOrd="3" destOrd="0" presId="urn:microsoft.com/office/officeart/2008/layout/VerticalCurvedList"/>
    <dgm:cxn modelId="{77AA4C5D-082C-4324-8938-DF7394B0B1B1}" type="presParOf" srcId="{F64B400C-0F26-42D2-84B0-191CCEB5D0CF}" destId="{A331F20E-4415-4151-BF73-36915C854340}" srcOrd="1" destOrd="0" presId="urn:microsoft.com/office/officeart/2008/layout/VerticalCurvedList"/>
    <dgm:cxn modelId="{EF668408-F66A-4C42-9A4C-BD570BA8609A}" type="presParOf" srcId="{F64B400C-0F26-42D2-84B0-191CCEB5D0CF}" destId="{A7050F0E-BAE6-4BE0-B112-B1E4149D640F}" srcOrd="2" destOrd="0" presId="urn:microsoft.com/office/officeart/2008/layout/VerticalCurvedList"/>
    <dgm:cxn modelId="{F999037F-9FE9-4E96-B69E-10F5F1208376}" type="presParOf" srcId="{A7050F0E-BAE6-4BE0-B112-B1E4149D640F}" destId="{0A3FAD99-3774-4E57-B149-DE354A2874E4}" srcOrd="0" destOrd="0" presId="urn:microsoft.com/office/officeart/2008/layout/VerticalCurvedList"/>
    <dgm:cxn modelId="{11E8EDA5-716D-44D9-82E9-2B85043178EF}" type="presParOf" srcId="{F64B400C-0F26-42D2-84B0-191CCEB5D0CF}" destId="{F7D848BF-7B7F-440B-83AD-FC8F9E2DE8C1}" srcOrd="3" destOrd="0" presId="urn:microsoft.com/office/officeart/2008/layout/VerticalCurvedList"/>
    <dgm:cxn modelId="{D5E74E3B-E1AE-42DF-A05F-5C02AEAB8B17}" type="presParOf" srcId="{F64B400C-0F26-42D2-84B0-191CCEB5D0CF}" destId="{3F740E10-9A05-4D2D-A033-E0C0EDBA47B9}" srcOrd="4" destOrd="0" presId="urn:microsoft.com/office/officeart/2008/layout/VerticalCurvedList"/>
    <dgm:cxn modelId="{C079995D-498F-439A-A899-4135A72BD673}" type="presParOf" srcId="{3F740E10-9A05-4D2D-A033-E0C0EDBA47B9}" destId="{95C558E0-6E1E-45F1-B17D-06C0BE5DF59F}" srcOrd="0" destOrd="0" presId="urn:microsoft.com/office/officeart/2008/layout/VerticalCurvedList"/>
    <dgm:cxn modelId="{E9675661-E4E9-4D7B-840E-2A8C1D83D66A}" type="presParOf" srcId="{F64B400C-0F26-42D2-84B0-191CCEB5D0CF}" destId="{25AD8BF1-4DBF-4D63-8DEB-3D5F7A6A5BCB}" srcOrd="5" destOrd="0" presId="urn:microsoft.com/office/officeart/2008/layout/VerticalCurvedList"/>
    <dgm:cxn modelId="{AB5772A7-C393-4AC0-BF47-D9FF6E13AEF7}" type="presParOf" srcId="{F64B400C-0F26-42D2-84B0-191CCEB5D0CF}" destId="{E98D8D18-4EE5-43A9-854F-74279D574756}" srcOrd="6" destOrd="0" presId="urn:microsoft.com/office/officeart/2008/layout/VerticalCurvedList"/>
    <dgm:cxn modelId="{8414F2E3-1839-4D88-B252-4D6191B573B9}" type="presParOf" srcId="{E98D8D18-4EE5-43A9-854F-74279D574756}" destId="{BAE987AB-05B0-4807-8A1E-4BCFC2372008}" srcOrd="0" destOrd="0" presId="urn:microsoft.com/office/officeart/2008/layout/VerticalCurvedList"/>
    <dgm:cxn modelId="{75818B05-3FA9-4DCC-89C6-270492C45A95}" type="presParOf" srcId="{F64B400C-0F26-42D2-84B0-191CCEB5D0CF}" destId="{E737B3AE-BD17-486C-897E-19A5C5479824}" srcOrd="7" destOrd="0" presId="urn:microsoft.com/office/officeart/2008/layout/VerticalCurvedList"/>
    <dgm:cxn modelId="{3A6C7059-A8AD-47C2-ACB9-2CFF016ECC44}" type="presParOf" srcId="{F64B400C-0F26-42D2-84B0-191CCEB5D0CF}" destId="{01B27A70-E097-4EDE-A42F-5D9503E1C14B}" srcOrd="8" destOrd="0" presId="urn:microsoft.com/office/officeart/2008/layout/VerticalCurvedList"/>
    <dgm:cxn modelId="{044DDCB6-A5A6-4D4F-A0D8-46E25D31F13C}" type="presParOf" srcId="{01B27A70-E097-4EDE-A42F-5D9503E1C14B}" destId="{5D01F95A-054C-43C4-8DC4-1D72BD76E1B7}" srcOrd="0" destOrd="0" presId="urn:microsoft.com/office/officeart/2008/layout/VerticalCurvedList"/>
    <dgm:cxn modelId="{928EFD44-AAF5-4D80-87BD-42BA761D80C7}" type="presParOf" srcId="{F64B400C-0F26-42D2-84B0-191CCEB5D0CF}" destId="{54C2FA3D-54DF-4152-9A17-46F033CC76FB}" srcOrd="9" destOrd="0" presId="urn:microsoft.com/office/officeart/2008/layout/VerticalCurvedList"/>
    <dgm:cxn modelId="{62CE151B-FAEB-41CC-A575-81CC4C525EE3}" type="presParOf" srcId="{F64B400C-0F26-42D2-84B0-191CCEB5D0CF}" destId="{67A8B943-5498-4B6F-95CB-17759AAAC0FD}" srcOrd="10" destOrd="0" presId="urn:microsoft.com/office/officeart/2008/layout/VerticalCurvedList"/>
    <dgm:cxn modelId="{062B88F0-C99C-46D9-89E3-CD284E3473DE}" type="presParOf" srcId="{67A8B943-5498-4B6F-95CB-17759AAAC0FD}" destId="{976260A9-C2B4-4C62-B490-295E38FA9024}" srcOrd="0" destOrd="0" presId="urn:microsoft.com/office/officeart/2008/layout/VerticalCurvedList"/>
    <dgm:cxn modelId="{963518C8-C2AC-4CB7-9759-E4DF583FC226}" type="presParOf" srcId="{F64B400C-0F26-42D2-84B0-191CCEB5D0CF}" destId="{8B5B3EC2-E4ED-49C3-A17C-7373DCFF34F6}" srcOrd="11" destOrd="0" presId="urn:microsoft.com/office/officeart/2008/layout/VerticalCurvedList"/>
    <dgm:cxn modelId="{82E11A44-2F8E-481A-A6F7-B04FB1FF4B94}" type="presParOf" srcId="{F64B400C-0F26-42D2-84B0-191CCEB5D0CF}" destId="{F662C3B7-8807-44E5-A8FD-B03D5D56B1F6}" srcOrd="12" destOrd="0" presId="urn:microsoft.com/office/officeart/2008/layout/VerticalCurvedList"/>
    <dgm:cxn modelId="{97B9916F-8D94-49B3-B787-8891F39F77E0}" type="presParOf" srcId="{F662C3B7-8807-44E5-A8FD-B03D5D56B1F6}" destId="{3AB44262-29AD-426A-801C-C30277B8C20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A9BDF2-8CCE-4BDE-9BD0-FB4A4B2C3201}">
      <dsp:nvSpPr>
        <dsp:cNvPr id="0" name=""/>
        <dsp:cNvSpPr/>
      </dsp:nvSpPr>
      <dsp:spPr>
        <a:xfrm rot="5400000">
          <a:off x="1001057" y="2056050"/>
          <a:ext cx="866713" cy="986722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6B6F1D-83D7-4337-8DE7-BE71B419AB7B}">
      <dsp:nvSpPr>
        <dsp:cNvPr id="0" name=""/>
        <dsp:cNvSpPr/>
      </dsp:nvSpPr>
      <dsp:spPr>
        <a:xfrm>
          <a:off x="0" y="736312"/>
          <a:ext cx="2389373" cy="173921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Цель работы</a:t>
          </a:r>
          <a:r>
            <a:rPr lang="ru-RU" sz="6400" kern="1200" dirty="0" smtClean="0"/>
            <a:t> </a:t>
          </a:r>
          <a:endParaRPr lang="ru-RU" sz="6400" kern="1200" dirty="0"/>
        </a:p>
      </dsp:txBody>
      <dsp:txXfrm>
        <a:off x="84917" y="821229"/>
        <a:ext cx="2219539" cy="1569380"/>
      </dsp:txXfrm>
    </dsp:sp>
    <dsp:sp modelId="{EFDDFFE0-3E6B-4F67-B372-C01948B43C8C}">
      <dsp:nvSpPr>
        <dsp:cNvPr id="0" name=""/>
        <dsp:cNvSpPr/>
      </dsp:nvSpPr>
      <dsp:spPr>
        <a:xfrm>
          <a:off x="2723588" y="1001387"/>
          <a:ext cx="5511807" cy="8254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составить портрет третьеклассника с помощью математических методов и приёмов. </a:t>
          </a:r>
          <a:br>
            <a:rPr lang="ru-RU" sz="2400" kern="1200" dirty="0" smtClean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</a:br>
          <a:endParaRPr lang="ru-RU" sz="2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723588" y="1001387"/>
        <a:ext cx="5511807" cy="825441"/>
      </dsp:txXfrm>
    </dsp:sp>
    <dsp:sp modelId="{E70DB6EF-FCBB-404A-858D-68431274C6C9}">
      <dsp:nvSpPr>
        <dsp:cNvPr id="0" name=""/>
        <dsp:cNvSpPr/>
      </dsp:nvSpPr>
      <dsp:spPr>
        <a:xfrm rot="5400000">
          <a:off x="3345607" y="3562250"/>
          <a:ext cx="866713" cy="986722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C94A2E-5BE8-413F-9D30-99DFE06B3AC7}">
      <dsp:nvSpPr>
        <dsp:cNvPr id="0" name=""/>
        <dsp:cNvSpPr/>
      </dsp:nvSpPr>
      <dsp:spPr>
        <a:xfrm>
          <a:off x="2289948" y="2242512"/>
          <a:ext cx="2389373" cy="173921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Объект</a:t>
          </a:r>
          <a:endParaRPr lang="ru-RU" sz="3500" kern="1200" dirty="0"/>
        </a:p>
      </dsp:txBody>
      <dsp:txXfrm>
        <a:off x="2374865" y="2327429"/>
        <a:ext cx="2219539" cy="1569380"/>
      </dsp:txXfrm>
    </dsp:sp>
    <dsp:sp modelId="{F84317BA-4939-44B6-B2C2-9247F4668618}">
      <dsp:nvSpPr>
        <dsp:cNvPr id="0" name=""/>
        <dsp:cNvSpPr/>
      </dsp:nvSpPr>
      <dsp:spPr>
        <a:xfrm>
          <a:off x="4651085" y="2570758"/>
          <a:ext cx="3332465" cy="8254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математические методы</a:t>
          </a:r>
          <a:endParaRPr lang="ru-RU" sz="2200" kern="1200" dirty="0">
            <a:solidFill>
              <a:schemeClr val="accent1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651085" y="2570758"/>
        <a:ext cx="3332465" cy="825441"/>
      </dsp:txXfrm>
    </dsp:sp>
    <dsp:sp modelId="{18FA778C-5718-4333-ACE8-D1563D12C3D4}">
      <dsp:nvSpPr>
        <dsp:cNvPr id="0" name=""/>
        <dsp:cNvSpPr/>
      </dsp:nvSpPr>
      <dsp:spPr>
        <a:xfrm>
          <a:off x="4461109" y="3865138"/>
          <a:ext cx="2389373" cy="1739214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Предмет</a:t>
          </a:r>
          <a:endParaRPr lang="ru-RU" sz="3500" kern="1200" dirty="0"/>
        </a:p>
      </dsp:txBody>
      <dsp:txXfrm>
        <a:off x="4546026" y="3950055"/>
        <a:ext cx="2219539" cy="1569380"/>
      </dsp:txXfrm>
    </dsp:sp>
    <dsp:sp modelId="{B8E63543-A908-4CB8-909A-61C7366E31CD}">
      <dsp:nvSpPr>
        <dsp:cNvPr id="0" name=""/>
        <dsp:cNvSpPr/>
      </dsp:nvSpPr>
      <dsp:spPr>
        <a:xfrm>
          <a:off x="6752522" y="4248472"/>
          <a:ext cx="2007773" cy="8243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ученики третьего класса и их портрет</a:t>
          </a:r>
          <a:endParaRPr lang="ru-RU" sz="2000" kern="1200" dirty="0">
            <a:solidFill>
              <a:schemeClr val="accent1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752522" y="4248472"/>
        <a:ext cx="2007773" cy="8243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38CBC2-3EB3-4A6B-922A-F78F522A4264}">
      <dsp:nvSpPr>
        <dsp:cNvPr id="0" name=""/>
        <dsp:cNvSpPr/>
      </dsp:nvSpPr>
      <dsp:spPr>
        <a:xfrm>
          <a:off x="-6269477" y="-959073"/>
          <a:ext cx="7462763" cy="7462763"/>
        </a:xfrm>
        <a:prstGeom prst="blockArc">
          <a:avLst>
            <a:gd name="adj1" fmla="val 18900000"/>
            <a:gd name="adj2" fmla="val 2700000"/>
            <a:gd name="adj3" fmla="val 289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31F20E-4415-4151-BF73-36915C854340}">
      <dsp:nvSpPr>
        <dsp:cNvPr id="0" name=""/>
        <dsp:cNvSpPr/>
      </dsp:nvSpPr>
      <dsp:spPr>
        <a:xfrm>
          <a:off x="444285" y="291979"/>
          <a:ext cx="8046094" cy="58373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3341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изучить математические методы</a:t>
          </a:r>
          <a:endParaRPr lang="ru-RU" sz="2500" kern="1200" dirty="0"/>
        </a:p>
      </dsp:txBody>
      <dsp:txXfrm>
        <a:off x="444285" y="291979"/>
        <a:ext cx="8046094" cy="583737"/>
      </dsp:txXfrm>
    </dsp:sp>
    <dsp:sp modelId="{0A3FAD99-3774-4E57-B149-DE354A2874E4}">
      <dsp:nvSpPr>
        <dsp:cNvPr id="0" name=""/>
        <dsp:cNvSpPr/>
      </dsp:nvSpPr>
      <dsp:spPr>
        <a:xfrm>
          <a:off x="79450" y="219012"/>
          <a:ext cx="729671" cy="729671"/>
        </a:xfrm>
        <a:prstGeom prst="star8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7D848BF-7B7F-440B-83AD-FC8F9E2DE8C1}">
      <dsp:nvSpPr>
        <dsp:cNvPr id="0" name=""/>
        <dsp:cNvSpPr/>
      </dsp:nvSpPr>
      <dsp:spPr>
        <a:xfrm>
          <a:off x="924449" y="1167474"/>
          <a:ext cx="7565930" cy="58373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3341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собрать информацию о жизни моего класса</a:t>
          </a:r>
          <a:endParaRPr lang="ru-RU" sz="2500" kern="1200" dirty="0"/>
        </a:p>
      </dsp:txBody>
      <dsp:txXfrm>
        <a:off x="924449" y="1167474"/>
        <a:ext cx="7565930" cy="583737"/>
      </dsp:txXfrm>
    </dsp:sp>
    <dsp:sp modelId="{95C558E0-6E1E-45F1-B17D-06C0BE5DF59F}">
      <dsp:nvSpPr>
        <dsp:cNvPr id="0" name=""/>
        <dsp:cNvSpPr/>
      </dsp:nvSpPr>
      <dsp:spPr>
        <a:xfrm>
          <a:off x="261813" y="1080118"/>
          <a:ext cx="729671" cy="729671"/>
        </a:xfrm>
        <a:prstGeom prst="star8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5AD8BF1-4DBF-4D63-8DEB-3D5F7A6A5BCB}">
      <dsp:nvSpPr>
        <dsp:cNvPr id="0" name=""/>
        <dsp:cNvSpPr/>
      </dsp:nvSpPr>
      <dsp:spPr>
        <a:xfrm>
          <a:off x="1144016" y="2042969"/>
          <a:ext cx="7346364" cy="58373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3341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провести ее анализ</a:t>
          </a:r>
          <a:endParaRPr lang="ru-RU" sz="2500" kern="1200" dirty="0"/>
        </a:p>
      </dsp:txBody>
      <dsp:txXfrm>
        <a:off x="1144016" y="2042969"/>
        <a:ext cx="7346364" cy="583737"/>
      </dsp:txXfrm>
    </dsp:sp>
    <dsp:sp modelId="{BAE987AB-05B0-4807-8A1E-4BCFC2372008}">
      <dsp:nvSpPr>
        <dsp:cNvPr id="0" name=""/>
        <dsp:cNvSpPr/>
      </dsp:nvSpPr>
      <dsp:spPr>
        <a:xfrm>
          <a:off x="779180" y="1970002"/>
          <a:ext cx="729671" cy="729671"/>
        </a:xfrm>
        <a:prstGeom prst="star8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737B3AE-BD17-486C-897E-19A5C5479824}">
      <dsp:nvSpPr>
        <dsp:cNvPr id="0" name=""/>
        <dsp:cNvSpPr/>
      </dsp:nvSpPr>
      <dsp:spPr>
        <a:xfrm>
          <a:off x="1144016" y="2917909"/>
          <a:ext cx="7346364" cy="58373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3341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научиться строить графики и таблицы</a:t>
          </a:r>
          <a:endParaRPr lang="ru-RU" sz="2500" kern="1200" dirty="0"/>
        </a:p>
      </dsp:txBody>
      <dsp:txXfrm>
        <a:off x="1144016" y="2917909"/>
        <a:ext cx="7346364" cy="583737"/>
      </dsp:txXfrm>
    </dsp:sp>
    <dsp:sp modelId="{5D01F95A-054C-43C4-8DC4-1D72BD76E1B7}">
      <dsp:nvSpPr>
        <dsp:cNvPr id="0" name=""/>
        <dsp:cNvSpPr/>
      </dsp:nvSpPr>
      <dsp:spPr>
        <a:xfrm>
          <a:off x="779180" y="2844942"/>
          <a:ext cx="729671" cy="729671"/>
        </a:xfrm>
        <a:prstGeom prst="star8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4C2FA3D-54DF-4152-9A17-46F033CC76FB}">
      <dsp:nvSpPr>
        <dsp:cNvPr id="0" name=""/>
        <dsp:cNvSpPr/>
      </dsp:nvSpPr>
      <dsp:spPr>
        <a:xfrm>
          <a:off x="924449" y="3793404"/>
          <a:ext cx="7565930" cy="58373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3341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составить типичный портрет ученика 3 класса</a:t>
          </a:r>
          <a:endParaRPr lang="ru-RU" sz="2500" kern="1200" dirty="0"/>
        </a:p>
      </dsp:txBody>
      <dsp:txXfrm>
        <a:off x="924449" y="3793404"/>
        <a:ext cx="7565930" cy="583737"/>
      </dsp:txXfrm>
    </dsp:sp>
    <dsp:sp modelId="{976260A9-C2B4-4C62-B490-295E38FA9024}">
      <dsp:nvSpPr>
        <dsp:cNvPr id="0" name=""/>
        <dsp:cNvSpPr/>
      </dsp:nvSpPr>
      <dsp:spPr>
        <a:xfrm>
          <a:off x="559613" y="3720437"/>
          <a:ext cx="729671" cy="729671"/>
        </a:xfrm>
        <a:prstGeom prst="star8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B5B3EC2-E4ED-49C3-A17C-7373DCFF34F6}">
      <dsp:nvSpPr>
        <dsp:cNvPr id="0" name=""/>
        <dsp:cNvSpPr/>
      </dsp:nvSpPr>
      <dsp:spPr>
        <a:xfrm>
          <a:off x="444285" y="4668899"/>
          <a:ext cx="8046094" cy="58373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3341" tIns="63500" rIns="63500" bIns="635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сделать выводы</a:t>
          </a:r>
          <a:endParaRPr lang="ru-RU" sz="2500" kern="1200" dirty="0"/>
        </a:p>
      </dsp:txBody>
      <dsp:txXfrm>
        <a:off x="444285" y="4668899"/>
        <a:ext cx="8046094" cy="583737"/>
      </dsp:txXfrm>
    </dsp:sp>
    <dsp:sp modelId="{3AB44262-29AD-426A-801C-C30277B8C204}">
      <dsp:nvSpPr>
        <dsp:cNvPr id="0" name=""/>
        <dsp:cNvSpPr/>
      </dsp:nvSpPr>
      <dsp:spPr>
        <a:xfrm>
          <a:off x="79450" y="4595932"/>
          <a:ext cx="729671" cy="729671"/>
        </a:xfrm>
        <a:prstGeom prst="star8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458F4C-741E-4980-92CA-93339B4CB97B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339F89-54A1-4D09-B161-F509595AAB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210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0C29-98CC-4A55-B8DD-DEE138D67CAA}" type="datetime1">
              <a:rPr lang="ru-RU" smtClean="0"/>
              <a:t>19.04.2016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1FA09-6287-444D-A01B-AEBFC3C543A4}" type="datetime1">
              <a:rPr lang="ru-RU" smtClean="0"/>
              <a:t>19.04.2016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9ACA8-6F46-4DBD-AD81-CAAE75D92818}" type="datetime1">
              <a:rPr lang="ru-RU" smtClean="0"/>
              <a:t>19.04.2016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A84A-D952-4813-B527-4ACC4279067B}" type="datetime1">
              <a:rPr lang="ru-RU" smtClean="0"/>
              <a:t>19.04.2016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0F72D-76ED-4E1E-8527-B07B50C68107}" type="datetime1">
              <a:rPr lang="ru-RU" smtClean="0"/>
              <a:t>19.04.2016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A8DD-1023-409C-9695-9B8D08794499}" type="datetime1">
              <a:rPr lang="ru-RU" smtClean="0"/>
              <a:t>19.04.2016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8EC4F-8E9E-4E47-B5CF-1FDC340B4FB5}" type="datetime1">
              <a:rPr lang="ru-RU" smtClean="0"/>
              <a:t>19.04.2016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5339-0415-4625-9796-A7970A7D053E}" type="datetime1">
              <a:rPr lang="ru-RU" smtClean="0"/>
              <a:t>19.04.2016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44AC6-F2CB-4AA9-8D49-6BECD280D870}" type="datetime1">
              <a:rPr lang="ru-RU" smtClean="0"/>
              <a:t>19.04.2016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40484-0BBD-46BB-B4AE-EE843C5367DD}" type="datetime1">
              <a:rPr lang="ru-RU" smtClean="0"/>
              <a:t>19.04.2016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9181E-56F7-4D0A-A655-C400EEE3DF3A}" type="datetime1">
              <a:rPr lang="ru-RU" smtClean="0"/>
              <a:t>19.04.2016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F8D8EF6-B6C3-410B-A316-BE7CC0978BD2}" type="datetime1">
              <a:rPr lang="ru-RU" smtClean="0"/>
              <a:t>19.04.2016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971600" y="1124744"/>
            <a:ext cx="7175351" cy="1793167"/>
          </a:xfrm>
        </p:spPr>
        <p:txBody>
          <a:bodyPr/>
          <a:lstStyle/>
          <a:p>
            <a:pPr marL="182880" lvl="0" indent="0" algn="ctr">
              <a:buNone/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Статистический портрет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третьеклассника </a:t>
            </a:r>
            <a:b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МБОУ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СОШ № 18 г. Уфы</a:t>
            </a:r>
            <a:br>
              <a:rPr lang="ru-RU" sz="4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1110845" y="4077072"/>
            <a:ext cx="7175351" cy="179316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endParaRPr lang="ru-R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1110844" y="3356993"/>
            <a:ext cx="7175351" cy="50405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2000" b="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Секция – точные науки (математика)</a:t>
            </a:r>
            <a:endParaRPr lang="ru-RU" sz="2000" b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1403648" y="5157192"/>
            <a:ext cx="7175351" cy="86409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r">
              <a:buFont typeface="Georgia" pitchFamily="18" charset="0"/>
              <a:buNone/>
            </a:pPr>
            <a:r>
              <a:rPr lang="ru-RU" sz="2000" b="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Выполнил: </a:t>
            </a:r>
            <a:r>
              <a:rPr lang="ru-RU" sz="2000" b="0" dirty="0" err="1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Давлетбаев</a:t>
            </a:r>
            <a:r>
              <a:rPr lang="ru-RU" sz="2000" b="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Аскар, ученик 3 Д класса</a:t>
            </a:r>
          </a:p>
          <a:p>
            <a:pPr marL="182880" indent="0">
              <a:buFont typeface="Georgia" pitchFamily="18" charset="0"/>
              <a:buNone/>
            </a:pPr>
            <a:r>
              <a:rPr lang="ru-RU" sz="2000" b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Руководитель: </a:t>
            </a:r>
            <a:r>
              <a:rPr lang="ru-RU" sz="2000" b="0" dirty="0" err="1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Ихсанова</a:t>
            </a:r>
            <a:r>
              <a:rPr lang="ru-RU" sz="2000" b="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А.С.</a:t>
            </a:r>
            <a:endParaRPr lang="ru-RU" sz="2000" b="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Picture 2" descr="http://cdn.thinglink.me/api/image/435461082165805056/1024/10/scaletowidth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546" y="4097320"/>
            <a:ext cx="2276782" cy="2769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3"/>
          <p:cNvSpPr txBox="1">
            <a:spLocks/>
          </p:cNvSpPr>
          <p:nvPr/>
        </p:nvSpPr>
        <p:spPr>
          <a:xfrm>
            <a:off x="899592" y="188640"/>
            <a:ext cx="7175351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2000" b="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Конкурс детских исследовательских проектов </a:t>
            </a:r>
          </a:p>
          <a:p>
            <a:pPr marL="182880" indent="0" algn="ctr">
              <a:buFont typeface="Georgia" pitchFamily="18" charset="0"/>
              <a:buNone/>
            </a:pPr>
            <a:r>
              <a:rPr lang="ru-RU" sz="2000" b="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«Первые шаги в науку»</a:t>
            </a:r>
            <a:endParaRPr lang="ru-RU" sz="2000" b="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76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512511" cy="720080"/>
          </a:xfrm>
        </p:spPr>
        <p:txBody>
          <a:bodyPr/>
          <a:lstStyle/>
          <a:p>
            <a:pPr algn="ctr"/>
            <a:r>
              <a:rPr lang="ru-RU" sz="320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Портрет предпочтений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43608" y="2132856"/>
            <a:ext cx="3888432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5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Любимое блюдо</a:t>
            </a:r>
            <a:endParaRPr kumimoji="0" lang="ru-RU" altLang="ru-RU" sz="18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639437812"/>
              </p:ext>
            </p:extLst>
          </p:nvPr>
        </p:nvGraphicFramePr>
        <p:xfrm>
          <a:off x="0" y="2416509"/>
          <a:ext cx="6782050" cy="2380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2378974"/>
              </p:ext>
            </p:extLst>
          </p:nvPr>
        </p:nvGraphicFramePr>
        <p:xfrm>
          <a:off x="4175448" y="1513150"/>
          <a:ext cx="4968552" cy="8412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0706"/>
                <a:gridCol w="924494"/>
                <a:gridCol w="1031672"/>
                <a:gridCol w="1008112"/>
                <a:gridCol w="683568"/>
              </a:tblGrid>
              <a:tr h="63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Волшебник Изумрудного города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Просто-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квашино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Маленький принц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 животных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Другие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881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5735198" y="1052736"/>
            <a:ext cx="2613670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Arial" panose="020B0604020202020204" pitchFamily="34" charset="0"/>
              </a:rPr>
              <a:t>Любимая книга</a:t>
            </a:r>
            <a:endParaRPr kumimoji="0" lang="ru-RU" altLang="ru-RU" sz="16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anose="020B0604020202020204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391520"/>
              </p:ext>
            </p:extLst>
          </p:nvPr>
        </p:nvGraphicFramePr>
        <p:xfrm>
          <a:off x="251521" y="5229200"/>
          <a:ext cx="8777062" cy="15180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4095"/>
                <a:gridCol w="648072"/>
                <a:gridCol w="792088"/>
                <a:gridCol w="864096"/>
                <a:gridCol w="863056"/>
                <a:gridCol w="892453"/>
                <a:gridCol w="764771"/>
                <a:gridCol w="792088"/>
                <a:gridCol w="662529"/>
                <a:gridCol w="892453"/>
                <a:gridCol w="741361"/>
              </a:tblGrid>
              <a:tr h="13011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Забыв-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чивость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5277" marR="652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Отвле-каться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5277" marR="652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делать уроки вовремя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5277" marR="652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Щелкать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пальца-ми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5277" marR="652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Много 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разгова-ривать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5277" marR="652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выклю-чать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свет за собой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5277" marR="652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Грызть ручку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5277" marR="652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Подни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-мать 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ноги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5277" marR="652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Ябед-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ничать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5277" marR="652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Опазды-вать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5277" marR="652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Нет таких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5277" marR="65277" marT="0" marB="0"/>
                </a:tc>
              </a:tr>
              <a:tr h="2168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5277" marR="652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5277" marR="652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5277" marR="652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5277" marR="652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5277" marR="652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5277" marR="652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5277" marR="652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5277" marR="652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5277" marR="652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5277" marR="6527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5277" marR="65277" marT="0" marB="0"/>
                </a:tc>
              </a:tr>
            </a:tbl>
          </a:graphicData>
        </a:graphic>
      </p:graphicFrame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779912" y="4797152"/>
            <a:ext cx="2007281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5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Вредная привычка</a:t>
            </a:r>
            <a:endParaRPr kumimoji="0" lang="ru-RU" altLang="ru-RU" sz="18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54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206" y="88877"/>
            <a:ext cx="7848872" cy="114300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Вот какой портрет обычного третьеклассника у меня получился: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4" name="Picture 4" descr="http://cs623920.vk.me/v623920878/46cf6/t8dob72kpVM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1772816"/>
            <a:ext cx="3694558" cy="3880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ьная выноска 4"/>
          <p:cNvSpPr/>
          <p:nvPr/>
        </p:nvSpPr>
        <p:spPr>
          <a:xfrm flipH="1">
            <a:off x="2555776" y="1196752"/>
            <a:ext cx="1872208" cy="1008112"/>
          </a:xfrm>
          <a:prstGeom prst="wedgeEllipseCallout">
            <a:avLst>
              <a:gd name="adj1" fmla="val -26569"/>
              <a:gd name="adj2" fmla="val 8436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Возраст – 9,4 года 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ьная выноска 7"/>
          <p:cNvSpPr/>
          <p:nvPr/>
        </p:nvSpPr>
        <p:spPr>
          <a:xfrm flipH="1">
            <a:off x="1187624" y="1988840"/>
            <a:ext cx="1872208" cy="1008112"/>
          </a:xfrm>
          <a:prstGeom prst="wedgeEllipseCallout">
            <a:avLst>
              <a:gd name="adj1" fmla="val -59924"/>
              <a:gd name="adj2" fmla="val 7219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Рост – 133,1 см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Овальная выноска 8"/>
          <p:cNvSpPr/>
          <p:nvPr/>
        </p:nvSpPr>
        <p:spPr>
          <a:xfrm flipH="1">
            <a:off x="899592" y="3068960"/>
            <a:ext cx="1872208" cy="1008112"/>
          </a:xfrm>
          <a:prstGeom prst="wedgeEllipseCallout">
            <a:avLst>
              <a:gd name="adj1" fmla="val -65880"/>
              <a:gd name="adj2" fmla="val 2905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Вес – </a:t>
            </a:r>
          </a:p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34,7 кг 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 flipH="1">
            <a:off x="861883" y="5445224"/>
            <a:ext cx="1872208" cy="1008112"/>
          </a:xfrm>
          <a:prstGeom prst="wedgeEllipseCallout">
            <a:avLst>
              <a:gd name="adj1" fmla="val -62903"/>
              <a:gd name="adj2" fmla="val -6828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школу идет </a:t>
            </a:r>
          </a:p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 минут 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 flipH="1">
            <a:off x="5728682" y="1180272"/>
            <a:ext cx="1872208" cy="1024592"/>
          </a:xfrm>
          <a:prstGeom prst="wedgeEllipseCallout">
            <a:avLst>
              <a:gd name="adj1" fmla="val 49075"/>
              <a:gd name="adj2" fmla="val 7440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Любит ИЗО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400" b="1" dirty="0" err="1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физ-ру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не любит -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англ.яз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 flipH="1">
            <a:off x="6400657" y="2204864"/>
            <a:ext cx="1872208" cy="1008112"/>
          </a:xfrm>
          <a:prstGeom prst="wedgeEllipseCallout">
            <a:avLst>
              <a:gd name="adj1" fmla="val 49075"/>
              <a:gd name="adj2" fmla="val 7440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Много отвлекается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Овальная выноска 13"/>
          <p:cNvSpPr/>
          <p:nvPr/>
        </p:nvSpPr>
        <p:spPr>
          <a:xfrm flipH="1">
            <a:off x="7092280" y="3212976"/>
            <a:ext cx="1944216" cy="1144589"/>
          </a:xfrm>
          <a:prstGeom prst="wedgeEllipseCallout">
            <a:avLst>
              <a:gd name="adj1" fmla="val 76473"/>
              <a:gd name="adj2" fmla="val 472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Трудности с русским языком и математикой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Овальная выноска 14"/>
          <p:cNvSpPr/>
          <p:nvPr/>
        </p:nvSpPr>
        <p:spPr>
          <a:xfrm flipH="1">
            <a:off x="6466358" y="4420354"/>
            <a:ext cx="1944216" cy="1144589"/>
          </a:xfrm>
          <a:prstGeom prst="wedgeEllipseCallout">
            <a:avLst>
              <a:gd name="adj1" fmla="val 58119"/>
              <a:gd name="adj2" fmla="val -2840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Успех в музыке и технологии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Овальная выноска 15"/>
          <p:cNvSpPr/>
          <p:nvPr/>
        </p:nvSpPr>
        <p:spPr>
          <a:xfrm flipH="1">
            <a:off x="5076056" y="5445224"/>
            <a:ext cx="2016224" cy="1279695"/>
          </a:xfrm>
          <a:prstGeom prst="wedgeEllipseCallout">
            <a:avLst>
              <a:gd name="adj1" fmla="val 16905"/>
              <a:gd name="adj2" fmla="val -7029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Гуляет на улице и читает «Волшебник Изумрудного города»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Овальная выноска 16"/>
          <p:cNvSpPr/>
          <p:nvPr/>
        </p:nvSpPr>
        <p:spPr>
          <a:xfrm flipH="1">
            <a:off x="2768599" y="5564943"/>
            <a:ext cx="2016224" cy="1279695"/>
          </a:xfrm>
          <a:prstGeom prst="wedgeEllipseCallout">
            <a:avLst>
              <a:gd name="adj1" fmla="val -9090"/>
              <a:gd name="adj2" fmla="val -6594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Занимается </a:t>
            </a:r>
            <a:r>
              <a:rPr lang="ru-RU" sz="1400" b="1" dirty="0" err="1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единобор-ствами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Овальная выноска 17"/>
          <p:cNvSpPr/>
          <p:nvPr/>
        </p:nvSpPr>
        <p:spPr>
          <a:xfrm flipH="1">
            <a:off x="683568" y="4232632"/>
            <a:ext cx="1872208" cy="1008112"/>
          </a:xfrm>
          <a:prstGeom prst="wedgeEllipseCallout">
            <a:avLst>
              <a:gd name="adj1" fmla="val -60519"/>
              <a:gd name="adj2" fmla="val -11872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Любит макароны и пиццу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13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6512511" cy="1143000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Выводы: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268760"/>
            <a:ext cx="8520652" cy="864096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узнал, что математика «живет» постоянно рядом: в магазине, дома, в строительстве, в медицине, в кулинарии и т.д. 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95536" y="2132856"/>
            <a:ext cx="8496944" cy="8640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Существует много математических способов, чтобы «прочитать» мир вокруг себя. Я научился их применять.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95536" y="2968206"/>
            <a:ext cx="8280920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Таблицы и графики помогают наглядно показать то, что я сделал и рассчитал. Я научился их строить.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395536" y="3832302"/>
            <a:ext cx="8280920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научился делать собирать информацию, обрабатывать ее с помощью математических приемов и делать выводы.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395536" y="4797152"/>
            <a:ext cx="8520652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смог составить портрет среднего третьеклассника моей школы.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67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739569212"/>
              </p:ext>
            </p:extLst>
          </p:nvPr>
        </p:nvGraphicFramePr>
        <p:xfrm>
          <a:off x="107504" y="260648"/>
          <a:ext cx="8760296" cy="6224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4" descr="http://libraryofimages.com/1024/clip-art-of-a-clever-school-girl-surrounded-by-math-symbols-by-alex-bannykh-473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74739"/>
            <a:ext cx="2337605" cy="2383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91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512511" cy="1143000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 моей работы: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65600025"/>
              </p:ext>
            </p:extLst>
          </p:nvPr>
        </p:nvGraphicFramePr>
        <p:xfrm>
          <a:off x="251520" y="980728"/>
          <a:ext cx="8568952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13331" y="1340768"/>
            <a:ext cx="308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0701" y="2204864"/>
            <a:ext cx="308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9632" y="3140968"/>
            <a:ext cx="308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4005064"/>
            <a:ext cx="308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4090" y="4869160"/>
            <a:ext cx="308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8052" y="5733256"/>
            <a:ext cx="308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56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6607" y="116632"/>
            <a:ext cx="6512511" cy="648072"/>
          </a:xfrm>
        </p:spPr>
        <p:txBody>
          <a:bodyPr/>
          <a:lstStyle/>
          <a:p>
            <a:pPr marL="0" indent="0">
              <a:buNone/>
            </a:pPr>
            <a:r>
              <a:rPr lang="ru-RU" i="1" dirty="0">
                <a:effectLst/>
              </a:rPr>
              <a:t> </a:t>
            </a:r>
            <a:r>
              <a:rPr lang="ru-RU" sz="2000" b="0" i="1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800" b="0" i="1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Математику только затем учить надо, что она ум в порядок приводит» </a:t>
            </a:r>
            <a:r>
              <a:rPr lang="ru-RU" sz="2000" b="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0" i="1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Ломоносов М.В.</a:t>
            </a:r>
            <a:r>
              <a:rPr lang="ru-RU" sz="1400" i="1" dirty="0">
                <a:effectLst/>
              </a:rPr>
              <a:t>  </a:t>
            </a:r>
            <a:r>
              <a:rPr lang="ru-RU" sz="1400" dirty="0">
                <a:effectLst/>
              </a:rPr>
              <a:t/>
            </a:r>
            <a:br>
              <a:rPr lang="ru-RU" sz="1400" dirty="0">
                <a:effectLst/>
              </a:rPr>
            </a:br>
            <a:endParaRPr lang="ru-RU" sz="1400" dirty="0"/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2411760" y="1556792"/>
            <a:ext cx="4248472" cy="1656184"/>
          </a:xfrm>
          <a:prstGeom prst="downArrowCallou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Математика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213" y="3429000"/>
            <a:ext cx="2767611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и пространство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21968" y="3429000"/>
            <a:ext cx="2767611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Математические символы описывают мир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84168" y="3429000"/>
            <a:ext cx="2952328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Величина, количество, арифметика и геометрия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287524" y="4725144"/>
            <a:ext cx="8676964" cy="1512168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Мой вывод: Математика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– это сбор информации, ее обработка с помощью математических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действий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анализ.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/>
          </a:p>
        </p:txBody>
      </p:sp>
      <p:pic>
        <p:nvPicPr>
          <p:cNvPr id="2052" name="Picture 4" descr="http://www.icbz5.it/secondaria_archimede/wp-content/uploads/2013/11/Matematic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979712" cy="191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74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143000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Критерии сбора информации: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1253922"/>
            <a:ext cx="4968552" cy="11521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рост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вес, возраст,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пол, время пути до школы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ятиугольник 4"/>
          <p:cNvSpPr/>
          <p:nvPr/>
        </p:nvSpPr>
        <p:spPr>
          <a:xfrm>
            <a:off x="251520" y="1268760"/>
            <a:ext cx="3168352" cy="1152128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группа- 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физические данные 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251520" y="2748422"/>
            <a:ext cx="3168352" cy="1152128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группа – 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данные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учебе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276712" y="4149080"/>
            <a:ext cx="3168352" cy="1152128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группа - предпочтения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51920" y="2748422"/>
            <a:ext cx="4968552" cy="11521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любимые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нелюбимые предметы, важные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предметы, пропуски занятий, успеваемость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51920" y="4149080"/>
            <a:ext cx="4968552" cy="11521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любимое блюдо, любимый фильм, любимая книга, вредная привычка, свободное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время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25760"/>
            <a:ext cx="6512511" cy="1143000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Физический портрет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467544" y="980728"/>
                <a:ext cx="8496944" cy="36957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Средний возраст ребят в классе:</a:t>
                </a:r>
              </a:p>
              <a:p>
                <a:endParaRPr lang="ru-RU" b="1" dirty="0" smtClean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𝟏𝟎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𝟗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𝟓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𝟗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𝟗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𝟏𝟎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𝟏𝟎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𝟗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𝟗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𝟗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𝟗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𝟗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𝟏𝟎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𝟗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𝟗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𝟏𝟎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𝟏𝟎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𝟏𝟎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𝟗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𝟗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𝟗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𝟏𝟎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𝟗</m:t>
                        </m:r>
                      </m:num>
                      <m:den>
                        <m:r>
                          <a:rPr lang="ru-RU" b="1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𝟐𝟐</m:t>
                        </m:r>
                      </m:den>
                    </m:f>
                  </m:oMath>
                </a14:m>
                <a:r>
                  <a:rPr lang="ru-RU" b="1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= 9,4 лет</a:t>
                </a:r>
              </a:p>
              <a:p>
                <a:r>
                  <a:rPr lang="ru-RU" b="1" dirty="0" smtClean="0">
                    <a:solidFill>
                      <a:srgbClr val="0066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Средний рост:</a:t>
                </a:r>
              </a:p>
              <a:p>
                <a:r>
                  <a:rPr lang="ru-RU" b="1" dirty="0">
                    <a:solidFill>
                      <a:srgbClr val="0066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 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𝟏𝟒𝟕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𝟏𝟐𝟓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𝟏𝟑𝟐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𝟏𝟓𝟑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𝟏𝟒𝟖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𝟏𝟑𝟒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𝟏𝟒𝟏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𝟏𝟐𝟓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𝟏𝟒𝟎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𝟏𝟓𝟎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𝟏𝟑𝟑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𝟏𝟑𝟎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𝟏𝟓𝟐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𝟏𝟒𝟎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𝟏𝟒𝟎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𝟏𝟑𝟑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𝟏𝟒𝟎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𝟏𝟒𝟕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𝟏𝟒𝟒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𝟏𝟒𝟎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𝟏𝟑𝟓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𝟏𝟒𝟎</m:t>
                        </m:r>
                      </m:num>
                      <m:den>
                        <m:r>
                          <a:rPr lang="ru-RU" sz="1600" b="1" i="1">
                            <a:solidFill>
                              <a:srgbClr val="006600"/>
                            </a:solidFill>
                            <a:latin typeface="Cambria Math"/>
                          </a:rPr>
                          <m:t>𝟐𝟐</m:t>
                        </m:r>
                      </m:den>
                    </m:f>
                  </m:oMath>
                </a14:m>
                <a:r>
                  <a:rPr lang="ru-RU" sz="1600" b="1" dirty="0">
                    <a:solidFill>
                      <a:srgbClr val="0066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r>
                  <a:rPr lang="ru-RU" b="1" dirty="0">
                    <a:solidFill>
                      <a:srgbClr val="0066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 133,1 см.</a:t>
                </a:r>
              </a:p>
              <a:p>
                <a:r>
                  <a:rPr lang="ru-RU" b="1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 </a:t>
                </a:r>
              </a:p>
              <a:p>
                <a:r>
                  <a:rPr lang="ru-RU" b="1" dirty="0" smtClean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Средний вес: </a:t>
                </a:r>
              </a:p>
              <a:p>
                <a:endParaRPr lang="ru-RU" b="1" dirty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𝟐𝟓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𝟑𝟒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𝟑𝟎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𝟒𝟖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𝟒𝟒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𝟑𝟓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𝟔𝟎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𝟑𝟑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𝟑𝟐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𝟓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𝟐𝟖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𝟑𝟒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𝟓𝟐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𝟑𝟎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𝟑𝟎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𝟑𝟐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𝟑𝟗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𝟑𝟎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𝟑𝟎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𝟒𝟐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𝟑𝟑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𝟑𝟏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𝟐𝟗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𝟗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𝟑𝟐</m:t>
                          </m:r>
                        </m:num>
                        <m:den>
                          <m:r>
                            <a:rPr lang="ru-RU" sz="1200" b="1" i="1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𝟐𝟐</m:t>
                          </m:r>
                        </m:den>
                      </m:f>
                    </m:oMath>
                  </m:oMathPara>
                </a14:m>
                <a:endParaRPr lang="ru-RU" sz="1200" b="1" dirty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ru-RU" b="1" dirty="0">
                    <a:solidFill>
                      <a:srgbClr val="7030A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= 34,7 кг </a:t>
                </a: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980728"/>
                <a:ext cx="8496944" cy="3695755"/>
              </a:xfrm>
              <a:prstGeom prst="rect">
                <a:avLst/>
              </a:prstGeom>
              <a:blipFill rotWithShape="1">
                <a:blip r:embed="rId2"/>
                <a:stretch>
                  <a:fillRect l="-646" t="-825" r="-1291" b="-18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470992" y="4725144"/>
                <a:ext cx="8493496" cy="10491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 smtClean="0">
                    <a:solidFill>
                      <a:srgbClr val="8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Среднее время на дорогу в школу:</a:t>
                </a:r>
              </a:p>
              <a:p>
                <a:endParaRPr lang="ru-RU" b="1" dirty="0">
                  <a:solidFill>
                    <a:srgbClr val="8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𝟏𝟎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𝟓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𝟏𝟓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𝟐𝟎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𝟐𝟎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𝟏𝟎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𝟏𝟓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𝟓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𝟓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𝟖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𝟏𝟓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𝟐𝟎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𝟏𝟓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𝟓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𝟓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𝟖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𝟏𝟎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𝟓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𝟐𝟓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𝟏𝟎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𝟏𝟎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𝟏𝟎</m:t>
                        </m:r>
                      </m:num>
                      <m:den>
                        <m:r>
                          <a:rPr lang="ru-RU" b="1" i="1">
                            <a:solidFill>
                              <a:srgbClr val="800000"/>
                            </a:solidFill>
                            <a:latin typeface="Cambria Math"/>
                          </a:rPr>
                          <m:t>𝟐𝟐</m:t>
                        </m:r>
                      </m:den>
                    </m:f>
                  </m:oMath>
                </a14:m>
                <a:r>
                  <a:rPr lang="ru-RU" b="1" dirty="0">
                    <a:solidFill>
                      <a:srgbClr val="8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= 11,4 мин.</a:t>
                </a: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992" y="4725144"/>
                <a:ext cx="8493496" cy="1049198"/>
              </a:xfrm>
              <a:prstGeom prst="rect">
                <a:avLst/>
              </a:prstGeom>
              <a:blipFill rotWithShape="1">
                <a:blip r:embed="rId3"/>
                <a:stretch>
                  <a:fillRect l="-574" t="-2907" b="-29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8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6512511" cy="1143000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Учебный портрет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793410"/>
              </p:ext>
            </p:extLst>
          </p:nvPr>
        </p:nvGraphicFramePr>
        <p:xfrm>
          <a:off x="251520" y="896625"/>
          <a:ext cx="3575685" cy="25237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99360"/>
                <a:gridCol w="107632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Предметы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Важный предмет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511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Русский язык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27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Математика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ИЗО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Англ.яз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17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Физкультура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Башкирский язык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Литература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Музыка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Окружающий мир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Технология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540568" y="584327"/>
            <a:ext cx="4680520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5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Arial" panose="020B0604020202020204" pitchFamily="34" charset="0"/>
              </a:rPr>
              <a:t>Таблица 1 – Важные предметы для ребят</a:t>
            </a:r>
            <a:endParaRPr kumimoji="0" lang="ru-RU" altLang="ru-RU" sz="7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anose="020B0604020202020204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704191952"/>
              </p:ext>
            </p:extLst>
          </p:nvPr>
        </p:nvGraphicFramePr>
        <p:xfrm>
          <a:off x="3783113" y="892104"/>
          <a:ext cx="5364088" cy="288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277319" y="584327"/>
            <a:ext cx="47525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Предпочтения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учеников 3 Д класса по предметам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4097448064"/>
              </p:ext>
            </p:extLst>
          </p:nvPr>
        </p:nvGraphicFramePr>
        <p:xfrm>
          <a:off x="3747450" y="3861048"/>
          <a:ext cx="5397500" cy="2996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277319" y="3645024"/>
            <a:ext cx="47525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Успеваемость учеников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Д класса по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предметам 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538548"/>
              </p:ext>
            </p:extLst>
          </p:nvPr>
        </p:nvGraphicFramePr>
        <p:xfrm>
          <a:off x="107504" y="4077072"/>
          <a:ext cx="3744416" cy="25369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97766"/>
                <a:gridCol w="586475"/>
                <a:gridCol w="637227"/>
                <a:gridCol w="1022948"/>
              </a:tblGrid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Предметы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чет.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чет.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Процент изменения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русский язык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3,2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3,6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112,5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литература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4,5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4,7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104,4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башкирский язык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4,6</a:t>
                      </a:r>
                      <a:endParaRPr lang="ru-RU" sz="1100" b="1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4,6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англ.яз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4,1</a:t>
                      </a:r>
                      <a:endParaRPr lang="ru-RU" sz="1100" b="1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4,5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109,8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математика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3,9</a:t>
                      </a:r>
                      <a:endParaRPr lang="ru-RU" sz="1100" b="1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3,9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окружающий мир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4,5</a:t>
                      </a:r>
                      <a:endParaRPr lang="ru-RU" sz="1100" b="1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4,6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102,2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235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музыка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5,0</a:t>
                      </a:r>
                      <a:endParaRPr lang="ru-RU" sz="1100" b="1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5,0</a:t>
                      </a:r>
                      <a:endParaRPr lang="ru-RU" sz="1100" b="1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ИЗО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4,7</a:t>
                      </a:r>
                      <a:endParaRPr lang="ru-RU" sz="1100" b="1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5,0</a:t>
                      </a:r>
                      <a:endParaRPr lang="ru-RU" sz="1100" b="1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106,4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технология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5,0</a:t>
                      </a:r>
                      <a:endParaRPr lang="ru-RU" sz="1100" b="1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5,0</a:t>
                      </a:r>
                      <a:endParaRPr lang="ru-RU" sz="1100" b="1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физкультура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4,9</a:t>
                      </a:r>
                      <a:endParaRPr lang="ru-RU" sz="1100" b="1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4,7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95,9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0" y="3643535"/>
            <a:ext cx="38519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Средние баллы по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предметам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23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6512511" cy="764704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Учебный портрет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30175"/>
              </p:ext>
            </p:extLst>
          </p:nvPr>
        </p:nvGraphicFramePr>
        <p:xfrm>
          <a:off x="1403648" y="1264603"/>
          <a:ext cx="6076950" cy="10287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8920"/>
                <a:gridCol w="1518920"/>
                <a:gridCol w="1519555"/>
                <a:gridCol w="151955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четверть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четверть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Девочки 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ru-RU" sz="11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ru-RU" sz="11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</a:t>
                      </a:r>
                      <a:endParaRPr lang="ru-RU" sz="11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Мальчики 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  <a:endParaRPr lang="ru-RU" sz="1100" b="1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500" b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</a:t>
                      </a:r>
                      <a:endParaRPr lang="ru-RU" sz="1100" b="1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</a:t>
                      </a:r>
                      <a:endParaRPr lang="ru-RU" sz="11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809996" y="824027"/>
            <a:ext cx="554061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Пропуски уроков учениками 3Д класса, человек</a:t>
            </a:r>
            <a:endParaRPr kumimoji="0" lang="ru-RU" altLang="ru-RU" sz="16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992151868"/>
              </p:ext>
            </p:extLst>
          </p:nvPr>
        </p:nvGraphicFramePr>
        <p:xfrm>
          <a:off x="323528" y="2636912"/>
          <a:ext cx="4176464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858767329"/>
              </p:ext>
            </p:extLst>
          </p:nvPr>
        </p:nvGraphicFramePr>
        <p:xfrm>
          <a:off x="4535814" y="2708920"/>
          <a:ext cx="4356666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23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512511" cy="720080"/>
          </a:xfrm>
        </p:spPr>
        <p:txBody>
          <a:bodyPr/>
          <a:lstStyle/>
          <a:p>
            <a:pPr algn="ctr"/>
            <a:r>
              <a:rPr lang="ru-RU" sz="320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Портрет предпочтений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16252" y="1911841"/>
            <a:ext cx="4876284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5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Как ты проводишь свободное время?</a:t>
            </a:r>
            <a:endParaRPr kumimoji="0" lang="ru-RU" altLang="ru-RU" sz="18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532818206"/>
              </p:ext>
            </p:extLst>
          </p:nvPr>
        </p:nvGraphicFramePr>
        <p:xfrm>
          <a:off x="189642" y="2492896"/>
          <a:ext cx="4464496" cy="3022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364088" y="1927975"/>
            <a:ext cx="37139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каких секциях ты занимаешься?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602568134"/>
              </p:ext>
            </p:extLst>
          </p:nvPr>
        </p:nvGraphicFramePr>
        <p:xfrm>
          <a:off x="4499992" y="2492896"/>
          <a:ext cx="454635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25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150</TotalTime>
  <Words>694</Words>
  <Application>Microsoft Office PowerPoint</Application>
  <PresentationFormat>Экран (4:3)</PresentationFormat>
  <Paragraphs>216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Статистический портрет третьеклассника  МБОУ СОШ № 18 г. Уфы </vt:lpstr>
      <vt:lpstr>Презентация PowerPoint</vt:lpstr>
      <vt:lpstr>Задачи моей работы:</vt:lpstr>
      <vt:lpstr> «Математику только затем учить надо, что она ум в порядок приводит»  Ломоносов М.В.   </vt:lpstr>
      <vt:lpstr>Критерии сбора информации:</vt:lpstr>
      <vt:lpstr>Физический портрет</vt:lpstr>
      <vt:lpstr>Учебный портрет</vt:lpstr>
      <vt:lpstr>Учебный портрет</vt:lpstr>
      <vt:lpstr>Портрет предпочтений</vt:lpstr>
      <vt:lpstr>Портрет предпочтений</vt:lpstr>
      <vt:lpstr>Вот какой портрет обычного третьеклассника у меня получился:</vt:lpstr>
      <vt:lpstr>Выводы: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Статистический портрет третьеклассника  МБОУ СОШ № 18 г. Уфы</dc:title>
  <dc:creator>Наталья</dc:creator>
  <cp:lastModifiedBy>Наталья</cp:lastModifiedBy>
  <cp:revision>18</cp:revision>
  <dcterms:modified xsi:type="dcterms:W3CDTF">2016-04-19T08:25:34Z</dcterms:modified>
</cp:coreProperties>
</file>