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3" r:id="rId6"/>
    <p:sldId id="260" r:id="rId7"/>
    <p:sldId id="261" r:id="rId8"/>
    <p:sldId id="274" r:id="rId9"/>
    <p:sldId id="262" r:id="rId10"/>
    <p:sldId id="275" r:id="rId11"/>
    <p:sldId id="278" r:id="rId12"/>
    <p:sldId id="263" r:id="rId13"/>
    <p:sldId id="276" r:id="rId14"/>
    <p:sldId id="264" r:id="rId15"/>
    <p:sldId id="277" r:id="rId16"/>
    <p:sldId id="265" r:id="rId17"/>
    <p:sldId id="26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35B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988" y="-10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C6B64-9DD8-4307-8DBB-25CD41C8E2B4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51471-622C-40CD-B7CE-C79D4BC3D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970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A3845-4CE8-43DB-806C-B039F2B392E7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1DE40-7B70-4A37-BD12-FB08EF2DE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531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73023-6FAC-4EC0-AFA2-91D6FF70B12B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124AF-2635-46FF-B406-96A62A6B09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935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CD5D3-925D-4F60-99BE-8E9506381FC7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82227-07FF-413C-8013-F50B1B44A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183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5C2A8-F6D2-43A5-870A-D756463D938A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BA980-89E8-4521-AE1A-55B198C46F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412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56047-B5A5-4366-ACC8-99A746CF62FB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1F762-BF6B-485F-8813-9261A4281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832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FAF5A-1E62-4F99-A0FF-3B7AA391974C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06E8C-8785-4076-810D-B308B0E28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287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A9370-0394-4D44-BF55-376C3E6AE9CF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2B69D-128E-4D7A-B6FE-9AD18C2C9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007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D46E6-CD89-4B74-A135-655DE6C318E6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8486C-C8BF-4869-AEDB-5FD7D07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332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545C6-2A4C-498A-8599-CAA6C380E5D9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2E345-2AB0-4515-9B5B-8251C53C42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382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78C6B-8EBE-4A8F-820C-CE3DA80609B7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BF735-A0AA-4632-A9B3-2DBAB1AEE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640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939F8E-AD3E-47BC-880C-4BC00954ADFC}" type="datetimeFigureOut">
              <a:rPr lang="ru-RU"/>
              <a:pPr>
                <a:defRPr/>
              </a:pPr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D62BFE-6351-4E52-B33D-911E835336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1.emf"/><Relationship Id="rId4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7.emf"/><Relationship Id="rId4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5.jpeg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&quot;&amp;Ocy;&amp;scy;&amp;tcy;&amp;rcy;&amp;ocy;&amp;vcy; &amp;CHcy;&amp;ucy;&amp;dcy;&amp;iecy;&amp;scy;-2&quot; &amp;Scy;&amp;chcy;&amp;acy;&amp;scy;&amp;tcy;&amp;lcy;&amp;icy;&amp;vcy;&amp;ocy;&amp;iecy; &amp;pcy;&amp;lcy;&amp;acy;&amp;ncy;&amp;icy;&amp;rcy;&amp;ocy;&amp;vcy;&amp;acy;&amp;ncy;&amp;icy;&amp;iecy; &amp;pcy;&amp;ocy;&amp;scy;&amp;lcy;&amp;iecy; 30 - BabyPlan.ru - &amp;Scy;&amp;tcy;&amp;rcy;&amp;acy;&amp;ncy;&amp;icy;&amp;tscy;&amp;acy; 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4365625"/>
            <a:ext cx="8604250" cy="2492375"/>
          </a:xfrm>
        </p:spPr>
        <p:txBody>
          <a:bodyPr/>
          <a:lstStyle/>
          <a:p>
            <a:pPr algn="r" eaLnBrk="1" hangingPunct="1"/>
            <a:r>
              <a:rPr lang="ru-RU" altLang="ru-RU" b="1" smtClean="0">
                <a:solidFill>
                  <a:srgbClr val="1135B9"/>
                </a:solidFill>
              </a:rPr>
              <a:t>Васильев Сергей С.</a:t>
            </a:r>
          </a:p>
          <a:p>
            <a:pPr algn="r" eaLnBrk="1" hangingPunct="1"/>
            <a:r>
              <a:rPr lang="ru-RU" altLang="ru-RU" b="1" smtClean="0">
                <a:solidFill>
                  <a:srgbClr val="1135B9"/>
                </a:solidFill>
              </a:rPr>
              <a:t>4 А класс </a:t>
            </a:r>
          </a:p>
          <a:p>
            <a:pPr algn="r" eaLnBrk="1" hangingPunct="1"/>
            <a:r>
              <a:rPr lang="ru-RU" altLang="ru-RU" b="1" smtClean="0">
                <a:solidFill>
                  <a:srgbClr val="1135B9"/>
                </a:solidFill>
              </a:rPr>
              <a:t>МАОУ гимназия №47</a:t>
            </a:r>
          </a:p>
          <a:p>
            <a:pPr algn="r" eaLnBrk="1" hangingPunct="1"/>
            <a:r>
              <a:rPr lang="ru-RU" altLang="ru-RU" b="1" smtClean="0">
                <a:solidFill>
                  <a:srgbClr val="1135B9"/>
                </a:solidFill>
              </a:rPr>
              <a:t>и МБОУДО ЦДТТ «Биктырш»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1868488" y="1484313"/>
            <a:ext cx="54054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7200" b="1">
                <a:solidFill>
                  <a:srgbClr val="1135B9"/>
                </a:solidFill>
                <a:cs typeface="Times New Roman" pitchFamily="18" charset="0"/>
              </a:rPr>
              <a:t>Экспертиза чая</a:t>
            </a:r>
            <a:endParaRPr lang="ru-RU" altLang="ru-RU" sz="7200" b="1">
              <a:solidFill>
                <a:srgbClr val="1135B9"/>
              </a:solidFill>
            </a:endParaRPr>
          </a:p>
        </p:txBody>
      </p:sp>
      <p:sp>
        <p:nvSpPr>
          <p:cNvPr id="3077" name="Прямоугольник 1"/>
          <p:cNvSpPr>
            <a:spLocks noChangeArrowheads="1"/>
          </p:cNvSpPr>
          <p:nvPr/>
        </p:nvSpPr>
        <p:spPr bwMode="auto">
          <a:xfrm>
            <a:off x="0" y="115888"/>
            <a:ext cx="89646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rgbClr val="1135B9"/>
                </a:solidFill>
              </a:rPr>
              <a:t>Всероссийский конкурс детских исследовательских проектов </a:t>
            </a:r>
          </a:p>
          <a:p>
            <a:pPr algn="ctr" eaLnBrk="1" hangingPunct="1"/>
            <a:r>
              <a:rPr lang="ru-RU" altLang="ru-RU" sz="2400">
                <a:solidFill>
                  <a:srgbClr val="1135B9"/>
                </a:solidFill>
              </a:rPr>
              <a:t>«Первые шаги в науку»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DSC_04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96975"/>
            <a:ext cx="3816350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FFFF00"/>
                </a:solidFill>
                <a:latin typeface="Arial" charset="0"/>
              </a:rPr>
              <a:t>Чай с лимоном</a:t>
            </a:r>
          </a:p>
        </p:txBody>
      </p:sp>
      <p:sp>
        <p:nvSpPr>
          <p:cNvPr id="11268" name="Rectangle 3"/>
          <p:cNvSpPr>
            <a:spLocks noGrp="1"/>
          </p:cNvSpPr>
          <p:nvPr>
            <p:ph type="body" idx="1"/>
          </p:nvPr>
        </p:nvSpPr>
        <p:spPr>
          <a:xfrm>
            <a:off x="395288" y="1557338"/>
            <a:ext cx="8229600" cy="4525962"/>
          </a:xfrm>
        </p:spPr>
        <p:txBody>
          <a:bodyPr/>
          <a:lstStyle/>
          <a:p>
            <a:pPr marL="609600" indent="-609600" eaLnBrk="1" hangingPunct="1">
              <a:buFont typeface="Arial" charset="0"/>
              <a:buNone/>
            </a:pPr>
            <a:r>
              <a:rPr lang="ru-RU" altLang="ru-RU" b="1" smtClean="0">
                <a:solidFill>
                  <a:srgbClr val="FFFF00"/>
                </a:solidFill>
                <a:latin typeface="Arial" charset="0"/>
              </a:rPr>
              <a:t>1</a:t>
            </a:r>
            <a:r>
              <a:rPr lang="ru-RU" altLang="ru-RU" smtClean="0">
                <a:latin typeface="Arial" charset="0"/>
              </a:rPr>
              <a:t>                                  </a:t>
            </a:r>
            <a:r>
              <a:rPr lang="ru-RU" altLang="ru-RU" b="1" smtClean="0">
                <a:solidFill>
                  <a:srgbClr val="FFFF00"/>
                </a:solidFill>
                <a:latin typeface="Arial" charset="0"/>
              </a:rPr>
              <a:t>2</a:t>
            </a:r>
          </a:p>
          <a:p>
            <a:pPr marL="609600" indent="-609600" eaLnBrk="1" hangingPunct="1"/>
            <a:endParaRPr lang="ru-RU" altLang="ru-RU" smtClean="0">
              <a:latin typeface="Arial" charset="0"/>
            </a:endParaRPr>
          </a:p>
          <a:p>
            <a:pPr marL="609600" indent="-609600" eaLnBrk="1" hangingPunct="1"/>
            <a:endParaRPr lang="ru-RU" altLang="ru-RU" smtClean="0">
              <a:latin typeface="Arial" charset="0"/>
            </a:endParaRPr>
          </a:p>
          <a:p>
            <a:pPr marL="609600" indent="-609600" eaLnBrk="1" hangingPunct="1"/>
            <a:endParaRPr lang="ru-RU" altLang="ru-RU" smtClean="0">
              <a:latin typeface="Arial" charset="0"/>
            </a:endParaRPr>
          </a:p>
          <a:p>
            <a:pPr marL="609600" indent="-609600" eaLnBrk="1" hangingPunct="1">
              <a:buFont typeface="Arial" charset="0"/>
              <a:buNone/>
            </a:pPr>
            <a:r>
              <a:rPr lang="ru-RU" altLang="ru-RU" b="1" smtClean="0">
                <a:solidFill>
                  <a:srgbClr val="FFFF00"/>
                </a:solidFill>
                <a:latin typeface="Arial" charset="0"/>
              </a:rPr>
              <a:t>3</a:t>
            </a:r>
            <a:r>
              <a:rPr lang="ru-RU" altLang="ru-RU" smtClean="0">
                <a:latin typeface="Arial" charset="0"/>
              </a:rPr>
              <a:t>                                  </a:t>
            </a:r>
            <a:r>
              <a:rPr lang="ru-RU" altLang="ru-RU" b="1" smtClean="0">
                <a:solidFill>
                  <a:srgbClr val="FFFF00"/>
                </a:solidFill>
                <a:latin typeface="Arial" charset="0"/>
              </a:rPr>
              <a:t>4</a:t>
            </a:r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6253163" y="5516563"/>
            <a:ext cx="1841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ru-RU" altLang="ru-RU" sz="3200">
              <a:latin typeface="Comic Sans MS" pitchFamily="66" charset="0"/>
              <a:cs typeface="Arial" charset="0"/>
            </a:endParaRPr>
          </a:p>
        </p:txBody>
      </p:sp>
      <p:pic>
        <p:nvPicPr>
          <p:cNvPr id="11270" name="Picture 6" descr="DSC_04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196975"/>
            <a:ext cx="3779837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12" descr="DSC_04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005263"/>
            <a:ext cx="367347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13" descr="DSC_04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005263"/>
            <a:ext cx="367347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64770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FFFF00"/>
                </a:solidFill>
                <a:latin typeface="Arial" charset="0"/>
              </a:rPr>
              <a:t>Органолептические свойства</a:t>
            </a:r>
          </a:p>
        </p:txBody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b="1" smtClean="0">
                <a:solidFill>
                  <a:srgbClr val="FFFF00"/>
                </a:solidFill>
                <a:latin typeface="Arial" charset="0"/>
              </a:rPr>
              <a:t>Аромат                       Вкус</a:t>
            </a:r>
          </a:p>
          <a:p>
            <a:pPr eaLnBrk="1" hangingPunct="1">
              <a:buFont typeface="Arial" charset="0"/>
              <a:buNone/>
            </a:pPr>
            <a:endParaRPr lang="ru-RU" altLang="ru-RU" smtClean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altLang="ru-RU" smtClean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altLang="ru-RU" smtClean="0"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endParaRPr lang="ru-RU" altLang="ru-RU" sz="1000" b="1" smtClean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altLang="ru-RU" b="1" smtClean="0">
                <a:solidFill>
                  <a:srgbClr val="FFFF00"/>
                </a:solidFill>
                <a:latin typeface="Arial" charset="0"/>
              </a:rPr>
              <a:t>Цвет разваренного        Цвет настоя</a:t>
            </a:r>
          </a:p>
          <a:p>
            <a:pPr eaLnBrk="1" hangingPunct="1">
              <a:buFont typeface="Arial" charset="0"/>
              <a:buNone/>
            </a:pPr>
            <a:r>
              <a:rPr lang="ru-RU" altLang="ru-RU" b="1" smtClean="0">
                <a:solidFill>
                  <a:srgbClr val="FFFF00"/>
                </a:solidFill>
                <a:latin typeface="Arial" charset="0"/>
              </a:rPr>
              <a:t>листа</a:t>
            </a:r>
          </a:p>
          <a:p>
            <a:pPr eaLnBrk="1" hangingPunct="1">
              <a:buFont typeface="Arial" charset="0"/>
              <a:buNone/>
            </a:pPr>
            <a:endParaRPr lang="ru-RU" altLang="ru-RU" smtClean="0">
              <a:latin typeface="Arial" charset="0"/>
            </a:endParaRPr>
          </a:p>
        </p:txBody>
      </p:sp>
      <p:pic>
        <p:nvPicPr>
          <p:cNvPr id="12292" name="Picture 4" descr="DSC_0453 - ко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73238"/>
            <a:ext cx="3024188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7" descr="DSC_04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437063"/>
            <a:ext cx="3311525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8" descr="DSC_046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797425"/>
            <a:ext cx="3024188" cy="182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9" descr="DSC_045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700213"/>
            <a:ext cx="3240087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52400"/>
            <a:ext cx="6870700" cy="90011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Массовая доля влаги</a:t>
            </a:r>
          </a:p>
        </p:txBody>
      </p:sp>
      <p:pic>
        <p:nvPicPr>
          <p:cNvPr id="13315" name="Picture 6" descr="DSC_03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25538"/>
            <a:ext cx="3816350" cy="253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DSC_038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125538"/>
            <a:ext cx="3790950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7" descr="DSC_04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860800"/>
            <a:ext cx="37909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5" descr="DSC_04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860800"/>
            <a:ext cx="3744913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FFFF00"/>
                </a:solidFill>
              </a:rPr>
              <a:t>Массовая доля влаги</a:t>
            </a:r>
          </a:p>
        </p:txBody>
      </p:sp>
      <p:sp>
        <p:nvSpPr>
          <p:cNvPr id="14339" name="Rectangle 8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4340" name="Object 7"/>
          <p:cNvGraphicFramePr>
            <a:graphicFrameLocks noChangeAspect="1"/>
          </p:cNvGraphicFramePr>
          <p:nvPr/>
        </p:nvGraphicFramePr>
        <p:xfrm>
          <a:off x="755650" y="1412875"/>
          <a:ext cx="7632700" cy="507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Диаграмма" r:id="rId4" imgW="2743139" imgH="1828800" progId="MSGraph.Chart.8">
                  <p:embed/>
                </p:oleObj>
              </mc:Choice>
              <mc:Fallback>
                <p:oleObj name="Диаграмма" r:id="rId4" imgW="2743139" imgH="1828800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412875"/>
                        <a:ext cx="7632700" cy="5070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23850" y="188913"/>
            <a:ext cx="8569325" cy="647700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Массовая доля мелочи</a:t>
            </a:r>
          </a:p>
        </p:txBody>
      </p:sp>
      <p:pic>
        <p:nvPicPr>
          <p:cNvPr id="15363" name="Picture 4" descr="DSC_03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08050"/>
            <a:ext cx="3384550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5" descr="DSC_039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836613"/>
            <a:ext cx="33591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6" descr="DSC_039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149725"/>
            <a:ext cx="346710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" descr="DSC_04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4221163"/>
            <a:ext cx="3249613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8" descr="DSC_039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565400"/>
            <a:ext cx="303371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FFFF00"/>
                </a:solidFill>
              </a:rPr>
              <a:t>Массовая доля мелоч</a:t>
            </a:r>
            <a:r>
              <a:rPr lang="ru-RU" altLang="ru-RU" smtClean="0">
                <a:solidFill>
                  <a:srgbClr val="FFFF00"/>
                </a:solidFill>
              </a:rPr>
              <a:t>и</a:t>
            </a: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16389" name="Object 7"/>
          <p:cNvGraphicFramePr>
            <a:graphicFrameLocks noChangeAspect="1"/>
          </p:cNvGraphicFramePr>
          <p:nvPr/>
        </p:nvGraphicFramePr>
        <p:xfrm>
          <a:off x="395288" y="1125538"/>
          <a:ext cx="8388350" cy="559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Диаграмма" r:id="rId4" imgW="2743139" imgH="1828800" progId="MSGraph.Chart.8">
                  <p:embed/>
                </p:oleObj>
              </mc:Choice>
              <mc:Fallback>
                <p:oleObj name="Диаграмма" r:id="rId4" imgW="2743139" imgH="1828800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125538"/>
                        <a:ext cx="8388350" cy="5592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52400"/>
            <a:ext cx="6870700" cy="104457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Наш победитель</a:t>
            </a:r>
          </a:p>
        </p:txBody>
      </p:sp>
      <p:pic>
        <p:nvPicPr>
          <p:cNvPr id="17411" name="Picture 4" descr="DSC_03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341438"/>
            <a:ext cx="7632700" cy="507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152400"/>
            <a:ext cx="7558088" cy="9731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  <p:pic>
        <p:nvPicPr>
          <p:cNvPr id="18435" name="Picture 4" descr="DSC_03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125538"/>
            <a:ext cx="7848600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Ucy;&amp;chcy;&amp;iecy;&amp;ncy;&amp;ycy;&amp;iecy; &amp;ncy;&amp;iecy; &amp;ucy;&amp;vcy;&amp;iecy;&amp;rcy;&amp;iecy;&amp;ncy;&amp;ycy; &amp;vcy; &amp;acy;&amp;ncy;&amp;tcy;&amp;icy;&amp;rcy;&amp;acy;&amp;kcy;&amp;ocy;&amp;vcy;&amp;ycy;&amp;khcy; &amp;scy;&amp;vcy;&amp;ocy;&amp;jcy;&amp;scy;&amp;tcy;&amp;vcy;&amp;acy;&amp;khcy; &amp;zcy;&amp;iecy;&amp;lcy;&amp;iecy;&amp;ncy;&amp;ocy;&amp;gcy;&amp;ocy; &amp;chcy;&amp;acy;&amp;yacy; &quot; &amp;Vcy;&amp;ycy;&amp;scy;…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9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88913"/>
            <a:ext cx="9144000" cy="23764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FF00"/>
                </a:solidFill>
              </a:rPr>
              <a:t>Цель: </a:t>
            </a:r>
            <a:br>
              <a:rPr lang="ru-RU" b="1" dirty="0" smtClean="0">
                <a:solidFill>
                  <a:srgbClr val="FFFF00"/>
                </a:solidFill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изучение и проведение экспертизы качества чая и чайных напитков.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288" y="2276475"/>
            <a:ext cx="8748712" cy="4465638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rgbClr val="FFFF00"/>
                </a:solidFill>
              </a:rPr>
              <a:t>Задачи:</a:t>
            </a:r>
          </a:p>
          <a:p>
            <a:pPr algn="l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1. Изучить историю появления чая</a:t>
            </a:r>
          </a:p>
          <a:p>
            <a:pPr algn="l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2. Показать факторы, формирующие качество чая;</a:t>
            </a:r>
          </a:p>
          <a:p>
            <a:pPr algn="l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3. Провести экспертизу качества чая;</a:t>
            </a:r>
          </a:p>
          <a:p>
            <a:pPr algn="l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4. По результатам работы сделать выводы и предложения.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ctrTitle"/>
          </p:nvPr>
        </p:nvSpPr>
        <p:spPr>
          <a:xfrm>
            <a:off x="539750" y="115888"/>
            <a:ext cx="7772400" cy="1009650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FFFF00"/>
                </a:solidFill>
              </a:rPr>
              <a:t>Объект исследования:</a:t>
            </a:r>
          </a:p>
        </p:txBody>
      </p:sp>
      <p:pic>
        <p:nvPicPr>
          <p:cNvPr id="5123" name="Picture 4" descr="DSC_035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196975"/>
            <a:ext cx="8208963" cy="511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825" y="188913"/>
            <a:ext cx="8642350" cy="63357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grpSp>
        <p:nvGrpSpPr>
          <p:cNvPr id="2" name="Organization Chart 7"/>
          <p:cNvGrpSpPr>
            <a:grpSpLocks/>
          </p:cNvGrpSpPr>
          <p:nvPr/>
        </p:nvGrpSpPr>
        <p:grpSpPr bwMode="auto">
          <a:xfrm>
            <a:off x="611188" y="260350"/>
            <a:ext cx="7632700" cy="3600450"/>
            <a:chOff x="429" y="1152"/>
            <a:chExt cx="2880" cy="720"/>
          </a:xfrm>
        </p:grpSpPr>
        <p:cxnSp>
          <p:nvCxnSpPr>
            <p:cNvPr id="1028" name="_s1028"/>
            <p:cNvCxnSpPr>
              <a:cxnSpLocks noChangeShapeType="1"/>
              <a:stCxn id="7" idx="0"/>
              <a:endCxn id="4" idx="2"/>
            </p:cNvCxnSpPr>
            <p:nvPr/>
          </p:nvCxnSpPr>
          <p:spPr bwMode="auto">
            <a:xfrm rot="5400000" flipH="1">
              <a:off x="2301" y="1008"/>
              <a:ext cx="144" cy="1008"/>
            </a:xfrm>
            <a:prstGeom prst="bentConnector3">
              <a:avLst>
                <a:gd name="adj1" fmla="val 1586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9" name="_s1029"/>
            <p:cNvCxnSpPr>
              <a:cxnSpLocks noChangeShapeType="1"/>
              <a:stCxn id="6" idx="0"/>
              <a:endCxn id="4" idx="2"/>
            </p:cNvCxnSpPr>
            <p:nvPr/>
          </p:nvCxnSpPr>
          <p:spPr bwMode="auto">
            <a:xfrm rot="16200000">
              <a:off x="1798" y="1511"/>
              <a:ext cx="144" cy="1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30" name="_s1030"/>
            <p:cNvCxnSpPr>
              <a:cxnSpLocks noChangeShapeType="1"/>
              <a:stCxn id="5" idx="0"/>
              <a:endCxn id="4" idx="2"/>
            </p:cNvCxnSpPr>
            <p:nvPr/>
          </p:nvCxnSpPr>
          <p:spPr bwMode="auto">
            <a:xfrm rot="16200000">
              <a:off x="1293" y="1008"/>
              <a:ext cx="144" cy="1008"/>
            </a:xfrm>
            <a:prstGeom prst="bentConnector3">
              <a:avLst>
                <a:gd name="adj1" fmla="val 15861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_s1031"/>
            <p:cNvSpPr>
              <a:spLocks noChangeArrowheads="1"/>
            </p:cNvSpPr>
            <p:nvPr/>
          </p:nvSpPr>
          <p:spPr bwMode="auto">
            <a:xfrm>
              <a:off x="1437" y="1152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  <a:cs typeface="Arial" charset="0"/>
                </a:rPr>
                <a:t>История чая</a:t>
              </a:r>
            </a:p>
          </p:txBody>
        </p:sp>
        <p:sp>
          <p:nvSpPr>
            <p:cNvPr id="5" name="_s1032"/>
            <p:cNvSpPr>
              <a:spLocks noChangeArrowheads="1"/>
            </p:cNvSpPr>
            <p:nvPr/>
          </p:nvSpPr>
          <p:spPr bwMode="auto">
            <a:xfrm>
              <a:off x="429" y="158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  <a:cs typeface="Arial" charset="0"/>
                </a:rPr>
                <a:t>Китай</a:t>
              </a:r>
            </a:p>
          </p:txBody>
        </p:sp>
        <p:sp>
          <p:nvSpPr>
            <p:cNvPr id="6" name="_s1033"/>
            <p:cNvSpPr>
              <a:spLocks noChangeArrowheads="1"/>
            </p:cNvSpPr>
            <p:nvPr/>
          </p:nvSpPr>
          <p:spPr bwMode="auto">
            <a:xfrm>
              <a:off x="1437" y="158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  <a:cs typeface="Arial" charset="0"/>
                </a:rPr>
                <a:t>Англия</a:t>
              </a:r>
            </a:p>
          </p:txBody>
        </p:sp>
        <p:sp>
          <p:nvSpPr>
            <p:cNvPr id="7" name="_s1034"/>
            <p:cNvSpPr>
              <a:spLocks noChangeArrowheads="1"/>
            </p:cNvSpPr>
            <p:nvPr/>
          </p:nvSpPr>
          <p:spPr bwMode="auto">
            <a:xfrm>
              <a:off x="2445" y="1584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altLang="ru-RU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omic Sans MS" pitchFamily="66" charset="0"/>
                  <a:cs typeface="Arial" charset="0"/>
                </a:rPr>
                <a:t>Россия</a:t>
              </a:r>
            </a:p>
          </p:txBody>
        </p:sp>
      </p:grpSp>
      <p:pic>
        <p:nvPicPr>
          <p:cNvPr id="1037" name="Picture 15" descr="китай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4149725"/>
            <a:ext cx="25209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6" descr="англия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4149725"/>
            <a:ext cx="2592388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7" descr="россия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525" y="4149725"/>
            <a:ext cx="27368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untitl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1484313"/>
            <a:ext cx="8574088" cy="504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Содержимое 5"/>
          <p:cNvSpPr>
            <a:spLocks noGrp="1"/>
          </p:cNvSpPr>
          <p:nvPr>
            <p:ph idx="1"/>
          </p:nvPr>
        </p:nvSpPr>
        <p:spPr>
          <a:xfrm>
            <a:off x="395288" y="404813"/>
            <a:ext cx="8229600" cy="4886325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altLang="ru-RU" sz="4000" b="1" smtClean="0">
                <a:solidFill>
                  <a:srgbClr val="FFFF00"/>
                </a:solidFill>
              </a:rPr>
              <a:t>Типы чая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&amp;Icy;&amp;ncy;&amp;tcy;&amp;iecy;&amp;rcy;&amp;iecy;&amp;scy;&amp;ncy;&amp;ycy;&amp;iecy; &amp;fcy;&amp;acy;&amp;kcy;&amp;tcy;&amp;ycy; &amp;ocy; &amp;chcy;&amp;acy;&amp;iecy; - &amp;Rcy;&amp;acy;&amp;mcy;&amp;bcy;&amp;lcy;&amp;iecy;&amp;rcy;-&amp;Ncy;&amp;ocy;&amp;vcy;&amp;ocy;&amp;scy;&amp;tcy;&amp;icy;"/>
          <p:cNvPicPr>
            <a:picLocks noChangeAspect="1" noChangeArrowheads="1"/>
          </p:cNvPicPr>
          <p:nvPr/>
        </p:nvPicPr>
        <p:blipFill>
          <a:blip r:embed="rId3">
            <a:lum bright="52000" contras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825" y="188913"/>
            <a:ext cx="8424863" cy="64801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rgbClr val="92D05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Виды чая: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• листовой (крупный и средний лист);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• гранулированный;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• порошковый (разовый в пакетиках);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• прессованный (таблетки, плитки, кирпичики).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685800" y="152400"/>
            <a:ext cx="7486650" cy="16002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Вкусовые предпочтения моего класса</a:t>
            </a:r>
          </a:p>
        </p:txBody>
      </p:sp>
      <p:graphicFrame>
        <p:nvGraphicFramePr>
          <p:cNvPr id="8195" name="Object 4"/>
          <p:cNvGraphicFramePr>
            <a:graphicFrameLocks noChangeAspect="1"/>
          </p:cNvGraphicFramePr>
          <p:nvPr/>
        </p:nvGraphicFramePr>
        <p:xfrm>
          <a:off x="395288" y="1700213"/>
          <a:ext cx="3689350" cy="2449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Диаграмма" r:id="rId4" imgW="2857594" imgH="1895474" progId="MSGraph.Chart.8">
                  <p:embed/>
                </p:oleObj>
              </mc:Choice>
              <mc:Fallback>
                <p:oleObj name="Диаграмма" r:id="rId4" imgW="2857594" imgH="1895474" progId="MSGraph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88" y="1700213"/>
                        <a:ext cx="3689350" cy="2449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7"/>
          <p:cNvGraphicFramePr>
            <a:graphicFrameLocks noChangeAspect="1"/>
          </p:cNvGraphicFramePr>
          <p:nvPr/>
        </p:nvGraphicFramePr>
        <p:xfrm>
          <a:off x="4356100" y="1700213"/>
          <a:ext cx="4252913" cy="252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Диаграмма" r:id="rId6" imgW="2857594" imgH="1895474" progId="MSGraph.Chart.8">
                  <p:embed/>
                </p:oleObj>
              </mc:Choice>
              <mc:Fallback>
                <p:oleObj name="Диаграмма" r:id="rId6" imgW="2857594" imgH="1895474" progId="MSGraph.Chart.8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1700213"/>
                        <a:ext cx="4252913" cy="2520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9"/>
          <p:cNvGraphicFramePr>
            <a:graphicFrameLocks noChangeAspect="1"/>
          </p:cNvGraphicFramePr>
          <p:nvPr/>
        </p:nvGraphicFramePr>
        <p:xfrm>
          <a:off x="323850" y="4005263"/>
          <a:ext cx="4176713" cy="230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Диаграмма" r:id="rId8" imgW="2743139" imgH="1828800" progId="MSGraph.Chart.8">
                  <p:embed/>
                </p:oleObj>
              </mc:Choice>
              <mc:Fallback>
                <p:oleObj name="Диаграмма" r:id="rId8" imgW="2743139" imgH="1828800" progId="MSGraph.Char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005263"/>
                        <a:ext cx="4176713" cy="230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Rectangle 9"/>
          <p:cNvSpPr>
            <a:spLocks noGrp="1"/>
          </p:cNvSpPr>
          <p:nvPr>
            <p:ph type="body" sz="half" idx="4294967295"/>
          </p:nvPr>
        </p:nvSpPr>
        <p:spPr>
          <a:xfrm>
            <a:off x="5105400" y="1628775"/>
            <a:ext cx="4038600" cy="4525963"/>
          </a:xfrm>
        </p:spPr>
        <p:txBody>
          <a:bodyPr/>
          <a:lstStyle/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2000" smtClean="0">
              <a:latin typeface="Arial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2000" smtClean="0">
              <a:latin typeface="Arial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2000" smtClean="0">
              <a:latin typeface="Arial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2000" smtClean="0">
              <a:latin typeface="Arial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2000" smtClean="0">
              <a:latin typeface="Arial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2000" smtClean="0">
              <a:latin typeface="Arial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2000" smtClean="0">
              <a:latin typeface="Arial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2000" smtClean="0">
              <a:latin typeface="Arial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Arial" charset="0"/>
              <a:buNone/>
            </a:pPr>
            <a:endParaRPr lang="ru-RU" altLang="ru-RU" sz="2000" smtClean="0">
              <a:latin typeface="Arial" charset="0"/>
            </a:endParaRPr>
          </a:p>
          <a:p>
            <a:pPr marL="533400" indent="-5334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en-US" altLang="ru-RU" sz="2000" smtClean="0">
                <a:latin typeface="Arial" charset="0"/>
              </a:rPr>
              <a:t>Lipton </a:t>
            </a:r>
            <a:r>
              <a:rPr lang="ru-RU" altLang="ru-RU" sz="2000" smtClean="0">
                <a:latin typeface="Arial" charset="0"/>
              </a:rPr>
              <a:t>черный в пакетиках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en-US" altLang="ru-RU" sz="2000" smtClean="0">
                <a:latin typeface="Arial" charset="0"/>
              </a:rPr>
              <a:t>Lipton </a:t>
            </a:r>
            <a:r>
              <a:rPr lang="ru-RU" altLang="ru-RU" sz="2000" smtClean="0">
                <a:latin typeface="Arial" charset="0"/>
              </a:rPr>
              <a:t>зеленый в пакетиках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en-US" altLang="ru-RU" sz="2000" smtClean="0">
                <a:latin typeface="Arial" charset="0"/>
              </a:rPr>
              <a:t>Tess </a:t>
            </a:r>
            <a:r>
              <a:rPr lang="ru-RU" altLang="ru-RU" sz="2000" smtClean="0">
                <a:latin typeface="Arial" charset="0"/>
              </a:rPr>
              <a:t>черный в пакетиках</a:t>
            </a:r>
          </a:p>
          <a:p>
            <a:pPr marL="533400" indent="-533400" eaLnBrk="1" hangingPunct="1">
              <a:lnSpc>
                <a:spcPct val="80000"/>
              </a:lnSpc>
              <a:buFont typeface="Arial" charset="0"/>
              <a:buAutoNum type="arabicPeriod"/>
            </a:pPr>
            <a:r>
              <a:rPr lang="ru-RU" altLang="ru-RU" sz="2000" smtClean="0">
                <a:latin typeface="Arial" charset="0"/>
              </a:rPr>
              <a:t> </a:t>
            </a:r>
            <a:r>
              <a:rPr lang="en-US" altLang="ru-RU" sz="2000" smtClean="0">
                <a:latin typeface="Arial" charset="0"/>
              </a:rPr>
              <a:t>Greenfield </a:t>
            </a:r>
            <a:r>
              <a:rPr lang="ru-RU" altLang="ru-RU" sz="2000" smtClean="0">
                <a:latin typeface="Arial" charset="0"/>
              </a:rPr>
              <a:t>черный листовой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FFFF00"/>
                </a:solidFill>
                <a:latin typeface="Arial" charset="0"/>
              </a:rPr>
              <a:t>Внешний вид чая</a:t>
            </a:r>
          </a:p>
        </p:txBody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220" name="Picture 4" descr="DSC_036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125538"/>
            <a:ext cx="5413375" cy="359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DSC_037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738" y="3429000"/>
            <a:ext cx="5003800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 txBox="1">
            <a:spLocks noChangeArrowheads="1"/>
          </p:cNvSpPr>
          <p:nvPr/>
        </p:nvSpPr>
        <p:spPr bwMode="auto">
          <a:xfrm>
            <a:off x="539750" y="188913"/>
            <a:ext cx="81359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4800" b="1">
                <a:solidFill>
                  <a:srgbClr val="FFFF00"/>
                </a:solidFill>
                <a:latin typeface="Calibri" pitchFamily="34" charset="0"/>
              </a:rPr>
              <a:t>Изменение цвета воды</a:t>
            </a:r>
          </a:p>
        </p:txBody>
      </p:sp>
      <p:pic>
        <p:nvPicPr>
          <p:cNvPr id="10243" name="Picture 5" descr="DSC_0450 - ко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196975"/>
            <a:ext cx="8162925" cy="542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166</Words>
  <Application>Microsoft Office PowerPoint</Application>
  <PresentationFormat>Экран (4:3)</PresentationFormat>
  <Paragraphs>66</Paragraphs>
  <Slides>17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Times New Roman</vt:lpstr>
      <vt:lpstr>Comic Sans MS</vt:lpstr>
      <vt:lpstr>Тема Office</vt:lpstr>
      <vt:lpstr>Диаграмма Microsoft Graph</vt:lpstr>
      <vt:lpstr>Презентация PowerPoint</vt:lpstr>
      <vt:lpstr>Цель:  изучение и проведение экспертизы качества чая и чайных напитков.</vt:lpstr>
      <vt:lpstr>Объект исследования: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Внешний вид чая</vt:lpstr>
      <vt:lpstr>Презентация PowerPoint</vt:lpstr>
      <vt:lpstr>Чай с лимоном</vt:lpstr>
      <vt:lpstr>Органолептические свойства</vt:lpstr>
      <vt:lpstr>Презентация PowerPoint</vt:lpstr>
      <vt:lpstr>Массовая доля влаги</vt:lpstr>
      <vt:lpstr>Презентация PowerPoint</vt:lpstr>
      <vt:lpstr>Массовая доля мелочи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</cp:lastModifiedBy>
  <cp:revision>21</cp:revision>
  <dcterms:created xsi:type="dcterms:W3CDTF">2014-10-12T13:30:27Z</dcterms:created>
  <dcterms:modified xsi:type="dcterms:W3CDTF">2016-04-19T09:04:06Z</dcterms:modified>
</cp:coreProperties>
</file>