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1" r:id="rId4"/>
    <p:sldId id="258" r:id="rId5"/>
    <p:sldId id="260" r:id="rId6"/>
    <p:sldId id="275" r:id="rId7"/>
    <p:sldId id="276" r:id="rId8"/>
    <p:sldId id="265" r:id="rId9"/>
    <p:sldId id="262" r:id="rId10"/>
    <p:sldId id="267" r:id="rId11"/>
    <p:sldId id="270" r:id="rId12"/>
    <p:sldId id="277" r:id="rId13"/>
    <p:sldId id="278" r:id="rId14"/>
    <p:sldId id="279" r:id="rId15"/>
    <p:sldId id="281" r:id="rId16"/>
    <p:sldId id="272" r:id="rId17"/>
    <p:sldId id="282" r:id="rId18"/>
    <p:sldId id="271" r:id="rId19"/>
    <p:sldId id="280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852636929129088"/>
          <c:y val="4.0837945853748274E-2"/>
          <c:w val="0.65147363070870912"/>
          <c:h val="0.790901907994849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1"/>
              <c:layout>
                <c:manualLayout>
                  <c:x val="7.3996067430416132E-2"/>
                  <c:y val="7.219446240924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0.93500000000000005</c:v>
                </c:pt>
                <c:pt idx="1">
                  <c:v>6.5000000000000002E-2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0.12109099749951679"/>
                  <c:y val="0.235896684002543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165410083811083"/>
                  <c:y val="-0.250471696561537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8050372637439072E-2"/>
                  <c:y val="0.17690066105659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усидчивость, внимание</c:v>
                </c:pt>
                <c:pt idx="1">
                  <c:v>мышление</c:v>
                </c:pt>
                <c:pt idx="2">
                  <c:v>воображение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0.27500000000000002</c:v>
                </c:pt>
                <c:pt idx="1">
                  <c:v>0.59499999999999997</c:v>
                </c:pt>
                <c:pt idx="2" formatCode="0%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1"/>
              <c:layout>
                <c:manualLayout>
                  <c:x val="4.5145373618733955E-2"/>
                  <c:y val="-0.282692656803122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решили</c:v>
                </c:pt>
                <c:pt idx="1">
                  <c:v>не решили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4.4999999999999998E-2</c:v>
                </c:pt>
                <c:pt idx="1">
                  <c:v>0.95499999999999996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0A045-3B68-4098-8B77-411FCBB05E08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A00FA-A142-400B-810E-E97EEA531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133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A00FA-A142-400B-810E-E97EEA53188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C72B1-B43C-4572-AEEC-95CB3DF4EB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4592A-F430-4ECE-A3A7-69F186DE3C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hyperlink" Target="http://yandex.ru/images/search?source=wiz&amp;img_url=http://bookz.ru/authors/svetlana-ra6upkina/podelki-_236/i_151.png&amp;uinfo=sw-1440-sh-900-ww-1423-wh-731-pd-1-wp-16x10_1440x900-lt-85&amp;text=%D0%BA%D0%B0%D1%80%D1%82%D0%B8%D0%BD%D0%BA%D0%B8%20%D1%81%20%D1%84%D0%B8%D0%B3%D1%83%D1%80%D0%B0%D0%BC%D0%B8%20%D0%B8%D0%B7%20%D1%81%D0%BF%D0%B8%D1%87%D0%B5%D0%BA&amp;noreask=1&amp;pos=19&amp;lr=47&amp;rpt=simage&amp;pin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pichki.abca.ru/" TargetMode="External"/><Relationship Id="rId7" Type="http://schemas.openxmlformats.org/officeDocument/2006/relationships/hyperlink" Target="http://wiki.iteach.ru/" TargetMode="External"/><Relationship Id="rId2" Type="http://schemas.openxmlformats.org/officeDocument/2006/relationships/hyperlink" Target="http://le-savchen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mart-kids.su/" TargetMode="External"/><Relationship Id="rId5" Type="http://schemas.openxmlformats.org/officeDocument/2006/relationships/hyperlink" Target="http://www.umeivse.ru/" TargetMode="External"/><Relationship Id="rId4" Type="http://schemas.openxmlformats.org/officeDocument/2006/relationships/hyperlink" Target="http://vremyazabav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hyperlink" Target="http://yandex.ru/images/search?text=%D0%B7%D0%B0%D0%B4%D0%B0%D1%87%D0%B0%20%D1%81%D0%BE%20%D1%81%D0%BF%D0%B8%D1%87%D0%BA%D0%B0%D0%BC%D0%B8%20%D0%BA%D0%B0%D1%80%D1%82%D0%B8%D0%BD%D0%BA%D0%B8%20%D1%81%20%D0%B0%D0%BD%D0%B8%D0%BC%D0%B0%D1%86%D0%B8%D1%8F%D0%BC%D0%B8&amp;img_url=http://www.libo.ru/uploads/posts/2010-01/1263189158_rn42ja67.jpg&amp;pos=1&amp;rpt=simage&amp;stype=image&amp;lr=47&amp;noreask=1&amp;source=wiz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text=%D1%81%D0%BF%D0%B8%D1%87%D0%BA%D0%B8%20%D1%84%D0%BE%D1%82%D0%BE&amp;img_url=http://www.bashirnavid.com/photo5/match.jpg&amp;pos=0&amp;rpt=simage&amp;stype=image&amp;lr=47&amp;noreask=1&amp;source=wiz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source=wiz&amp;img_url=http://a4.rimg.info/1349746e22b615bc90b3f302d920d94f.gif&amp;uinfo=sw-1024-sh-600-ww-1003-wh-415-pd-1-wp-5x3_1280x768&amp;_=1425755508281&amp;viewport=wide&amp;text=%D1%81%D0%BF%D0%B8%D1%87%D0%BA%D0%B8%20%D0%BA%D0%B0%D1%80%D1%82%D0%B8%D0%BD%D0%BA%D0%B8%20%D1%81%20%D0%B0%D0%BD%D0%B8%D0%BC%D0%B0%D1%86%D0%B8%D1%8F%D0%BC%D0%B8&amp;noreask=1&amp;pos=10&amp;rpt=simage&amp;lr=47&amp;pin=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26875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Головоломки и задачи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 спичками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:\Users\Константин\Desktop\getIm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196752"/>
            <a:ext cx="410445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5008" y="4869160"/>
            <a:ext cx="8928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Работу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выполнил ученик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2 «в» класса</a:t>
            </a:r>
          </a:p>
          <a:p>
            <a:pPr lvl="0"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МБОУ «Средняя общеобразовательная школа №14 с углубленным изучением отдельных предметов» </a:t>
            </a:r>
          </a:p>
          <a:p>
            <a:pPr lvl="0" algn="ctr"/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Ковальчук Даниил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Руководитель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Банина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О.А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руппы головоломок (форма)</a:t>
            </a:r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355976" y="1052736"/>
            <a:ext cx="4330824" cy="568863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1.Фигуры</a:t>
            </a:r>
            <a:endParaRPr lang="ru-RU" sz="105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32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marL="2228850" lvl="4" indent="-514350" algn="ctr">
              <a:buFont typeface="+mj-lt"/>
              <a:buAutoNum type="arabicPeriod"/>
            </a:pPr>
            <a:endParaRPr lang="en-US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2. </a:t>
            </a:r>
            <a:r>
              <a:rPr lang="ru-RU" sz="3600" b="1" dirty="0" smtClean="0">
                <a:solidFill>
                  <a:srgbClr val="FF0000"/>
                </a:solidFill>
              </a:rPr>
              <a:t>Числа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514350" indent="-514350" algn="ctr">
              <a:buFont typeface="+mj-lt"/>
              <a:buAutoNum type="arabicPeriod"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</a:t>
            </a:r>
            <a:r>
              <a:rPr lang="ru-RU" sz="3200" b="1" dirty="0" smtClean="0">
                <a:solidFill>
                  <a:srgbClr val="FF0000"/>
                </a:solidFill>
              </a:rPr>
              <a:t>. Объекты</a:t>
            </a:r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164305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i?id=e9fb448700bcc1d74e4c357bb5525ff6-105-144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6361" y="1628801"/>
            <a:ext cx="1800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Учимся показывать фокусы - Создадим игрушки красивые сами - и порадуемся сделанному своими руками - Форум-Град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1604" y="3717032"/>
            <a:ext cx="1029715" cy="1080120"/>
          </a:xfrm>
          <a:prstGeom prst="rect">
            <a:avLst/>
          </a:prstGeom>
          <a:noFill/>
        </p:spPr>
      </p:pic>
      <p:pic>
        <p:nvPicPr>
          <p:cNvPr id="9" name="Picture 6" descr="Рапидограф Фиолетового Кварца (РФК)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4758" y="5229200"/>
            <a:ext cx="1363405" cy="150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Группы головоломок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действие)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</a:t>
            </a:r>
            <a:endParaRPr lang="ru-RU" dirty="0"/>
          </a:p>
        </p:txBody>
      </p:sp>
      <p:sp>
        <p:nvSpPr>
          <p:cNvPr id="12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1772816"/>
            <a:ext cx="3672408" cy="4536504"/>
          </a:xfrm>
        </p:spPr>
        <p:txBody>
          <a:bodyPr>
            <a:normAutofit/>
          </a:bodyPr>
          <a:lstStyle/>
          <a:p>
            <a:pPr marL="457200" indent="-457200" algn="ctr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Переложить спички</a:t>
            </a:r>
          </a:p>
          <a:p>
            <a:pPr marL="457200" indent="-457200" algn="ctr">
              <a:buFont typeface="+mj-lt"/>
              <a:buAutoNum type="arabicPeriod"/>
            </a:pPr>
            <a:endParaRPr lang="ru-RU" sz="3200" b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Добавить спички</a:t>
            </a:r>
          </a:p>
          <a:p>
            <a:pPr marL="457200" indent="-457200" algn="ctr">
              <a:buFont typeface="+mj-lt"/>
              <a:buAutoNum type="arabicPeriod"/>
            </a:pPr>
            <a:endParaRPr lang="ru-RU" sz="3200" b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Убрать спички</a:t>
            </a:r>
            <a:endParaRPr lang="ru-RU" sz="32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339566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467007"/>
            <a:ext cx="3727634" cy="283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0023" y="3448711"/>
            <a:ext cx="3727634" cy="283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0416" y="1268760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Из 8 спичек попытайтесь сделать три, не ломая , и не убирая лишние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9712" y="216496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Задание 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57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Решение головоломок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 спичками  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62880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Ч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ёткого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алгоритма решения головоломок не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существует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rgbClr val="C00000"/>
                </a:solidFill>
              </a:rPr>
              <a:t>Г</a:t>
            </a:r>
            <a:r>
              <a:rPr lang="ru-RU" sz="3200" b="1" dirty="0" smtClean="0">
                <a:solidFill>
                  <a:srgbClr val="C00000"/>
                </a:solidFill>
              </a:rPr>
              <a:t>ипотеза </a:t>
            </a:r>
            <a:r>
              <a:rPr lang="ru-RU" sz="3200" b="1" dirty="0">
                <a:solidFill>
                  <a:srgbClr val="C00000"/>
                </a:solidFill>
              </a:rPr>
              <a:t>моя не </a:t>
            </a:r>
            <a:r>
              <a:rPr lang="ru-RU" sz="3200" b="1" dirty="0" smtClean="0">
                <a:solidFill>
                  <a:srgbClr val="C00000"/>
                </a:solidFill>
              </a:rPr>
              <a:t>подтвердилась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5758" y="3284984"/>
            <a:ext cx="38004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78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07340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Общие правила прохождения головоломок 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6359" y="1484784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-Внимательно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читайте задание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-Ищите нестандартное решение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Смотрите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на фигуры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шире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-Сохраняйте спокойствие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8703" y="3789040"/>
            <a:ext cx="5500287" cy="268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50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49396"/>
            <a:ext cx="849694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Задачи </a:t>
            </a: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со спичками развивают умственные способности детей, </a:t>
            </a: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способствуют </a:t>
            </a: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развитию и становлению нравственно-волевых качеств </a:t>
            </a: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личности</a:t>
            </a:r>
            <a:endParaRPr lang="ru-RU" sz="4000" b="1" dirty="0">
              <a:solidFill>
                <a:srgbClr val="4F81BD">
                  <a:lumMod val="75000"/>
                </a:srgb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838" y="4221088"/>
            <a:ext cx="14287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4235135"/>
            <a:ext cx="1595683" cy="1829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230936"/>
            <a:ext cx="1524763" cy="1829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7796" y="4221088"/>
            <a:ext cx="142875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036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405" y="-15816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Анкетирование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92070"/>
            <a:ext cx="4594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Любите ли вы решать головоломки ?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75409155"/>
              </p:ext>
            </p:extLst>
          </p:nvPr>
        </p:nvGraphicFramePr>
        <p:xfrm>
          <a:off x="-2124744" y="1523067"/>
          <a:ext cx="4896544" cy="2286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16016" y="692070"/>
            <a:ext cx="4427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Для чего нужны логические задачи и головоломки ?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150140972"/>
              </p:ext>
            </p:extLst>
          </p:nvPr>
        </p:nvGraphicFramePr>
        <p:xfrm>
          <a:off x="3707904" y="1523067"/>
          <a:ext cx="5256584" cy="2127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95736" y="3645024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Решение головоломки со спичками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619073472"/>
              </p:ext>
            </p:extLst>
          </p:nvPr>
        </p:nvGraphicFramePr>
        <p:xfrm>
          <a:off x="2543944" y="4465960"/>
          <a:ext cx="4476328" cy="220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07340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Мастер-класс 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решению задач и головоломок со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спичками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465153"/>
            <a:ext cx="191452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0214" y="2487591"/>
            <a:ext cx="1976565" cy="141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982424"/>
            <a:ext cx="1488685" cy="127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4572" y="4959938"/>
            <a:ext cx="1727847" cy="132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4944073"/>
            <a:ext cx="1581191" cy="131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AM_10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2465399"/>
            <a:ext cx="1952566" cy="141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4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ВЫВОДЫ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*Спички появились благодаря бурному развитию химии в 19 веке </a:t>
            </a:r>
          </a:p>
          <a:p>
            <a:pPr marL="0" indent="0" algn="ctr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*Задачи со спичками позволяют развивать пространственное воображение и нестандартное логическое мышление, креативность</a:t>
            </a:r>
          </a:p>
          <a:p>
            <a:pPr marL="0" indent="0" algn="ctr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*Задачи и головоломки со спичками разделили на разные блоки: по фигурам и по действиям</a:t>
            </a:r>
          </a:p>
          <a:p>
            <a:pPr marL="0" indent="0" algn="ctr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*Подтверждена актуальность головоломок  со спичками, но выявлена сложность в решении данных задач </a:t>
            </a:r>
          </a:p>
          <a:p>
            <a:pPr marL="0" indent="0" algn="ctr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*Чёткой системы решения головоломок со спичками нет </a:t>
            </a:r>
          </a:p>
          <a:p>
            <a:pPr marL="457200" indent="-457200">
              <a:buFont typeface="+mj-lt"/>
              <a:buAutoNum type="arabicPeriod"/>
            </a:pPr>
            <a:endParaRPr lang="ru-RU" sz="2800" dirty="0" smtClean="0"/>
          </a:p>
          <a:p>
            <a:pPr>
              <a:buNone/>
            </a:pPr>
            <a:endParaRPr lang="ru-RU" sz="2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733256"/>
            <a:ext cx="18497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5733256"/>
            <a:ext cx="18497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4108450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Удачи в решении задач и головоломок со спичками!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0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060848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51216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Решение логических задач со спичками — прекрасный способ с пользой провести свободное время, тренируя при этом свою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логику и смекалку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260648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Список источников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268760"/>
            <a:ext cx="73448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1</a:t>
            </a:r>
            <a:r>
              <a:rPr lang="ru-RU" sz="3200" dirty="0" smtClean="0"/>
              <a:t>.</a:t>
            </a:r>
            <a:r>
              <a:rPr lang="ru-RU" sz="3200" dirty="0"/>
              <a:t> </a:t>
            </a:r>
            <a:r>
              <a:rPr lang="en-US" sz="3200" u="sng" dirty="0"/>
              <a:t>www</a:t>
            </a:r>
            <a:r>
              <a:rPr lang="ru-RU" sz="3200" u="sng" dirty="0"/>
              <a:t>.</a:t>
            </a:r>
            <a:r>
              <a:rPr lang="en-US" sz="3200" u="sng" dirty="0" err="1"/>
              <a:t>maam</a:t>
            </a:r>
            <a:r>
              <a:rPr lang="ru-RU" sz="3200" u="sng" dirty="0"/>
              <a:t>.</a:t>
            </a:r>
            <a:r>
              <a:rPr lang="en-US" sz="3200" u="sng" dirty="0" err="1"/>
              <a:t>ru</a:t>
            </a:r>
            <a:r>
              <a:rPr lang="en-US" sz="3200" u="sng" dirty="0"/>
              <a:t> </a:t>
            </a:r>
            <a:endParaRPr lang="ru-RU" sz="3200" u="sng" dirty="0"/>
          </a:p>
          <a:p>
            <a:r>
              <a:rPr lang="ru-RU" sz="3200" u="sng" dirty="0"/>
              <a:t>2</a:t>
            </a:r>
            <a:r>
              <a:rPr lang="ru-RU" sz="3200" u="sng" dirty="0" smtClean="0"/>
              <a:t>.</a:t>
            </a:r>
            <a:r>
              <a:rPr lang="ru-RU" sz="3200" u="sng" dirty="0"/>
              <a:t> </a:t>
            </a:r>
            <a:r>
              <a:rPr lang="ru-RU" sz="3200" u="sng" dirty="0">
                <a:hlinkClick r:id="rId2"/>
              </a:rPr>
              <a:t>http://le-savchen.ucoz.ru</a:t>
            </a:r>
            <a:endParaRPr lang="ru-RU" sz="3200" u="sng" dirty="0"/>
          </a:p>
          <a:p>
            <a:r>
              <a:rPr lang="ru-RU" sz="3200" u="sng" dirty="0"/>
              <a:t>3</a:t>
            </a:r>
            <a:r>
              <a:rPr lang="ru-RU" sz="3200" u="sng" dirty="0" smtClean="0"/>
              <a:t>.</a:t>
            </a:r>
            <a:r>
              <a:rPr lang="ru-RU" sz="3200" u="sng" dirty="0"/>
              <a:t> </a:t>
            </a:r>
            <a:r>
              <a:rPr lang="ru-RU" sz="3200" u="sng" dirty="0">
                <a:hlinkClick r:id="rId3"/>
              </a:rPr>
              <a:t>http://spichki.abca.ru</a:t>
            </a:r>
            <a:endParaRPr lang="ru-RU" sz="3200" u="sng" dirty="0"/>
          </a:p>
          <a:p>
            <a:r>
              <a:rPr lang="ru-RU" sz="3200" u="sng" dirty="0"/>
              <a:t>4</a:t>
            </a:r>
            <a:r>
              <a:rPr lang="ru-RU" sz="3200" u="sng" dirty="0" smtClean="0"/>
              <a:t>.</a:t>
            </a:r>
            <a:r>
              <a:rPr lang="ru-RU" sz="3200" u="sng" dirty="0"/>
              <a:t> </a:t>
            </a:r>
            <a:r>
              <a:rPr lang="ru-RU" sz="3200" u="sng" dirty="0">
                <a:hlinkClick r:id="rId4"/>
              </a:rPr>
              <a:t>http://vremyazabav.ru</a:t>
            </a:r>
            <a:endParaRPr lang="ru-RU" sz="3200" u="sng" dirty="0"/>
          </a:p>
          <a:p>
            <a:r>
              <a:rPr lang="ru-RU" sz="3200" u="sng" dirty="0"/>
              <a:t>5</a:t>
            </a:r>
            <a:r>
              <a:rPr lang="ru-RU" sz="3200" u="sng" dirty="0" smtClean="0"/>
              <a:t>. </a:t>
            </a:r>
            <a:r>
              <a:rPr lang="ru-RU" sz="3200" u="sng" dirty="0">
                <a:hlinkClick r:id="rId5"/>
              </a:rPr>
              <a:t>http://www.umeivse.ru</a:t>
            </a:r>
            <a:r>
              <a:rPr lang="ru-RU" sz="3200" u="sng" dirty="0"/>
              <a:t> </a:t>
            </a:r>
          </a:p>
          <a:p>
            <a:r>
              <a:rPr lang="ru-RU" sz="3200" u="sng" dirty="0"/>
              <a:t>6</a:t>
            </a:r>
            <a:r>
              <a:rPr lang="ru-RU" sz="3200" u="sng" dirty="0" smtClean="0"/>
              <a:t>. </a:t>
            </a:r>
            <a:r>
              <a:rPr lang="ru-RU" sz="3200" u="sng" dirty="0" err="1">
                <a:hlinkClick r:id="rId6"/>
              </a:rPr>
              <a:t>www</a:t>
            </a:r>
            <a:r>
              <a:rPr lang="ru-RU" sz="3200" u="sng" dirty="0">
                <a:hlinkClick r:id="rId6"/>
              </a:rPr>
              <a:t>.</a:t>
            </a:r>
            <a:r>
              <a:rPr lang="en-US" sz="3200" u="sng" dirty="0">
                <a:hlinkClick r:id="rId6"/>
              </a:rPr>
              <a:t>smart</a:t>
            </a:r>
            <a:r>
              <a:rPr lang="ru-RU" sz="3200" u="sng" dirty="0">
                <a:hlinkClick r:id="rId6"/>
              </a:rPr>
              <a:t>-</a:t>
            </a:r>
            <a:r>
              <a:rPr lang="en-US" sz="3200" u="sng" dirty="0">
                <a:hlinkClick r:id="rId6"/>
              </a:rPr>
              <a:t>kids</a:t>
            </a:r>
            <a:r>
              <a:rPr lang="ru-RU" sz="3200" u="sng" dirty="0">
                <a:hlinkClick r:id="rId6"/>
              </a:rPr>
              <a:t>.</a:t>
            </a:r>
            <a:r>
              <a:rPr lang="en-US" sz="3200" u="sng" dirty="0" err="1">
                <a:hlinkClick r:id="rId6"/>
              </a:rPr>
              <a:t>su</a:t>
            </a:r>
            <a:endParaRPr lang="ru-RU" sz="3200" u="sng" dirty="0"/>
          </a:p>
          <a:p>
            <a:r>
              <a:rPr lang="ru-RU" sz="3200" u="sng" dirty="0"/>
              <a:t>7</a:t>
            </a:r>
            <a:r>
              <a:rPr lang="ru-RU" sz="3200" u="sng" dirty="0" smtClean="0"/>
              <a:t>. </a:t>
            </a:r>
            <a:r>
              <a:rPr lang="ru-RU" sz="3200" u="sng" dirty="0">
                <a:hlinkClick r:id="rId7"/>
              </a:rPr>
              <a:t>http://wiki.iteach.ru</a:t>
            </a:r>
            <a:endParaRPr lang="ru-RU" sz="3200" u="sng" dirty="0"/>
          </a:p>
          <a:p>
            <a:r>
              <a:rPr lang="ru-RU" sz="3200" b="1" dirty="0"/>
              <a:t>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1012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2338" y="0"/>
            <a:ext cx="8904158" cy="157161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Гипотеза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существуют определённые правила или алгоритмы решения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головоломок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 со спичками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6" descr="Гильдия Дуба и Желудя * Просмотр темы - Загадки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72924"/>
            <a:ext cx="3643338" cy="4648016"/>
          </a:xfrm>
          <a:prstGeom prst="rect">
            <a:avLst/>
          </a:prstGeom>
          <a:noFill/>
        </p:spPr>
      </p:pic>
      <p:pic>
        <p:nvPicPr>
          <p:cNvPr id="2050" name="Picture 2" descr="Загадка со спичками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2338" y="2172924"/>
            <a:ext cx="446515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71" y="188640"/>
            <a:ext cx="9144000" cy="335699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Цель исследования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показать актуальность и востребованность головоломок и задач спичками для развития пространственного воображения и логического мышления в настоящее время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Бычку - кормильцу посвящаетс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861048"/>
            <a:ext cx="4143404" cy="277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1622"/>
            <a:ext cx="9144000" cy="2317258"/>
          </a:xfrm>
        </p:spPr>
        <p:txBody>
          <a:bodyPr>
            <a:noAutofit/>
          </a:bodyPr>
          <a:lstStyle/>
          <a:p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Спичка-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палочка (черенок, соломка) из горючего материала, снабжённая на конце зажигательной головкой, служащая для получения открытого огня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i?id=2fee3987d9d4f3b2bf01cb1f2b93f422-47-144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492896"/>
            <a:ext cx="2928958" cy="4184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75982"/>
            <a:ext cx="4439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Спичечная фабрика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России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1836 год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9537" y="80042"/>
            <a:ext cx="470446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Братья Лундстремы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Париж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1855 год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9537" y="3068960"/>
            <a:ext cx="42862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619" y="3212976"/>
            <a:ext cx="39243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59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8448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Китай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3 тысячи лет тому назад 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бамбуковые палочки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4639242"/>
            <a:ext cx="4075406" cy="224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252182" cy="2435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7" y="1930494"/>
            <a:ext cx="3360737" cy="2435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9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201622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Использование спичек при решении логических задач приобрело популярность, так как они имеют одинаковую длину и производятся промышленным способом</a:t>
            </a:r>
            <a:endParaRPr lang="ru-RU" sz="3200" dirty="0"/>
          </a:p>
        </p:txBody>
      </p:sp>
      <p:pic>
        <p:nvPicPr>
          <p:cNvPr id="1026" name="Picture 2" descr="Графические головоломки с ответами - Только новые учебник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564904"/>
            <a:ext cx="4320480" cy="407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209034"/>
            <a:ext cx="9036496" cy="78040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31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5927" y="404663"/>
            <a:ext cx="90050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Головоломки в мобильном устройстве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50" y="198884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900</TotalTime>
  <Words>281</Words>
  <Application>Microsoft Office PowerPoint</Application>
  <PresentationFormat>Экран (4:3)</PresentationFormat>
  <Paragraphs>79</Paragraphs>
  <Slides>20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Головоломки и задачи  со спичками </vt:lpstr>
      <vt:lpstr>Решение логических задач со спичками — прекрасный способ с пользой провести свободное время, тренируя при этом свою  логику и смекалку</vt:lpstr>
      <vt:lpstr> Гипотеза  существуют определённые правила или алгоритмы решения головоломок  и задач со спичками</vt:lpstr>
      <vt:lpstr>Цель исследования   показать актуальность и востребованность головоломок и задач спичками для развития пространственного воображения и логического мышления в настоящее время  </vt:lpstr>
      <vt:lpstr>Спичка- палочка (черенок, соломка) из горючего материала, снабжённая на конце зажигательной головкой, служащая для получения открытого огня</vt:lpstr>
      <vt:lpstr>Презентация PowerPoint</vt:lpstr>
      <vt:lpstr>Китай  3 тысячи лет тому назад  бамбуковые палочки</vt:lpstr>
      <vt:lpstr>Использование спичек при решении логических задач приобрело популярность, так как они имеют одинаковую длину и производятся промышленным способом</vt:lpstr>
      <vt:lpstr> </vt:lpstr>
      <vt:lpstr>Группы головоломок (форма)</vt:lpstr>
      <vt:lpstr>  Группы головоломок  ( действие)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Лев</dc:creator>
  <cp:lastModifiedBy>Наталья</cp:lastModifiedBy>
  <cp:revision>76</cp:revision>
  <dcterms:created xsi:type="dcterms:W3CDTF">2015-02-26T08:42:23Z</dcterms:created>
  <dcterms:modified xsi:type="dcterms:W3CDTF">2016-04-19T17:47:39Z</dcterms:modified>
</cp:coreProperties>
</file>