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69" r:id="rId5"/>
    <p:sldId id="268" r:id="rId6"/>
    <p:sldId id="265" r:id="rId7"/>
    <p:sldId id="267" r:id="rId8"/>
    <p:sldId id="264" r:id="rId9"/>
    <p:sldId id="259" r:id="rId10"/>
    <p:sldId id="262" r:id="rId11"/>
    <p:sldId id="263" r:id="rId12"/>
    <p:sldId id="260" r:id="rId13"/>
    <p:sldId id="261" r:id="rId14"/>
    <p:sldId id="270" r:id="rId15"/>
    <p:sldId id="271" r:id="rId16"/>
    <p:sldId id="273" r:id="rId17"/>
    <p:sldId id="275" r:id="rId18"/>
    <p:sldId id="276" r:id="rId19"/>
    <p:sldId id="272" r:id="rId20"/>
    <p:sldId id="274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32" autoAdjust="0"/>
  </p:normalViewPr>
  <p:slideViewPr>
    <p:cSldViewPr>
      <p:cViewPr>
        <p:scale>
          <a:sx n="110" d="100"/>
          <a:sy n="110" d="100"/>
        </p:scale>
        <p:origin x="-1548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B800D2-EEFD-44D2-B719-7F9BDB1AFECD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B92AA2-B203-4135-9A44-42FDA6F52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989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B92AA2-B203-4135-9A44-42FDA6F52CA8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98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B92AA2-B203-4135-9A44-42FDA6F52CA8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612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B92AA2-B203-4135-9A44-42FDA6F52CA8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858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E7887-B3CE-4A63-B6C0-59B794D43954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464FF-63EC-4A18-98CF-A6C8BA795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441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E7887-B3CE-4A63-B6C0-59B794D43954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464FF-63EC-4A18-98CF-A6C8BA795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323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E7887-B3CE-4A63-B6C0-59B794D43954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464FF-63EC-4A18-98CF-A6C8BA795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226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E7887-B3CE-4A63-B6C0-59B794D43954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464FF-63EC-4A18-98CF-A6C8BA795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33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E7887-B3CE-4A63-B6C0-59B794D43954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464FF-63EC-4A18-98CF-A6C8BA795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858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E7887-B3CE-4A63-B6C0-59B794D43954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464FF-63EC-4A18-98CF-A6C8BA795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346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E7887-B3CE-4A63-B6C0-59B794D43954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464FF-63EC-4A18-98CF-A6C8BA795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754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E7887-B3CE-4A63-B6C0-59B794D43954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464FF-63EC-4A18-98CF-A6C8BA795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56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E7887-B3CE-4A63-B6C0-59B794D43954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464FF-63EC-4A18-98CF-A6C8BA795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350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E7887-B3CE-4A63-B6C0-59B794D43954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464FF-63EC-4A18-98CF-A6C8BA795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873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E7887-B3CE-4A63-B6C0-59B794D43954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464FF-63EC-4A18-98CF-A6C8BA795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410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6E7887-B3CE-4A63-B6C0-59B794D43954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A464FF-63EC-4A18-98CF-A6C8BA795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397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nsportal.ru/ap/library/drugoe/2012/07/04/rol-kukly-v-zhizni-vzroslykh-issledovatelskaya-rabota" TargetMode="External"/><Relationship Id="rId7" Type="http://schemas.openxmlformats.org/officeDocument/2006/relationships/hyperlink" Target="http://www.slavianin.ru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/url?q=http://www&amp;sa=D&amp;sntz=1&amp;usg=AFQjCNGNjdkiMizTvXvH0GUp18OMjuLN5g" TargetMode="External"/><Relationship Id="rId5" Type="http://schemas.openxmlformats.org/officeDocument/2006/relationships/hyperlink" Target="http://www.google.com/url?q=http://isoterica.com.ua/kukli1.html&amp;sa=D&amp;sntz=1&amp;usg=AFQjCNFv1SCC4E5VphD1xlVmn2xyweMCfw" TargetMode="External"/><Relationship Id="rId4" Type="http://schemas.openxmlformats.org/officeDocument/2006/relationships/hyperlink" Target="http://www.mir-igrushki.r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9128" y="2986681"/>
            <a:ext cx="2541587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4060" y="3115269"/>
            <a:ext cx="2371725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566" y="-63492"/>
            <a:ext cx="9197266" cy="6921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87803" y="2065551"/>
            <a:ext cx="55446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Чудесный мир русских кукол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1566" y="3505751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Работу выполнила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ученица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2 «в» класса</a:t>
            </a:r>
          </a:p>
          <a:p>
            <a:pPr lvl="0"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ш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колы № 14</a:t>
            </a:r>
          </a:p>
          <a:p>
            <a:pPr lvl="0" algn="ctr"/>
            <a:r>
              <a:rPr lang="ru-RU" sz="2400" b="1" u="sng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Балакина Мария</a:t>
            </a:r>
            <a:endParaRPr lang="ru-RU" sz="2400" b="1" u="sng" dirty="0">
              <a:solidFill>
                <a:schemeClr val="tx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lvl="0"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Руководитель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Банина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О.А.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9457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73837" y="2977248"/>
            <a:ext cx="2986396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1699" y="303476"/>
            <a:ext cx="1899876" cy="2136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3636" y="396057"/>
            <a:ext cx="2666457" cy="2288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Константин\Desktop\7924585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9" y="0"/>
            <a:ext cx="1279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188640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>
                <a:solidFill>
                  <a:srgbClr val="C00000"/>
                </a:solidFill>
              </a:rPr>
              <a:t>Обрядовые куклы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17916" y="2454481"/>
            <a:ext cx="2937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2060"/>
                </a:solidFill>
              </a:rPr>
              <a:t>Вепская</a:t>
            </a:r>
            <a:r>
              <a:rPr lang="ru-RU" sz="3200" b="1" dirty="0" smtClean="0">
                <a:solidFill>
                  <a:srgbClr val="002060"/>
                </a:solidFill>
              </a:rPr>
              <a:t> кукла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2" y="3477895"/>
            <a:ext cx="2185210" cy="2644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16216" y="6121988"/>
            <a:ext cx="25922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2060"/>
                </a:solidFill>
              </a:rPr>
              <a:t>Десятиручка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06285" y="6046183"/>
            <a:ext cx="26977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2060"/>
                </a:solidFill>
              </a:rPr>
              <a:t>Зерновушка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64815" y="5107627"/>
            <a:ext cx="2804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Неразлучники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50290" y="2392473"/>
            <a:ext cx="36593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Кубышка-травница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4836" y="3402090"/>
            <a:ext cx="2159000" cy="2644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803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нстантин\Desktop\792458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9" y="0"/>
            <a:ext cx="1279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95505" y="0"/>
            <a:ext cx="77409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 err="1">
                <a:solidFill>
                  <a:srgbClr val="C00000"/>
                </a:solidFill>
              </a:rPr>
              <a:t>Обереговая</a:t>
            </a:r>
            <a:r>
              <a:rPr lang="ru-RU" sz="3600" b="1" u="sng" dirty="0">
                <a:solidFill>
                  <a:srgbClr val="C00000"/>
                </a:solidFill>
              </a:rPr>
              <a:t> кукла </a:t>
            </a:r>
            <a:endParaRPr lang="ru-RU" sz="3600" b="1" u="sng" dirty="0" smtClean="0">
              <a:solidFill>
                <a:srgbClr val="C000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защищает </a:t>
            </a:r>
            <a:r>
              <a:rPr lang="ru-RU" sz="3600" b="1" dirty="0">
                <a:solidFill>
                  <a:srgbClr val="C00000"/>
                </a:solidFill>
              </a:rPr>
              <a:t>дом, детей от тёмных сил, ссор, болезней, </a:t>
            </a:r>
            <a:r>
              <a:rPr lang="ru-RU" sz="3600" b="1" dirty="0" smtClean="0">
                <a:solidFill>
                  <a:srgbClr val="C00000"/>
                </a:solidFill>
              </a:rPr>
              <a:t>сглаза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95504" y="5105912"/>
            <a:ext cx="77409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Обереги целиком  мастерят из ткани, которую не </a:t>
            </a:r>
            <a:r>
              <a:rPr lang="ru-RU" sz="3600" b="1" dirty="0" smtClean="0">
                <a:solidFill>
                  <a:srgbClr val="C00000"/>
                </a:solidFill>
              </a:rPr>
              <a:t>протыкают </a:t>
            </a:r>
            <a:r>
              <a:rPr lang="ru-RU" sz="3600" b="1" dirty="0">
                <a:solidFill>
                  <a:srgbClr val="C00000"/>
                </a:solidFill>
              </a:rPr>
              <a:t>иголкой, не </a:t>
            </a:r>
            <a:r>
              <a:rPr lang="ru-RU" sz="3600" b="1" dirty="0" smtClean="0">
                <a:solidFill>
                  <a:srgbClr val="C00000"/>
                </a:solidFill>
              </a:rPr>
              <a:t>режут, </a:t>
            </a:r>
            <a:r>
              <a:rPr lang="ru-RU" sz="3600" b="1" dirty="0">
                <a:solidFill>
                  <a:srgbClr val="C00000"/>
                </a:solidFill>
              </a:rPr>
              <a:t>а </a:t>
            </a:r>
            <a:r>
              <a:rPr lang="ru-RU" sz="3600" b="1" dirty="0" smtClean="0">
                <a:solidFill>
                  <a:srgbClr val="C00000"/>
                </a:solidFill>
              </a:rPr>
              <a:t>рвут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0119" y="1708801"/>
            <a:ext cx="4520193" cy="3524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672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нстантин\Desktop\792458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9" y="0"/>
            <a:ext cx="1279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36603" y="188640"/>
            <a:ext cx="41047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u="sng" dirty="0" err="1" smtClean="0">
                <a:solidFill>
                  <a:srgbClr val="C00000"/>
                </a:solidFill>
              </a:rPr>
              <a:t>Обереговые</a:t>
            </a:r>
            <a:r>
              <a:rPr lang="ru-RU" sz="3600" b="1" u="sng" dirty="0" smtClean="0">
                <a:solidFill>
                  <a:srgbClr val="C00000"/>
                </a:solidFill>
              </a:rPr>
              <a:t> куклы </a:t>
            </a:r>
            <a:endParaRPr lang="ru-RU" sz="3600" b="1" u="sng" dirty="0">
              <a:solidFill>
                <a:srgbClr val="C00000"/>
              </a:solidFill>
            </a:endParaRPr>
          </a:p>
        </p:txBody>
      </p:sp>
      <p:pic>
        <p:nvPicPr>
          <p:cNvPr id="1026" name="Picture 2" descr="1к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7" y="855931"/>
            <a:ext cx="2372655" cy="271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0_66aad_72a23b6c_X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26612" y="3717032"/>
            <a:ext cx="3124759" cy="2539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7182456063-kukly-igrushki-kukla-obereg-zhelannitsa-n518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9688" y="855931"/>
            <a:ext cx="2273298" cy="2727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26954" y="3574901"/>
            <a:ext cx="23493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Ангелочек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36765" y="3583889"/>
            <a:ext cx="2313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rgbClr val="002060"/>
                </a:solidFill>
              </a:rPr>
              <a:t>Желанница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26612" y="6256759"/>
            <a:ext cx="3205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Колокольчик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75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нстантин\Desktop\792458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9" y="0"/>
            <a:ext cx="1279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63688" y="13149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C00000"/>
                </a:solidFill>
              </a:rPr>
              <a:t>Игровые куклы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</a:rPr>
              <a:t>д</a:t>
            </a:r>
            <a:r>
              <a:rPr lang="ru-RU" sz="3600" b="1" dirty="0" smtClean="0">
                <a:solidFill>
                  <a:srgbClr val="C00000"/>
                </a:solidFill>
              </a:rPr>
              <a:t>ля забавы детям 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2051" name="Picture 3" descr="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3632" y="1221761"/>
            <a:ext cx="3176006" cy="2224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0_5cc8c_ef3fc912_X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9872" y="3675741"/>
            <a:ext cx="1791696" cy="2400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1218561"/>
            <a:ext cx="3404519" cy="222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03648" y="3446047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solidFill>
                  <a:srgbClr val="002060"/>
                </a:solidFill>
              </a:rPr>
              <a:t>Убоженка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78588" y="3446046"/>
            <a:ext cx="17877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 smtClean="0">
                <a:solidFill>
                  <a:srgbClr val="002060"/>
                </a:solidFill>
              </a:rPr>
              <a:t>Зайчик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15817" y="6075812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Кукла на </a:t>
            </a:r>
            <a:r>
              <a:rPr lang="ru-RU" sz="3600" b="1" dirty="0" err="1" smtClean="0">
                <a:solidFill>
                  <a:srgbClr val="002060"/>
                </a:solidFill>
              </a:rPr>
              <a:t>выхвалку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61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нстантин\Desktop\792458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9" y="0"/>
            <a:ext cx="1279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116632"/>
            <a:ext cx="705678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3200" b="1" dirty="0">
                <a:solidFill>
                  <a:srgbClr val="C00000"/>
                </a:solidFill>
              </a:rPr>
              <a:t>Тряпичная кукла не требует особых затрат и дает огромные возможности для фантазии и </a:t>
            </a:r>
            <a:r>
              <a:rPr lang="ru-RU" sz="3200" b="1" dirty="0" smtClean="0">
                <a:solidFill>
                  <a:srgbClr val="C00000"/>
                </a:solidFill>
              </a:rPr>
              <a:t>творчества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Константин\Desktop\42905842a1c78a31e4c72289b64567f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0497" y="2132856"/>
            <a:ext cx="5679148" cy="425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346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нстантин\Desktop\792458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9" y="0"/>
            <a:ext cx="1279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771800" y="47625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Социологический опрос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4120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864164"/>
            <a:ext cx="2376264" cy="1573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295504" y="466405"/>
            <a:ext cx="4284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Есть ли у тебя дома куклы?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4121" name="Picture 2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2668590"/>
            <a:ext cx="2808312" cy="1756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523652" y="2438053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Часто ли ты играешь куклами?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67944" y="4425229"/>
            <a:ext cx="5076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Зачем девочки играют в куклы?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4122" name="Picture 2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4886894"/>
            <a:ext cx="3104081" cy="1838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865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нстантин\Desktop\792458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9" y="0"/>
            <a:ext cx="1279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20338" y="620688"/>
            <a:ext cx="7823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Есть ли у тебя куклы сделанные своими руками?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6657" y="945355"/>
            <a:ext cx="2461288" cy="1619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12879" y="2276872"/>
            <a:ext cx="7364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Знаешь ли ты, что в давние времена девочки тоже играли куклами, но сделанными своими руками?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7288" y="2996952"/>
            <a:ext cx="2680865" cy="1783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73324" y="4567814"/>
            <a:ext cx="7770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2060"/>
                </a:solidFill>
              </a:rPr>
              <a:t>Хотела бы ты научиться шить куклу своими руками?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5029479"/>
            <a:ext cx="2771532" cy="1828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251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нстантин\Desktop\792458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9" y="0"/>
            <a:ext cx="1279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7" y="44624"/>
            <a:ext cx="6742135" cy="681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002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нстантин\Desktop\792458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9" y="0"/>
            <a:ext cx="1279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188640"/>
            <a:ext cx="7272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Мастер – класс по изготовлению тряпичной куклы</a:t>
            </a:r>
            <a:endParaRPr lang="ru-RU" dirty="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1265858"/>
            <a:ext cx="2088232" cy="2288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1276208"/>
            <a:ext cx="2381944" cy="2281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4114623"/>
            <a:ext cx="2857500" cy="20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4114623"/>
            <a:ext cx="2857500" cy="20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3282" y="1265858"/>
            <a:ext cx="2207650" cy="228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246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нстантин\Desktop\792458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9" y="0"/>
            <a:ext cx="1279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95504" y="404664"/>
            <a:ext cx="7848495" cy="663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</a:rPr>
              <a:t>Я </a:t>
            </a:r>
            <a:r>
              <a:rPr lang="ru-RU" sz="2500" b="1" dirty="0">
                <a:solidFill>
                  <a:srgbClr val="002060"/>
                </a:solidFill>
              </a:rPr>
              <a:t>получила подтверждение своей гипотезы</a:t>
            </a:r>
            <a:r>
              <a:rPr lang="ru-RU" sz="2500" b="1" dirty="0" smtClean="0">
                <a:solidFill>
                  <a:srgbClr val="002060"/>
                </a:solidFill>
              </a:rPr>
              <a:t>:</a:t>
            </a:r>
          </a:p>
          <a:p>
            <a:pPr algn="ctr"/>
            <a:r>
              <a:rPr lang="ru-RU" sz="2500" b="1" dirty="0" smtClean="0">
                <a:solidFill>
                  <a:srgbClr val="002060"/>
                </a:solidFill>
              </a:rPr>
              <a:t> </a:t>
            </a:r>
            <a:r>
              <a:rPr lang="ru-RU" sz="2500" b="1" dirty="0">
                <a:solidFill>
                  <a:srgbClr val="FF0000"/>
                </a:solidFill>
              </a:rPr>
              <a:t>куклу можно изготовить своими </a:t>
            </a:r>
            <a:r>
              <a:rPr lang="ru-RU" sz="2500" b="1" dirty="0" smtClean="0">
                <a:solidFill>
                  <a:srgbClr val="FF0000"/>
                </a:solidFill>
              </a:rPr>
              <a:t>руками .</a:t>
            </a:r>
            <a:endParaRPr lang="ru-RU" sz="2500" b="1" dirty="0">
              <a:solidFill>
                <a:srgbClr val="002060"/>
              </a:solidFill>
            </a:endParaRPr>
          </a:p>
          <a:p>
            <a:pPr algn="just"/>
            <a:r>
              <a:rPr lang="ru-RU" sz="2500" b="1" dirty="0" smtClean="0">
                <a:solidFill>
                  <a:srgbClr val="002060"/>
                </a:solidFill>
              </a:rPr>
              <a:t>В ходе работы я </a:t>
            </a:r>
            <a:r>
              <a:rPr lang="ru-RU" sz="2500" b="1" dirty="0">
                <a:solidFill>
                  <a:srgbClr val="002060"/>
                </a:solidFill>
              </a:rPr>
              <a:t>пришла к следующим выводам:</a:t>
            </a:r>
          </a:p>
          <a:p>
            <a:pPr algn="just"/>
            <a:r>
              <a:rPr lang="ru-RU" sz="2500" b="1" dirty="0">
                <a:solidFill>
                  <a:srgbClr val="002060"/>
                </a:solidFill>
              </a:rPr>
              <a:t>1.Кукла — первая среди </a:t>
            </a:r>
            <a:r>
              <a:rPr lang="ru-RU" sz="2500" b="1" dirty="0" smtClean="0">
                <a:solidFill>
                  <a:srgbClr val="002060"/>
                </a:solidFill>
              </a:rPr>
              <a:t>игрушек, вводила </a:t>
            </a:r>
            <a:r>
              <a:rPr lang="ru-RU" sz="2500" b="1" dirty="0">
                <a:solidFill>
                  <a:srgbClr val="002060"/>
                </a:solidFill>
              </a:rPr>
              <a:t>ребёнка в мир взрослых, готовила его к самостоятельному труду, хранила и передавала накопленный </a:t>
            </a:r>
            <a:r>
              <a:rPr lang="ru-RU" sz="2500" b="1" dirty="0" smtClean="0">
                <a:solidFill>
                  <a:srgbClr val="002060"/>
                </a:solidFill>
              </a:rPr>
              <a:t>опыт.</a:t>
            </a:r>
          </a:p>
          <a:p>
            <a:pPr algn="just"/>
            <a:r>
              <a:rPr lang="ru-RU" sz="2500" b="1" dirty="0" smtClean="0">
                <a:solidFill>
                  <a:srgbClr val="002060"/>
                </a:solidFill>
              </a:rPr>
              <a:t>3.Изготавливали </a:t>
            </a:r>
            <a:r>
              <a:rPr lang="ru-RU" sz="2500" b="1" dirty="0">
                <a:solidFill>
                  <a:srgbClr val="002060"/>
                </a:solidFill>
              </a:rPr>
              <a:t>тряпичных кукол из подручных </a:t>
            </a:r>
            <a:r>
              <a:rPr lang="ru-RU" sz="2500" b="1" dirty="0" smtClean="0">
                <a:solidFill>
                  <a:srgbClr val="002060"/>
                </a:solidFill>
              </a:rPr>
              <a:t>материалов. Технология </a:t>
            </a:r>
            <a:r>
              <a:rPr lang="ru-RU" sz="2500" b="1" dirty="0">
                <a:solidFill>
                  <a:srgbClr val="002060"/>
                </a:solidFill>
              </a:rPr>
              <a:t>изготовления кукол не сложна и доступна</a:t>
            </a:r>
            <a:r>
              <a:rPr lang="ru-RU" sz="2500" b="1" dirty="0" smtClean="0">
                <a:solidFill>
                  <a:srgbClr val="002060"/>
                </a:solidFill>
              </a:rPr>
              <a:t>.</a:t>
            </a:r>
          </a:p>
          <a:p>
            <a:pPr algn="just"/>
            <a:r>
              <a:rPr lang="ru-RU" sz="2500" b="1" dirty="0" smtClean="0">
                <a:solidFill>
                  <a:srgbClr val="002060"/>
                </a:solidFill>
              </a:rPr>
              <a:t>5.Анкетирование </a:t>
            </a:r>
            <a:r>
              <a:rPr lang="ru-RU" sz="2500" b="1" dirty="0">
                <a:solidFill>
                  <a:srgbClr val="002060"/>
                </a:solidFill>
              </a:rPr>
              <a:t>показало, что подавляющее большинство девочек играют куклами, как и раньше на Руси; причём у многих есть куклы сделанные своими руками; все опрошенные хотели бы этому </a:t>
            </a:r>
            <a:r>
              <a:rPr lang="ru-RU" sz="2500" b="1" dirty="0" smtClean="0">
                <a:solidFill>
                  <a:srgbClr val="002060"/>
                </a:solidFill>
              </a:rPr>
              <a:t>научиться.</a:t>
            </a:r>
          </a:p>
          <a:p>
            <a:pPr algn="just"/>
            <a:r>
              <a:rPr lang="ru-RU" sz="2500" b="1" dirty="0" smtClean="0">
                <a:solidFill>
                  <a:srgbClr val="002060"/>
                </a:solidFill>
              </a:rPr>
              <a:t>6.В процессе мастер–класса все смогли сделать прекрасных кукол </a:t>
            </a:r>
            <a:r>
              <a:rPr lang="ru-RU" sz="2500" b="1" smtClean="0">
                <a:solidFill>
                  <a:srgbClr val="002060"/>
                </a:solidFill>
              </a:rPr>
              <a:t>своими руками.</a:t>
            </a:r>
            <a:endParaRPr lang="ru-RU" sz="2500" b="1" dirty="0">
              <a:solidFill>
                <a:srgbClr val="002060"/>
              </a:solidFill>
            </a:endParaRPr>
          </a:p>
          <a:p>
            <a:pPr algn="just"/>
            <a:r>
              <a:rPr lang="ru-RU" sz="2500" b="1" dirty="0">
                <a:solidFill>
                  <a:srgbClr val="002060"/>
                </a:solidFill>
              </a:rPr>
              <a:t> 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51920" y="-36095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Выводы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28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нстантин\Desktop\792458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9" y="0"/>
            <a:ext cx="1279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5656" y="44624"/>
            <a:ext cx="748883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</a:rPr>
              <a:t>Г</a:t>
            </a:r>
            <a:r>
              <a:rPr lang="ru-RU" sz="4400" b="1" dirty="0" smtClean="0">
                <a:solidFill>
                  <a:srgbClr val="FF0000"/>
                </a:solidFill>
              </a:rPr>
              <a:t>ипотеза</a:t>
            </a:r>
            <a:r>
              <a:rPr lang="ru-RU" sz="4400" dirty="0" smtClean="0">
                <a:solidFill>
                  <a:srgbClr val="FF0000"/>
                </a:solidFill>
              </a:rPr>
              <a:t>:</a:t>
            </a:r>
          </a:p>
          <a:p>
            <a:pPr algn="ctr"/>
            <a:r>
              <a:rPr lang="ru-RU" dirty="0" smtClean="0"/>
              <a:t> </a:t>
            </a:r>
            <a:r>
              <a:rPr lang="ru-RU" sz="3600" b="1" dirty="0">
                <a:solidFill>
                  <a:srgbClr val="002060"/>
                </a:solidFill>
              </a:rPr>
              <a:t>куклу можно изготовить своими руками в домашних условиях из подручных материалов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8812" y="2405062"/>
            <a:ext cx="2730500" cy="2047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2445367"/>
            <a:ext cx="2448272" cy="2047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0790" y="4157673"/>
            <a:ext cx="1914769" cy="254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4149080"/>
            <a:ext cx="1905000" cy="254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444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нстантин\Desktop\792458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9" y="0"/>
            <a:ext cx="1279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74219" y="404664"/>
            <a:ext cx="752641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1687118"/>
            <a:ext cx="5289450" cy="458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614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нстантин\Desktop\792458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9" y="0"/>
            <a:ext cx="1279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902380" y="404664"/>
            <a:ext cx="667009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Список источников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02380" y="1772816"/>
            <a:ext cx="64140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b="1" u="sng" dirty="0"/>
              <a:t>forum.maminsite.ru</a:t>
            </a:r>
            <a:endParaRPr lang="ru-RU" sz="2400" b="1" u="sng" dirty="0"/>
          </a:p>
          <a:p>
            <a:pPr lvl="0"/>
            <a:r>
              <a:rPr lang="ru-RU" sz="2400" b="1" u="sng" dirty="0">
                <a:hlinkClick r:id="rId3"/>
              </a:rPr>
              <a:t>http://club.osinka.ru/topic-19576</a:t>
            </a:r>
            <a:endParaRPr lang="ru-RU" sz="2400" b="1" u="sng" dirty="0"/>
          </a:p>
          <a:p>
            <a:pPr lvl="0"/>
            <a:r>
              <a:rPr lang="ru-RU" sz="2400" b="1" u="sng" dirty="0">
                <a:hlinkClick r:id="rId3"/>
              </a:rPr>
              <a:t>http://www.kinderland.ru/</a:t>
            </a:r>
            <a:endParaRPr lang="ru-RU" sz="2400" b="1" u="sng" dirty="0"/>
          </a:p>
          <a:p>
            <a:pPr lvl="0"/>
            <a:r>
              <a:rPr lang="ru-RU" sz="2400" b="1" u="sng" dirty="0">
                <a:hlinkClick r:id="rId4"/>
              </a:rPr>
              <a:t>http://www.mir-igrushki.ru/</a:t>
            </a:r>
            <a:endParaRPr lang="ru-RU" sz="2400" b="1" u="sng" dirty="0"/>
          </a:p>
          <a:p>
            <a:pPr lvl="0"/>
            <a:r>
              <a:rPr lang="ru-RU" sz="2400" b="1" u="sng" dirty="0">
                <a:hlinkClick r:id="rId3"/>
              </a:rPr>
              <a:t>http://www.artshop-rus.com/</a:t>
            </a:r>
            <a:endParaRPr lang="ru-RU" sz="2400" b="1" u="sng" dirty="0"/>
          </a:p>
          <a:p>
            <a:pPr lvl="0"/>
            <a:r>
              <a:rPr lang="ru-RU" sz="2400" b="1" u="sng" dirty="0">
                <a:hlinkClick r:id="rId5"/>
              </a:rPr>
              <a:t>http://isoterica.com.ua/kukli1.html</a:t>
            </a:r>
            <a:endParaRPr lang="ru-RU" sz="2400" b="1" u="sng" dirty="0"/>
          </a:p>
          <a:p>
            <a:pPr lvl="0"/>
            <a:r>
              <a:rPr lang="ru-RU" sz="2400" b="1" u="sng" dirty="0">
                <a:hlinkClick r:id="rId6"/>
              </a:rPr>
              <a:t>http://www</a:t>
            </a:r>
            <a:r>
              <a:rPr lang="ru-RU" sz="2400" b="1" u="sng" dirty="0"/>
              <a:t>   </a:t>
            </a:r>
            <a:r>
              <a:rPr lang="ru-RU" sz="2400" b="1" u="sng" dirty="0" err="1"/>
              <a:t>rukukla</a:t>
            </a:r>
            <a:r>
              <a:rPr lang="ru-RU" sz="2400" b="1" u="sng" dirty="0"/>
              <a:t>. </a:t>
            </a:r>
            <a:r>
              <a:rPr lang="ru-RU" sz="2400" b="1" u="sng" dirty="0" err="1"/>
              <a:t>Ru</a:t>
            </a:r>
            <a:endParaRPr lang="ru-RU" sz="2400" b="1" u="sng" dirty="0"/>
          </a:p>
          <a:p>
            <a:pPr lvl="0"/>
            <a:r>
              <a:rPr lang="ru-RU" sz="2400" b="1" u="sng" dirty="0">
                <a:hlinkClick r:id="rId7"/>
              </a:rPr>
              <a:t>http://www.slavianin.ru</a:t>
            </a:r>
            <a:endParaRPr lang="ru-RU" sz="2400" b="1" u="sng" dirty="0"/>
          </a:p>
          <a:p>
            <a:pPr lvl="0"/>
            <a:r>
              <a:rPr lang="ru-RU" sz="2400" b="1" u="sng" dirty="0" err="1"/>
              <a:t>ru.wikipedia.org›Кукла</a:t>
            </a:r>
            <a:endParaRPr lang="ru-RU" sz="2400" b="1" u="sng" dirty="0"/>
          </a:p>
          <a:p>
            <a:pPr lvl="0"/>
            <a:r>
              <a:rPr lang="ru-RU" sz="2400" b="1" u="sng" dirty="0"/>
              <a:t>yandex.ru/</a:t>
            </a:r>
            <a:r>
              <a:rPr lang="ru-RU" sz="2400" b="1" u="sng" dirty="0" err="1"/>
              <a:t>images›википедия</a:t>
            </a:r>
            <a:r>
              <a:rPr lang="ru-RU" sz="2400" b="1" u="sng" dirty="0"/>
              <a:t> русская кукла</a:t>
            </a:r>
          </a:p>
        </p:txBody>
      </p:sp>
    </p:spTree>
    <p:extLst>
      <p:ext uri="{BB962C8B-B14F-4D97-AF65-F5344CB8AC3E}">
        <p14:creationId xmlns:p14="http://schemas.microsoft.com/office/powerpoint/2010/main" val="18892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нстантин\Desktop\792458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9" y="0"/>
            <a:ext cx="1279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188640"/>
            <a:ext cx="734481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</a:rPr>
              <a:t>Цель работы</a:t>
            </a:r>
            <a:r>
              <a:rPr lang="ru-RU" sz="4400" dirty="0">
                <a:solidFill>
                  <a:srgbClr val="FF0000"/>
                </a:solidFill>
              </a:rPr>
              <a:t>: </a:t>
            </a:r>
            <a:endParaRPr lang="ru-RU" sz="4400" dirty="0" smtClean="0">
              <a:solidFill>
                <a:srgbClr val="FF00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рассмотреть </a:t>
            </a:r>
            <a:r>
              <a:rPr lang="ru-RU" sz="3600" b="1" dirty="0">
                <a:solidFill>
                  <a:srgbClr val="002060"/>
                </a:solidFill>
              </a:rPr>
              <a:t>историю кукол на Руси с целью выявления способов создания кукол из подручных </a:t>
            </a:r>
            <a:r>
              <a:rPr lang="ru-RU" sz="3600" b="1" dirty="0" smtClean="0">
                <a:solidFill>
                  <a:srgbClr val="002060"/>
                </a:solidFill>
              </a:rPr>
              <a:t>материалов</a:t>
            </a:r>
            <a:endParaRPr lang="ru-RU" sz="3600" b="1" dirty="0">
              <a:solidFill>
                <a:srgbClr val="002060"/>
              </a:solidFill>
            </a:endParaRPr>
          </a:p>
          <a:p>
            <a:pPr algn="ctr"/>
            <a:r>
              <a:rPr lang="ru-RU" sz="3600" b="1" dirty="0">
                <a:solidFill>
                  <a:srgbClr val="002060"/>
                </a:solidFill>
              </a:rPr>
              <a:t> 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4600" y="3212976"/>
            <a:ext cx="5066928" cy="3369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137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нстантин\Desktop\792458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9" y="0"/>
            <a:ext cx="1279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5656" y="116632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Тряпичная </a:t>
            </a:r>
            <a:r>
              <a:rPr lang="ru-RU" sz="3600" b="1" dirty="0">
                <a:solidFill>
                  <a:srgbClr val="C00000"/>
                </a:solidFill>
              </a:rPr>
              <a:t>кукла </a:t>
            </a:r>
            <a:r>
              <a:rPr lang="ru-RU" sz="3600" b="1" dirty="0" smtClean="0">
                <a:solidFill>
                  <a:srgbClr val="C00000"/>
                </a:solidFill>
              </a:rPr>
              <a:t>- традиционная игрушка </a:t>
            </a:r>
            <a:r>
              <a:rPr lang="ru-RU" sz="3600" b="1" dirty="0">
                <a:solidFill>
                  <a:srgbClr val="C00000"/>
                </a:solidFill>
              </a:rPr>
              <a:t>русского </a:t>
            </a:r>
            <a:r>
              <a:rPr lang="ru-RU" sz="3600" b="1" dirty="0" smtClean="0">
                <a:solidFill>
                  <a:srgbClr val="C00000"/>
                </a:solidFill>
              </a:rPr>
              <a:t>народа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5301208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3600" b="1" dirty="0">
                <a:solidFill>
                  <a:srgbClr val="C00000"/>
                </a:solidFill>
              </a:rPr>
              <a:t>Кукла на Руси появилась более 1000 лет назад</a:t>
            </a:r>
          </a:p>
        </p:txBody>
      </p:sp>
      <p:pic>
        <p:nvPicPr>
          <p:cNvPr id="1026" name="Picture 2" descr="C:\Users\Константин\Desktop\770282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4009" y="1350065"/>
            <a:ext cx="4600575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371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нстантин\Desktop\792458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9" y="0"/>
            <a:ext cx="1279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2253033"/>
            <a:ext cx="2567035" cy="3605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75656" y="116632"/>
            <a:ext cx="25670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Зольная кукла - Баба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1257" y="2265361"/>
            <a:ext cx="2536372" cy="3628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49407" y="188640"/>
            <a:ext cx="30847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Кукла из остриженных волос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56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нстантин\Desktop\792458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9" y="0"/>
            <a:ext cx="1279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66796" y="2780928"/>
            <a:ext cx="5541600" cy="3501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23431" y="476672"/>
            <a:ext cx="7272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В</a:t>
            </a:r>
            <a:r>
              <a:rPr lang="ru-RU" sz="3600" b="1" dirty="0" smtClean="0">
                <a:solidFill>
                  <a:srgbClr val="C00000"/>
                </a:solidFill>
              </a:rPr>
              <a:t> </a:t>
            </a:r>
            <a:r>
              <a:rPr lang="ru-RU" sz="3600" b="1" dirty="0">
                <a:solidFill>
                  <a:srgbClr val="C00000"/>
                </a:solidFill>
              </a:rPr>
              <a:t>кукле без лица не может поселиться нечистая и не принесет </a:t>
            </a:r>
            <a:r>
              <a:rPr lang="ru-RU" sz="3600" b="1" dirty="0" smtClean="0">
                <a:solidFill>
                  <a:srgbClr val="C00000"/>
                </a:solidFill>
              </a:rPr>
              <a:t>человеку </a:t>
            </a:r>
            <a:r>
              <a:rPr lang="ru-RU" sz="3600" b="1" dirty="0">
                <a:solidFill>
                  <a:srgbClr val="C00000"/>
                </a:solidFill>
              </a:rPr>
              <a:t>вреда</a:t>
            </a:r>
          </a:p>
        </p:txBody>
      </p:sp>
    </p:spTree>
    <p:extLst>
      <p:ext uri="{BB962C8B-B14F-4D97-AF65-F5344CB8AC3E}">
        <p14:creationId xmlns:p14="http://schemas.microsoft.com/office/powerpoint/2010/main" val="233779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нстантин\Desktop\792458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9" y="0"/>
            <a:ext cx="1279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://www.maam.ru/upload/blogs/cb36c8ead45c3a39424f5441e1066f96.jp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2420888"/>
            <a:ext cx="3389934" cy="2494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11760" y="476672"/>
            <a:ext cx="54747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Кукол делали с большим старанием</a:t>
            </a:r>
          </a:p>
          <a:p>
            <a:pPr algn="ctr"/>
            <a:endParaRPr lang="ru-RU" sz="3600" b="1" dirty="0" smtClean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4972" y="2431579"/>
            <a:ext cx="3345552" cy="250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35748" y="5229200"/>
            <a:ext cx="53325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Кукол </a:t>
            </a:r>
            <a:r>
              <a:rPr lang="ru-RU" sz="3600" b="1" dirty="0" smtClean="0">
                <a:solidFill>
                  <a:srgbClr val="C00000"/>
                </a:solidFill>
              </a:rPr>
              <a:t>берегли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567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347864" y="725783"/>
            <a:ext cx="3384376" cy="903017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Константин\Desktop\792458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9" y="0"/>
            <a:ext cx="1279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23320" y="823348"/>
            <a:ext cx="29687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КУКЛЫ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Стрелка влево 2"/>
          <p:cNvSpPr/>
          <p:nvPr/>
        </p:nvSpPr>
        <p:spPr>
          <a:xfrm rot="19372190">
            <a:off x="2523536" y="2111441"/>
            <a:ext cx="978408" cy="484632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604250">
            <a:off x="6530281" y="1890381"/>
            <a:ext cx="88423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352437">
            <a:off x="4571206" y="2188046"/>
            <a:ext cx="88423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03648" y="2811301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solidFill>
                  <a:srgbClr val="002060"/>
                </a:solidFill>
              </a:rPr>
              <a:t>обереговые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3928" y="3429000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обрядовые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04248" y="2842245"/>
            <a:ext cx="19664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игровые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2941" y="4293096"/>
            <a:ext cx="1514475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3722465"/>
            <a:ext cx="2288117" cy="1716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7793" y="3779922"/>
            <a:ext cx="2312773" cy="1737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75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нстантин\Desktop\792458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9" y="0"/>
            <a:ext cx="1279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22385"/>
            <a:ext cx="777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C00000"/>
                </a:solidFill>
              </a:rPr>
              <a:t>Обрядовые куклы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 исполняли </a:t>
            </a:r>
            <a:r>
              <a:rPr lang="ru-RU" sz="3600" b="1" dirty="0">
                <a:solidFill>
                  <a:srgbClr val="C00000"/>
                </a:solidFill>
              </a:rPr>
              <a:t>роль посредников между человеком и миром природы, богов и </a:t>
            </a:r>
            <a:r>
              <a:rPr lang="ru-RU" sz="3600" b="1" dirty="0" smtClean="0">
                <a:solidFill>
                  <a:srgbClr val="C00000"/>
                </a:solidFill>
              </a:rPr>
              <a:t>предков 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5115586"/>
            <a:ext cx="77768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Изготовление не допускало </a:t>
            </a:r>
            <a:r>
              <a:rPr lang="ru-RU" sz="3600" b="1" dirty="0">
                <a:solidFill>
                  <a:srgbClr val="C00000"/>
                </a:solidFill>
              </a:rPr>
              <a:t>использование режущих или колющих инструментов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6195" y="1776711"/>
            <a:ext cx="3588883" cy="333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073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392</Words>
  <Application>Microsoft Office PowerPoint</Application>
  <PresentationFormat>Экран (4:3)</PresentationFormat>
  <Paragraphs>75</Paragraphs>
  <Slides>21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Константин</dc:creator>
  <cp:lastModifiedBy>Наталья</cp:lastModifiedBy>
  <cp:revision>36</cp:revision>
  <dcterms:created xsi:type="dcterms:W3CDTF">2015-03-02T15:46:00Z</dcterms:created>
  <dcterms:modified xsi:type="dcterms:W3CDTF">2016-04-19T18:07:28Z</dcterms:modified>
</cp:coreProperties>
</file>