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3" r:id="rId2"/>
  </p:sldMasterIdLst>
  <p:notesMasterIdLst>
    <p:notesMasterId r:id="rId21"/>
  </p:notesMasterIdLst>
  <p:handoutMasterIdLst>
    <p:handoutMasterId r:id="rId22"/>
  </p:handoutMasterIdLst>
  <p:sldIdLst>
    <p:sldId id="263" r:id="rId3"/>
    <p:sldId id="264" r:id="rId4"/>
    <p:sldId id="265" r:id="rId5"/>
    <p:sldId id="267" r:id="rId6"/>
    <p:sldId id="266" r:id="rId7"/>
    <p:sldId id="269" r:id="rId8"/>
    <p:sldId id="268" r:id="rId9"/>
    <p:sldId id="270" r:id="rId10"/>
    <p:sldId id="271" r:id="rId11"/>
    <p:sldId id="272" r:id="rId12"/>
    <p:sldId id="274" r:id="rId13"/>
    <p:sldId id="273" r:id="rId14"/>
    <p:sldId id="275" r:id="rId15"/>
    <p:sldId id="276" r:id="rId16"/>
    <p:sldId id="277" r:id="rId17"/>
    <p:sldId id="278" r:id="rId18"/>
    <p:sldId id="279" r:id="rId19"/>
    <p:sldId id="28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66"/>
    <a:srgbClr val="0000CC"/>
    <a:srgbClr val="003300"/>
    <a:srgbClr val="6600CC"/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056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Использование фразеологизмов 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990033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80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00FF"/>
              </a:solidFill>
            </c:spPr>
          </c:dPt>
          <c:cat>
            <c:strRef>
              <c:f>Лист1!$A$2:$A$4</c:f>
              <c:strCache>
                <c:ptCount val="3"/>
                <c:pt idx="0">
                  <c:v>часто</c:v>
                </c:pt>
                <c:pt idx="1">
                  <c:v>иногда</c:v>
                </c:pt>
                <c:pt idx="2">
                  <c:v>никогда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</c:v>
                </c:pt>
                <c:pt idx="1">
                  <c:v>16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630144"/>
        <c:axId val="154183360"/>
      </c:barChart>
      <c:catAx>
        <c:axId val="194630144"/>
        <c:scaling>
          <c:orientation val="minMax"/>
        </c:scaling>
        <c:delete val="0"/>
        <c:axPos val="b"/>
        <c:majorTickMark val="out"/>
        <c:minorTickMark val="none"/>
        <c:tickLblPos val="nextTo"/>
        <c:crossAx val="154183360"/>
        <c:crosses val="autoZero"/>
        <c:auto val="1"/>
        <c:lblAlgn val="ctr"/>
        <c:lblOffset val="100"/>
        <c:noMultiLvlLbl val="0"/>
      </c:catAx>
      <c:valAx>
        <c:axId val="154183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463014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9000"/>
      </a:schemeClr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Знание фразеологизмов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6600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0080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00FF"/>
              </a:solidFill>
            </c:spPr>
          </c:dPt>
          <c:cat>
            <c:strRef>
              <c:f>Лист1!$A$2:$A$6</c:f>
              <c:strCache>
                <c:ptCount val="5"/>
                <c:pt idx="0">
                  <c:v>Знать назубок</c:v>
                </c:pt>
                <c:pt idx="1">
                  <c:v>Медвежья услуга</c:v>
                </c:pt>
                <c:pt idx="2">
                  <c:v>Забежать на огонёк</c:v>
                </c:pt>
                <c:pt idx="3">
                  <c:v>Как с гуся вода</c:v>
                </c:pt>
                <c:pt idx="4">
                  <c:v>Бить баклуши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</c:v>
                </c:pt>
                <c:pt idx="1">
                  <c:v>11</c:v>
                </c:pt>
                <c:pt idx="2">
                  <c:v>6</c:v>
                </c:pt>
                <c:pt idx="3">
                  <c:v>6</c:v>
                </c:pt>
                <c:pt idx="4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610304"/>
        <c:axId val="154185664"/>
      </c:barChart>
      <c:catAx>
        <c:axId val="96610304"/>
        <c:scaling>
          <c:orientation val="minMax"/>
        </c:scaling>
        <c:delete val="0"/>
        <c:axPos val="b"/>
        <c:majorTickMark val="out"/>
        <c:minorTickMark val="none"/>
        <c:tickLblPos val="nextTo"/>
        <c:crossAx val="154185664"/>
        <c:crosses val="autoZero"/>
        <c:auto val="1"/>
        <c:lblAlgn val="ctr"/>
        <c:lblOffset val="100"/>
        <c:noMultiLvlLbl val="0"/>
      </c:catAx>
      <c:valAx>
        <c:axId val="154185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661030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9000"/>
      </a:schemeClr>
    </a:solidFill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C2B2-DB30-4C77-A41B-772F8F1B71CD}" type="datetimeFigureOut">
              <a:rPr lang="ru-RU" smtClean="0"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1146-1D17-4730-95AF-D8EA3AB427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42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711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939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45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C2B2-DB30-4C77-A41B-772F8F1B71CD}" type="datetimeFigureOut">
              <a:rPr lang="ru-RU" smtClean="0"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1146-1D17-4730-95AF-D8EA3AB427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047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529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868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5221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683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097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20.04.2016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453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99945-0A15-4715-AB6C-F5E56CF20F70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90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25.png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12.wdp"/><Relationship Id="rId5" Type="http://schemas.openxmlformats.org/officeDocument/2006/relationships/image" Target="../media/image29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5" Type="http://schemas.openxmlformats.org/officeDocument/2006/relationships/image" Target="../media/image11.jpeg"/><Relationship Id="rId4" Type="http://schemas.microsoft.com/office/2007/relationships/hdphoto" Target="../media/hdphoto3.wdp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6.wdp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799" y="52410"/>
            <a:ext cx="1577965" cy="1550759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946397" y="3699754"/>
            <a:ext cx="3816424" cy="2376264"/>
          </a:xfrm>
          <a:prstGeom prst="rect">
            <a:avLst/>
          </a:prstGeom>
          <a:solidFill>
            <a:schemeClr val="bg1">
              <a:alpha val="63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3 В класса</a:t>
            </a:r>
          </a:p>
          <a:p>
            <a:pPr algn="l"/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pPr algn="l"/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Карева Наталья Владимировна</a:t>
            </a:r>
          </a:p>
          <a:p>
            <a:pPr algn="l"/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1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71323" y="6309320"/>
            <a:ext cx="1752018" cy="369332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Самара, 2016 г.</a:t>
            </a:r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799" y="1362075"/>
            <a:ext cx="11858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ФРАЗЕОЛОГИЗМЫ</a:t>
            </a:r>
          </a:p>
          <a:p>
            <a:pPr algn="ctr"/>
            <a: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речи современных школьников</a:t>
            </a:r>
            <a:endParaRPr lang="ru-RU" sz="6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523220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Фразеологизмы в других языках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3825" y="1095375"/>
            <a:ext cx="5838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БЕЛАЯ ВОРОНА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0675" y="1095375"/>
            <a:ext cx="679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БАРАН НА ПЯТИ НОГАХ </a:t>
            </a:r>
            <a:r>
              <a:rPr lang="ru-RU" b="1" dirty="0" smtClean="0">
                <a:solidFill>
                  <a:srgbClr val="C00000"/>
                </a:solidFill>
              </a:rPr>
              <a:t>(ФРАНЦУЗСКИЙ)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" name="Picture 2" descr="http://i.ytimg.com/vi/_8wzdQQhHGs/maxresdefaul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3374" y="1747539"/>
            <a:ext cx="4848226" cy="5159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4623" y="1757065"/>
            <a:ext cx="4848227" cy="5099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9211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954107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Было проведено анкетирование среди учеников 3 класса.</a:t>
            </a:r>
            <a:endParaRPr lang="ru-RU" sz="2800" b="1" dirty="0">
              <a:solidFill>
                <a:srgbClr val="000099"/>
              </a:solidFill>
            </a:endParaRPr>
          </a:p>
          <a:p>
            <a:pPr algn="ctr"/>
            <a:endParaRPr lang="ru-RU" sz="2800" b="1" dirty="0">
              <a:solidFill>
                <a:srgbClr val="000099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288070460"/>
              </p:ext>
            </p:extLst>
          </p:nvPr>
        </p:nvGraphicFramePr>
        <p:xfrm>
          <a:off x="1998452" y="1483743"/>
          <a:ext cx="8232475" cy="5184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191774" y="476178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7 </a:t>
            </a:r>
            <a:r>
              <a:rPr lang="ru-RU" sz="1100" b="1" dirty="0">
                <a:solidFill>
                  <a:schemeClr val="bg1"/>
                </a:solidFill>
              </a:rPr>
              <a:t>человек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81935" y="2576422"/>
            <a:ext cx="105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16 </a:t>
            </a:r>
            <a:r>
              <a:rPr lang="ru-RU" sz="1100" b="1" dirty="0">
                <a:solidFill>
                  <a:srgbClr val="000099"/>
                </a:solidFill>
              </a:rPr>
              <a:t>человек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44620" y="4727277"/>
            <a:ext cx="105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00"/>
                </a:solidFill>
              </a:rPr>
              <a:t>7 </a:t>
            </a:r>
            <a:r>
              <a:rPr lang="ru-RU" sz="1100" b="1" dirty="0">
                <a:solidFill>
                  <a:srgbClr val="003300"/>
                </a:solidFill>
              </a:rPr>
              <a:t>человек</a:t>
            </a:r>
          </a:p>
        </p:txBody>
      </p:sp>
    </p:spTree>
    <p:extLst>
      <p:ext uri="{BB962C8B-B14F-4D97-AF65-F5344CB8AC3E}">
        <p14:creationId xmlns:p14="http://schemas.microsoft.com/office/powerpoint/2010/main" val="326262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954107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</a:rPr>
              <a:t>Из опрошенных детей никто не смог правильно объяснить значение всех пяти  предложенных </a:t>
            </a:r>
            <a:r>
              <a:rPr lang="ru-RU" sz="2800" b="1" dirty="0" smtClean="0">
                <a:solidFill>
                  <a:srgbClr val="000099"/>
                </a:solidFill>
              </a:rPr>
              <a:t>фразеологизмов.</a:t>
            </a:r>
            <a:endParaRPr lang="ru-RU" sz="2800" b="1" dirty="0">
              <a:solidFill>
                <a:srgbClr val="000099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824859064"/>
              </p:ext>
            </p:extLst>
          </p:nvPr>
        </p:nvGraphicFramePr>
        <p:xfrm>
          <a:off x="2024330" y="1337094"/>
          <a:ext cx="7827035" cy="5400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22431" y="2251494"/>
            <a:ext cx="9144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23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человека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1928" y="4422475"/>
            <a:ext cx="9144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11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человек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82281" y="5333998"/>
            <a:ext cx="9144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6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человек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63149" y="5333997"/>
            <a:ext cx="9144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6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человек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38266" y="3519576"/>
            <a:ext cx="9144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16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человек</a:t>
            </a:r>
            <a:endParaRPr lang="ru-RU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954107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</a:rPr>
              <a:t>Мы решили создать свой словарь фразеологизмов, такой словарь можно предложить школьникам для использования в классной библиотечке</a:t>
            </a:r>
            <a:r>
              <a:rPr lang="ru-RU" sz="2800" b="1" dirty="0" smtClean="0">
                <a:solidFill>
                  <a:srgbClr val="000099"/>
                </a:solidFill>
              </a:rPr>
              <a:t>.</a:t>
            </a:r>
            <a:endParaRPr lang="ru-RU" sz="2800" b="1" dirty="0">
              <a:solidFill>
                <a:srgbClr val="000099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425" y="1259456"/>
            <a:ext cx="3822045" cy="541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0179" y="1259456"/>
            <a:ext cx="4826733" cy="3412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416" y="1930609"/>
            <a:ext cx="4826733" cy="3412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2687" y="3318316"/>
            <a:ext cx="4886951" cy="3454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472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4" y="161925"/>
            <a:ext cx="11934825" cy="1200329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spc="-50" dirty="0" smtClean="0">
                <a:solidFill>
                  <a:srgbClr val="000099"/>
                </a:solidFill>
              </a:rPr>
              <a:t>Выбранные фразеологизмы мы </a:t>
            </a:r>
            <a:r>
              <a:rPr lang="ru-RU" sz="2400" b="1" spc="-50" dirty="0">
                <a:solidFill>
                  <a:srgbClr val="000099"/>
                </a:solidFill>
              </a:rPr>
              <a:t>разделили на 4 группы: </a:t>
            </a:r>
            <a:r>
              <a:rPr lang="ru-RU" sz="2400" b="1" spc="-50" dirty="0" smtClean="0">
                <a:solidFill>
                  <a:srgbClr val="000099"/>
                </a:solidFill>
              </a:rPr>
              <a:t>школьные; возникшие </a:t>
            </a:r>
            <a:r>
              <a:rPr lang="ru-RU" sz="2400" b="1" spc="-50" dirty="0">
                <a:solidFill>
                  <a:srgbClr val="000099"/>
                </a:solidFill>
              </a:rPr>
              <a:t>в связи с профессиональной речью; </a:t>
            </a:r>
            <a:r>
              <a:rPr lang="ru-RU" sz="2400" b="1" spc="-50" dirty="0" smtClean="0">
                <a:solidFill>
                  <a:srgbClr val="000099"/>
                </a:solidFill>
              </a:rPr>
              <a:t>связанные </a:t>
            </a:r>
            <a:r>
              <a:rPr lang="ru-RU" sz="2400" b="1" spc="-50" dirty="0">
                <a:solidFill>
                  <a:srgbClr val="000099"/>
                </a:solidFill>
              </a:rPr>
              <a:t>с историческим прошлым </a:t>
            </a:r>
            <a:r>
              <a:rPr lang="ru-RU" sz="2400" b="1" spc="-50" dirty="0" smtClean="0">
                <a:solidFill>
                  <a:srgbClr val="000099"/>
                </a:solidFill>
              </a:rPr>
              <a:t>и традициями народа</a:t>
            </a:r>
            <a:r>
              <a:rPr lang="ru-RU" sz="2400" b="1" spc="-50" dirty="0">
                <a:solidFill>
                  <a:srgbClr val="000099"/>
                </a:solidFill>
              </a:rPr>
              <a:t>; прочие фразеологизмы. Всего в нашем словаре содержится 36 фразеологизмов.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824" y="1536382"/>
            <a:ext cx="4257318" cy="5075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9250" y="1483162"/>
            <a:ext cx="4247077" cy="5128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27796" y="1492162"/>
            <a:ext cx="4239019" cy="5128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030"/>
          <a:stretch/>
        </p:blipFill>
        <p:spPr bwMode="auto">
          <a:xfrm>
            <a:off x="6091236" y="1500770"/>
            <a:ext cx="4224888" cy="5146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1072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824" y="1631283"/>
            <a:ext cx="4352219" cy="5104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2890" y="1631283"/>
            <a:ext cx="4335957" cy="5187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7062" y="1660881"/>
            <a:ext cx="4271245" cy="5207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7062" y="1661327"/>
            <a:ext cx="4271245" cy="5187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TextBox 9"/>
          <p:cNvSpPr txBox="1"/>
          <p:nvPr/>
        </p:nvSpPr>
        <p:spPr>
          <a:xfrm>
            <a:off x="123824" y="161925"/>
            <a:ext cx="11934825" cy="1200329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spc="-50" dirty="0" smtClean="0">
                <a:solidFill>
                  <a:srgbClr val="000099"/>
                </a:solidFill>
              </a:rPr>
              <a:t>Выбранные фразеологизмы мы </a:t>
            </a:r>
            <a:r>
              <a:rPr lang="ru-RU" sz="2400" b="1" spc="-50" dirty="0">
                <a:solidFill>
                  <a:srgbClr val="000099"/>
                </a:solidFill>
              </a:rPr>
              <a:t>разделили на 4 группы: </a:t>
            </a:r>
            <a:r>
              <a:rPr lang="ru-RU" sz="2400" b="1" spc="-50" dirty="0" smtClean="0">
                <a:solidFill>
                  <a:srgbClr val="000099"/>
                </a:solidFill>
              </a:rPr>
              <a:t>школьные; возникшие </a:t>
            </a:r>
            <a:r>
              <a:rPr lang="ru-RU" sz="2400" b="1" spc="-50" dirty="0">
                <a:solidFill>
                  <a:srgbClr val="000099"/>
                </a:solidFill>
              </a:rPr>
              <a:t>в связи с профессиональной речью; </a:t>
            </a:r>
            <a:r>
              <a:rPr lang="ru-RU" sz="2400" b="1" spc="-50" dirty="0" smtClean="0">
                <a:solidFill>
                  <a:srgbClr val="000099"/>
                </a:solidFill>
              </a:rPr>
              <a:t>связанные </a:t>
            </a:r>
            <a:r>
              <a:rPr lang="ru-RU" sz="2400" b="1" spc="-50" dirty="0">
                <a:solidFill>
                  <a:srgbClr val="000099"/>
                </a:solidFill>
              </a:rPr>
              <a:t>с историческим прошлым </a:t>
            </a:r>
            <a:r>
              <a:rPr lang="ru-RU" sz="2400" b="1" spc="-50" dirty="0" smtClean="0">
                <a:solidFill>
                  <a:srgbClr val="000099"/>
                </a:solidFill>
              </a:rPr>
              <a:t>и традициями народа</a:t>
            </a:r>
            <a:r>
              <a:rPr lang="ru-RU" sz="2400" b="1" spc="-50" dirty="0">
                <a:solidFill>
                  <a:srgbClr val="000099"/>
                </a:solidFill>
              </a:rPr>
              <a:t>; прочие фразеологизмы. Всего в нашем словаре содержится 36 фразеологизмов. </a:t>
            </a:r>
          </a:p>
        </p:txBody>
      </p:sp>
    </p:spTree>
    <p:extLst>
      <p:ext uri="{BB962C8B-B14F-4D97-AF65-F5344CB8AC3E}">
        <p14:creationId xmlns:p14="http://schemas.microsoft.com/office/powerpoint/2010/main" val="364356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954107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</a:rPr>
              <a:t>М</a:t>
            </a:r>
            <a:r>
              <a:rPr lang="ru-RU" sz="2800" b="1" dirty="0" smtClean="0">
                <a:solidFill>
                  <a:srgbClr val="000099"/>
                </a:solidFill>
              </a:rPr>
              <a:t>ы </a:t>
            </a:r>
            <a:r>
              <a:rPr lang="ru-RU" sz="2800" b="1" dirty="0">
                <a:solidFill>
                  <a:srgbClr val="000099"/>
                </a:solidFill>
              </a:rPr>
              <a:t>составили памятку по правильному употреблению фразеологизмов</a:t>
            </a:r>
            <a:r>
              <a:rPr lang="ru-RU" sz="2800" b="1" dirty="0" smtClean="0">
                <a:solidFill>
                  <a:srgbClr val="000099"/>
                </a:solidFill>
              </a:rPr>
              <a:t>. </a:t>
            </a:r>
          </a:p>
          <a:p>
            <a:pPr algn="ctr"/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66826" y="1587245"/>
            <a:ext cx="10039350" cy="4493538"/>
          </a:xfrm>
          <a:prstGeom prst="rect">
            <a:avLst/>
          </a:prstGeom>
          <a:solidFill>
            <a:schemeClr val="bg1">
              <a:alpha val="55000"/>
            </a:schemeClr>
          </a:solidFill>
          <a:ln w="50800" cmpd="thickThin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Памятка</a:t>
            </a:r>
          </a:p>
          <a:p>
            <a:pPr algn="ctr"/>
            <a:endParaRPr lang="ru-RU" sz="1200" b="1" dirty="0">
              <a:solidFill>
                <a:srgbClr val="C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</a:rPr>
              <a:t>Не </a:t>
            </a:r>
            <a:r>
              <a:rPr lang="ru-RU" sz="3200" b="1" dirty="0">
                <a:solidFill>
                  <a:srgbClr val="C00000"/>
                </a:solidFill>
              </a:rPr>
              <a:t>заменяйте слова в составе фразеологизмов.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</a:rPr>
              <a:t>Не </a:t>
            </a:r>
            <a:r>
              <a:rPr lang="ru-RU" sz="3200" b="1" dirty="0">
                <a:solidFill>
                  <a:srgbClr val="C00000"/>
                </a:solidFill>
              </a:rPr>
              <a:t>включайте во фразеологизмы новые слова.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</a:rPr>
              <a:t>Не </a:t>
            </a:r>
            <a:r>
              <a:rPr lang="ru-RU" sz="3200" b="1" dirty="0">
                <a:solidFill>
                  <a:srgbClr val="C00000"/>
                </a:solidFill>
              </a:rPr>
              <a:t>изменяйте грамматическую форму слов.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</a:rPr>
              <a:t>Не </a:t>
            </a:r>
            <a:r>
              <a:rPr lang="ru-RU" sz="3200" b="1" dirty="0">
                <a:solidFill>
                  <a:srgbClr val="C00000"/>
                </a:solidFill>
              </a:rPr>
              <a:t>изменяйте порядок слов во фразеологизме.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</a:rPr>
              <a:t>Употребляйте </a:t>
            </a:r>
            <a:r>
              <a:rPr lang="ru-RU" sz="3200" b="1" dirty="0">
                <a:solidFill>
                  <a:srgbClr val="C00000"/>
                </a:solidFill>
              </a:rPr>
              <a:t>фразеологизмы</a:t>
            </a:r>
            <a:r>
              <a:rPr lang="ru-RU" sz="3200" b="1" dirty="0" smtClean="0">
                <a:solidFill>
                  <a:srgbClr val="C00000"/>
                </a:solidFill>
              </a:rPr>
              <a:t>!</a:t>
            </a:r>
            <a:r>
              <a:rPr lang="ru-RU" sz="3200" b="1" dirty="0">
                <a:solidFill>
                  <a:srgbClr val="C00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2504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830997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ЗАКЛЮЧЕНИЕ:  </a:t>
            </a:r>
          </a:p>
          <a:p>
            <a:pPr algn="ctr"/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3826" y="1453895"/>
            <a:ext cx="11934824" cy="5262979"/>
          </a:xfrm>
          <a:prstGeom prst="rect">
            <a:avLst/>
          </a:prstGeom>
          <a:solidFill>
            <a:schemeClr val="bg1">
              <a:alpha val="55000"/>
            </a:schemeClr>
          </a:solidFill>
          <a:ln w="25400" cmpd="sng">
            <a:solidFill>
              <a:srgbClr val="000066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000099"/>
                </a:solidFill>
              </a:rPr>
              <a:t>Выяснили, </a:t>
            </a:r>
            <a:r>
              <a:rPr lang="ru-RU" sz="2800" b="1" dirty="0">
                <a:solidFill>
                  <a:srgbClr val="000099"/>
                </a:solidFill>
              </a:rPr>
              <a:t>что такое фразеологизмы, их свойства и особенности.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>
                <a:solidFill>
                  <a:srgbClr val="000099"/>
                </a:solidFill>
              </a:rPr>
              <a:t> </a:t>
            </a:r>
            <a:r>
              <a:rPr lang="ru-RU" sz="2800" b="1" dirty="0" smtClean="0">
                <a:solidFill>
                  <a:srgbClr val="000099"/>
                </a:solidFill>
              </a:rPr>
              <a:t>Узнали историю происхождения фразеологизмов.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000099"/>
                </a:solidFill>
              </a:rPr>
              <a:t>Установили, что система фразеологизмов не </a:t>
            </a:r>
            <a:r>
              <a:rPr lang="ru-RU" sz="2800" b="1" dirty="0">
                <a:solidFill>
                  <a:srgbClr val="000099"/>
                </a:solidFill>
              </a:rPr>
              <a:t>является раз и навсегда застывшей и </a:t>
            </a:r>
            <a:r>
              <a:rPr lang="ru-RU" sz="2800" b="1" dirty="0" smtClean="0">
                <a:solidFill>
                  <a:srgbClr val="000099"/>
                </a:solidFill>
              </a:rPr>
              <a:t>неизменяемой, появляются новые фразеологизмы.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000099"/>
                </a:solidFill>
              </a:rPr>
              <a:t>Изучая фразеологизмы, мы окунулись в историю и традиции русского народа.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000099"/>
                </a:solidFill>
              </a:rPr>
              <a:t>Подтвердили гипотезу – школьникам действительно необходим словарь фразеологизмов.</a:t>
            </a:r>
            <a:endParaRPr lang="ru-RU" sz="28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26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799" y="1620855"/>
            <a:ext cx="118587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8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905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954107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</a:rPr>
              <a:t>Цель исследования: составить свой иллюстрированный словарь фразеологизмов.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825" y="1457325"/>
            <a:ext cx="11934825" cy="2246769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</a:rPr>
              <a:t>Гипотеза: </a:t>
            </a:r>
            <a:r>
              <a:rPr lang="ru-RU" sz="2800" b="1" dirty="0">
                <a:solidFill>
                  <a:srgbClr val="0000CC"/>
                </a:solidFill>
              </a:rPr>
              <a:t>школьникам необходим словарь фразеологизмов для обогащения своей речи более яркими, образными, эмоциональными выражениями. Изучение фразеологизмов помогает изучить не только русский язык, но историю, традиции, обычаи русского и других народов</a:t>
            </a:r>
            <a:r>
              <a:rPr lang="ru-RU" sz="2800" b="1" dirty="0" smtClean="0">
                <a:solidFill>
                  <a:srgbClr val="0000CC"/>
                </a:solidFill>
              </a:rPr>
              <a:t>.</a:t>
            </a:r>
          </a:p>
          <a:p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3825" y="3962400"/>
            <a:ext cx="11934825" cy="2246769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99"/>
                </a:solidFill>
              </a:rPr>
              <a:t>Задачи </a:t>
            </a:r>
            <a:r>
              <a:rPr lang="ru-RU" sz="2800" b="1" dirty="0" smtClean="0">
                <a:solidFill>
                  <a:srgbClr val="000099"/>
                </a:solidFill>
              </a:rPr>
              <a:t>исследования:</a:t>
            </a:r>
            <a:endParaRPr lang="ru-RU" sz="2800" b="1" dirty="0">
              <a:solidFill>
                <a:srgbClr val="000099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0099"/>
                </a:solidFill>
              </a:rPr>
              <a:t>произвести поиск необходимой информации о фразеологизмах;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0099"/>
                </a:solidFill>
              </a:rPr>
              <a:t>выяснить источники происхождения фразеологизмов;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0099"/>
                </a:solidFill>
              </a:rPr>
              <a:t>познакомиться с фразеологическими словарями русского языка.</a:t>
            </a:r>
          </a:p>
          <a:p>
            <a:endParaRPr lang="ru-RU" sz="28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94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954107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</a:rPr>
              <a:t>К  сожалению, речь современных детей отличается скудностью словарного запаса, в ней зачастую вовсе отсутствуют фразеологизмы.</a:t>
            </a:r>
          </a:p>
        </p:txBody>
      </p:sp>
      <p:pic>
        <p:nvPicPr>
          <p:cNvPr id="3076" name="Picture 4" descr="http://i.ytimg.com/vi/T1G-bB6a6sk/maxresdefaul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600" y="1228725"/>
            <a:ext cx="10541015" cy="551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28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1384995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Фразеологизмы существуют на протяжении всей истории языка. </a:t>
            </a:r>
            <a:r>
              <a:rPr lang="ru-RU" sz="2800" b="1" dirty="0">
                <a:solidFill>
                  <a:srgbClr val="000099"/>
                </a:solidFill>
              </a:rPr>
              <a:t>М. В. Ломоносов, составляя план словаря русского литературного языка, указывал, что в него должны войти </a:t>
            </a:r>
            <a:r>
              <a:rPr lang="ru-RU" sz="2800" b="1" dirty="0" smtClean="0">
                <a:solidFill>
                  <a:srgbClr val="000099"/>
                </a:solidFill>
              </a:rPr>
              <a:t>и фразеологизмы.</a:t>
            </a:r>
            <a:endParaRPr lang="ru-RU" sz="2800" b="1" dirty="0">
              <a:solidFill>
                <a:srgbClr val="000099"/>
              </a:solidFill>
            </a:endParaRPr>
          </a:p>
        </p:txBody>
      </p:sp>
      <p:pic>
        <p:nvPicPr>
          <p:cNvPr id="5122" name="Picture 2" descr="http://souvenirka.ru/@images/calendar/Den-rossijskoj-nauk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203" y="1866900"/>
            <a:ext cx="4320422" cy="4898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http://www.oc.atsu.ac.ge/pluginfile.php/10962/course/overviewfiles/Russian_Grammar_172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8274" y="1885251"/>
            <a:ext cx="6724649" cy="4877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0977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1384995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</a:rPr>
              <a:t>Фразеологизм – это устойчивое сочетание слов, используемое для называния отдельных предметов, признаков, действий</a:t>
            </a:r>
            <a:r>
              <a:rPr lang="ru-RU" sz="2800" b="1" dirty="0" smtClean="0">
                <a:solidFill>
                  <a:srgbClr val="000099"/>
                </a:solidFill>
              </a:rPr>
              <a:t>. Лексическое значение имеет фразеологизм в целом. </a:t>
            </a:r>
            <a:endParaRPr lang="ru-RU" sz="2800" b="1" dirty="0">
              <a:solidFill>
                <a:srgbClr val="000099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896" y="2243137"/>
            <a:ext cx="3357129" cy="4463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71896" y="1752600"/>
            <a:ext cx="3357129" cy="461665"/>
          </a:xfrm>
          <a:prstGeom prst="rect">
            <a:avLst/>
          </a:prstGeom>
          <a:solidFill>
            <a:schemeClr val="bg1">
              <a:alpha val="39000"/>
            </a:schemeClr>
          </a:solidFill>
          <a:ln w="19050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БИТЬ БАКЛУШИ</a:t>
            </a:r>
            <a:endParaRPr lang="ru-RU" sz="2400" b="1" dirty="0">
              <a:solidFill>
                <a:srgbClr val="000099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8120" y="2262187"/>
            <a:ext cx="3357129" cy="4463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4348596" y="1752600"/>
            <a:ext cx="3357129" cy="461665"/>
          </a:xfrm>
          <a:prstGeom prst="rect">
            <a:avLst/>
          </a:prstGeom>
          <a:solidFill>
            <a:schemeClr val="bg1">
              <a:alpha val="39000"/>
            </a:schemeClr>
          </a:solidFill>
          <a:ln w="19050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ЗАГОВАРИВАТЬ ЗУБЫ</a:t>
            </a:r>
            <a:endParaRPr lang="ru-RU" sz="2400" b="1" dirty="0">
              <a:solidFill>
                <a:srgbClr val="000099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0000" y="2243138"/>
            <a:ext cx="3317158" cy="4471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TextBox 9"/>
          <p:cNvSpPr txBox="1"/>
          <p:nvPr/>
        </p:nvSpPr>
        <p:spPr>
          <a:xfrm>
            <a:off x="8463396" y="1752600"/>
            <a:ext cx="3357129" cy="461665"/>
          </a:xfrm>
          <a:prstGeom prst="rect">
            <a:avLst/>
          </a:prstGeom>
          <a:solidFill>
            <a:schemeClr val="bg1">
              <a:alpha val="39000"/>
            </a:schemeClr>
          </a:solidFill>
          <a:ln w="19050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ЗНАТЬ НАЗУБОК</a:t>
            </a:r>
            <a:endParaRPr lang="ru-RU" sz="24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8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584775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</a:rPr>
              <a:t>Признаки ФРАЗЕОЛОГИЗМОВ: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8125" y="1257300"/>
            <a:ext cx="11744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ФРАЗЕОЛОГИЗМ – не менее двух слов.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125" y="2548026"/>
            <a:ext cx="115157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ФРАЗЕОЛОГИЗМ – имеет устойчивый состав:</a:t>
            </a:r>
          </a:p>
          <a:p>
            <a:r>
              <a:rPr lang="ru-RU" sz="4000" b="1" dirty="0">
                <a:solidFill>
                  <a:srgbClr val="006600"/>
                </a:solidFill>
              </a:rPr>
              <a:t> </a:t>
            </a:r>
            <a:r>
              <a:rPr lang="ru-RU" sz="4000" b="1" dirty="0" smtClean="0">
                <a:solidFill>
                  <a:srgbClr val="006600"/>
                </a:solidFill>
              </a:rPr>
              <a:t>   </a:t>
            </a:r>
          </a:p>
          <a:p>
            <a:r>
              <a:rPr lang="ru-RU" sz="4000" b="1" dirty="0">
                <a:solidFill>
                  <a:srgbClr val="006600"/>
                </a:solidFill>
              </a:rPr>
              <a:t> </a:t>
            </a:r>
            <a:r>
              <a:rPr lang="ru-RU" sz="4000" b="1" dirty="0" smtClean="0">
                <a:solidFill>
                  <a:srgbClr val="006600"/>
                </a:solidFill>
              </a:rPr>
              <a:t>                             ЗОЛОТЫЕ НОГИ         ЗОЛОТЫЕ РУКИ</a:t>
            </a:r>
            <a:endParaRPr lang="ru-RU" sz="4000" b="1" dirty="0">
              <a:solidFill>
                <a:srgbClr val="0066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665651" y="3529384"/>
            <a:ext cx="1330336" cy="1190779"/>
            <a:chOff x="7219949" y="2540898"/>
            <a:chExt cx="1278619" cy="819060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7219949" y="2540898"/>
              <a:ext cx="1278619" cy="80007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7219949" y="2559888"/>
              <a:ext cx="1278619" cy="80007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Овал 7"/>
          <p:cNvSpPr/>
          <p:nvPr/>
        </p:nvSpPr>
        <p:spPr>
          <a:xfrm>
            <a:off x="7979672" y="3570248"/>
            <a:ext cx="3840853" cy="116317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4" name="TextBox 13"/>
          <p:cNvSpPr txBox="1"/>
          <p:nvPr/>
        </p:nvSpPr>
        <p:spPr>
          <a:xfrm>
            <a:off x="238125" y="5295900"/>
            <a:ext cx="113157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600CC"/>
                </a:solidFill>
              </a:rPr>
              <a:t>ФРАЗЕОЛОГИЗМ – не является названием.</a:t>
            </a:r>
            <a:endParaRPr lang="ru-RU" sz="4000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58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954107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</a:rPr>
              <a:t>Все фразеологизмы первоначально возникли для обозначения конкретных событий, явлений, </a:t>
            </a:r>
            <a:r>
              <a:rPr lang="ru-RU" sz="2800" b="1" dirty="0" smtClean="0">
                <a:solidFill>
                  <a:srgbClr val="000099"/>
                </a:solidFill>
              </a:rPr>
              <a:t>фактов 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850" y="1466850"/>
            <a:ext cx="11668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ФРАЗЕОЛОГИЗМЫ связаны с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0050" y="2829608"/>
            <a:ext cx="2190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ИСТОРИЧЕСКИМ ПРОШЛЫМ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38500" y="2848658"/>
            <a:ext cx="2190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00CC"/>
                </a:solidFill>
              </a:rPr>
              <a:t>НАРОДНЫМИ ОБЫЧАЯМИ</a:t>
            </a:r>
            <a:endParaRPr lang="ru-RU" sz="2000" b="1" dirty="0">
              <a:solidFill>
                <a:srgbClr val="6600C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67450" y="2896283"/>
            <a:ext cx="2190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РЕМЁСЛАМИ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305925" y="2924858"/>
            <a:ext cx="2443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КРЫЛАТЫЕ СЛОВА</a:t>
            </a:r>
            <a:endParaRPr lang="ru-RU" sz="2000" b="1" dirty="0">
              <a:solidFill>
                <a:srgbClr val="0000CC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1924050" y="2000250"/>
            <a:ext cx="3619500" cy="89603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4495800" y="2000250"/>
            <a:ext cx="1447801" cy="89603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372225" y="2000250"/>
            <a:ext cx="1095375" cy="8820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7181850" y="2000250"/>
            <a:ext cx="3362325" cy="9810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341102" y="3556545"/>
            <a:ext cx="2257425" cy="3253830"/>
            <a:chOff x="341102" y="3556545"/>
            <a:chExt cx="2257425" cy="3253830"/>
          </a:xfrm>
        </p:grpSpPr>
        <p:pic>
          <p:nvPicPr>
            <p:cNvPr id="6151" name="Picture 7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818" y="3556545"/>
              <a:ext cx="2211457" cy="32538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3" name="TextBox 2"/>
            <p:cNvSpPr txBox="1"/>
            <p:nvPr/>
          </p:nvSpPr>
          <p:spPr>
            <a:xfrm>
              <a:off x="341102" y="6426679"/>
              <a:ext cx="22574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00CC"/>
                  </a:solidFill>
                </a:rPr>
                <a:t>ВО ВСЮ ИВАНОВСКУЮ</a:t>
              </a:r>
              <a:r>
                <a:rPr lang="ru-RU" b="1" dirty="0" smtClean="0">
                  <a:solidFill>
                    <a:srgbClr val="0000CC"/>
                  </a:solidFill>
                </a:rPr>
                <a:t> </a:t>
              </a:r>
              <a:endParaRPr lang="ru-RU" b="1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098554" y="3556545"/>
            <a:ext cx="2257425" cy="3253830"/>
            <a:chOff x="3098554" y="3556545"/>
            <a:chExt cx="2257425" cy="3253830"/>
          </a:xfrm>
        </p:grpSpPr>
        <p:pic>
          <p:nvPicPr>
            <p:cNvPr id="6152" name="Picture 8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676" y="3556545"/>
              <a:ext cx="2181224" cy="32538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19" name="TextBox 18"/>
            <p:cNvSpPr txBox="1"/>
            <p:nvPr/>
          </p:nvSpPr>
          <p:spPr>
            <a:xfrm>
              <a:off x="3098554" y="6432437"/>
              <a:ext cx="22574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00CC"/>
                  </a:solidFill>
                </a:rPr>
                <a:t>ЗАБЕЖАТЬ НА ОГОНЁК</a:t>
              </a:r>
              <a:endParaRPr lang="ru-RU" b="1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287306" y="3557589"/>
            <a:ext cx="2257425" cy="3252785"/>
            <a:chOff x="6287306" y="3557589"/>
            <a:chExt cx="2257425" cy="3252785"/>
          </a:xfrm>
        </p:grpSpPr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1775" y="3557589"/>
              <a:ext cx="2154525" cy="325278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20" name="TextBox 19"/>
            <p:cNvSpPr txBox="1"/>
            <p:nvPr/>
          </p:nvSpPr>
          <p:spPr>
            <a:xfrm>
              <a:off x="6287306" y="6429569"/>
              <a:ext cx="22574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00CC"/>
                  </a:solidFill>
                </a:rPr>
                <a:t>ЗАТКНУТЬ ЗА ПОЯС</a:t>
              </a:r>
              <a:endParaRPr lang="ru-RU" b="1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9109494" y="3556545"/>
            <a:ext cx="2639683" cy="3247000"/>
            <a:chOff x="9109494" y="3556545"/>
            <a:chExt cx="2639683" cy="3247000"/>
          </a:xfrm>
        </p:grpSpPr>
        <p:pic>
          <p:nvPicPr>
            <p:cNvPr id="1026" name="Picture 2" descr="http://ic.pics.livejournal.com/kirulya/4614830/1793513/1793513_original.jp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55558" y="3556545"/>
              <a:ext cx="2220224" cy="3247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21" name="TextBox 20"/>
            <p:cNvSpPr txBox="1"/>
            <p:nvPr/>
          </p:nvSpPr>
          <p:spPr>
            <a:xfrm>
              <a:off x="9109494" y="6443953"/>
              <a:ext cx="263968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00CC"/>
                  </a:solidFill>
                </a:rPr>
                <a:t>ПРИНЦЕССА НА ГОРОШИНЕ</a:t>
              </a:r>
              <a:endParaRPr lang="ru-RU" b="1" dirty="0">
                <a:solidFill>
                  <a:srgbClr val="0000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344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523220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Фразеологизмы в других языках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62" y="1004500"/>
            <a:ext cx="5838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ЖДАТЬ У МОРЯ ПОГОДЫ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http://www.detskiy-mir.net/images/fotoprikols/4618_bi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74" y="1754849"/>
            <a:ext cx="4848226" cy="5112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6072187" y="1004500"/>
            <a:ext cx="58388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ДОЖИДАТЬСЯ ЗАЙЦА ПОД ДЕРЕВОМ </a:t>
            </a:r>
            <a:r>
              <a:rPr lang="ru-RU" b="1" dirty="0" smtClean="0">
                <a:solidFill>
                  <a:srgbClr val="C00000"/>
                </a:solidFill>
              </a:rPr>
              <a:t>(КИТАЙСКИЙ)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72" name="Picture 4" descr="http://russianpoetry.ru/images/photos/medium/article319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00825" y="1764373"/>
            <a:ext cx="4848226" cy="5103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0024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ra68.umi.ru/images/cms/data/risunok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63" y="952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825" y="180975"/>
            <a:ext cx="11934825" cy="523220"/>
          </a:xfrm>
          <a:prstGeom prst="rect">
            <a:avLst/>
          </a:prstGeom>
          <a:solidFill>
            <a:schemeClr val="bg1">
              <a:alpha val="49000"/>
            </a:schemeClr>
          </a:solidFill>
          <a:ln w="3175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Фразеологизмы в других языках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3825" y="952500"/>
            <a:ext cx="5838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ОБМАНЫВАТЬ САМОГО СЕБЯ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0675" y="952500"/>
            <a:ext cx="67913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КРАСТЬ КОЛОКОЛЬЧИК, ЗАТЫКАЯ СЕБЕ УШИ </a:t>
            </a:r>
            <a:r>
              <a:rPr lang="ru-RU" b="1" dirty="0" smtClean="0">
                <a:solidFill>
                  <a:srgbClr val="C00000"/>
                </a:solidFill>
              </a:rPr>
              <a:t>(КИТАЙСКИЙ)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Picture 2" descr="http://wikihow.storecept.ru/images/f/fc/Stop-Lying-to-Yourself-Step-8-Version-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3374" y="1757065"/>
            <a:ext cx="4848226" cy="51390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http://i3.alfi.lt/6730/20/5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24623" y="1739504"/>
            <a:ext cx="4848227" cy="5118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2703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475</Words>
  <Application>Microsoft Office PowerPoint</Application>
  <PresentationFormat>Произвольный</PresentationFormat>
  <Paragraphs>82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2016-01-16T15:29:35Z</dcterms:created>
  <dcterms:modified xsi:type="dcterms:W3CDTF">2016-04-20T05:52:57Z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