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6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3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D73E-AC06-4FB1-9661-9017480EA45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9739-BD45-4700-8E90-6E8CB678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34" Type="http://schemas.openxmlformats.org/officeDocument/2006/relationships/slide" Target="slide36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slide" Target="slide35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37" Type="http://schemas.openxmlformats.org/officeDocument/2006/relationships/slide" Target="slide39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36" Type="http://schemas.openxmlformats.org/officeDocument/2006/relationships/slide" Target="slide38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35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linkme.ufanet.ru/box/500x700/6cfc56dda4d055afe06700ab561b4200.jpg" TargetMode="External"/><Relationship Id="rId13" Type="http://schemas.openxmlformats.org/officeDocument/2006/relationships/hyperlink" Target="http://spravda.com/wp-content/uploads/2015/10/Na-Venere-suschestvuet-zhizn-s.jpg" TargetMode="External"/><Relationship Id="rId18" Type="http://schemas.openxmlformats.org/officeDocument/2006/relationships/hyperlink" Target="http://mirchudes.net/uploads/posts/2014-05/1400265915_kometa-galleya.jpg" TargetMode="External"/><Relationship Id="rId26" Type="http://schemas.openxmlformats.org/officeDocument/2006/relationships/hyperlink" Target="http://chaltlib.ru/images/ubilei2012/188.png" TargetMode="External"/><Relationship Id="rId3" Type="http://schemas.openxmlformats.org/officeDocument/2006/relationships/hyperlink" Target="http://cs624617.vk.me/v624617944/841b/tAsQB7Dw2nk.jpg" TargetMode="External"/><Relationship Id="rId21" Type="http://schemas.openxmlformats.org/officeDocument/2006/relationships/hyperlink" Target="http://cdn.static4.rtr-vesti.ru/vh/pictures/gallery/528/538.jpg" TargetMode="External"/><Relationship Id="rId34" Type="http://schemas.openxmlformats.org/officeDocument/2006/relationships/hyperlink" Target="http://v-kosmose.com/wp-content/uploads/2015/10/Kosmodrom-Kapustin-YAr.jpg" TargetMode="External"/><Relationship Id="rId7" Type="http://schemas.openxmlformats.org/officeDocument/2006/relationships/hyperlink" Target="http://earth-chronicles.ru/Publications/48/80592_2.jpg" TargetMode="External"/><Relationship Id="rId12" Type="http://schemas.openxmlformats.org/officeDocument/2006/relationships/hyperlink" Target="http://st8.gismeteo.ru/static/news/img/src/2597/609c3d6f.jpg" TargetMode="External"/><Relationship Id="rId17" Type="http://schemas.openxmlformats.org/officeDocument/2006/relationships/hyperlink" Target="http://i1.mywishis.in/s/i/wishes/470x0_3921e950d490a7f75b226330bc54648a62d1c8b9a0c02c937c41ae3f3c5724a9___jpg____4_1a735514.jpg" TargetMode="External"/><Relationship Id="rId25" Type="http://schemas.openxmlformats.org/officeDocument/2006/relationships/hyperlink" Target="http://otvet.imgsmail.ru/download/3e366d401cf6394cb75b113032358cda_i-1126.jpg" TargetMode="External"/><Relationship Id="rId33" Type="http://schemas.openxmlformats.org/officeDocument/2006/relationships/hyperlink" Target="http://cdn15.img22.ria.ru/images/28093/14/280931446.jpg" TargetMode="External"/><Relationship Id="rId2" Type="http://schemas.openxmlformats.org/officeDocument/2006/relationships/hyperlink" Target="http://www.mammy-pappy.ru/zagadki/411-zagadki-ko-dniu-kosmonavtiki.html" TargetMode="External"/><Relationship Id="rId16" Type="http://schemas.openxmlformats.org/officeDocument/2006/relationships/hyperlink" Target="http://cs614622.vk.me/v614622791/6c07/yQDr20mEE6E.jpg" TargetMode="External"/><Relationship Id="rId20" Type="http://schemas.openxmlformats.org/officeDocument/2006/relationships/hyperlink" Target="http://sdelanounas.ru/images/img/www.pomorland.info/01_russian_version_foto_0118.jpg" TargetMode="External"/><Relationship Id="rId29" Type="http://schemas.openxmlformats.org/officeDocument/2006/relationships/hyperlink" Target="http://select-news.ru/wp-content/uploads/2012/08/6032931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ages3.alphacoders.com/100/100519.jpg" TargetMode="External"/><Relationship Id="rId11" Type="http://schemas.openxmlformats.org/officeDocument/2006/relationships/hyperlink" Target="http://www.astronautica.ru/netcat_files/158/195/h_37f5b2e0843eea7240566006d5d13eb8" TargetMode="External"/><Relationship Id="rId24" Type="http://schemas.openxmlformats.org/officeDocument/2006/relationships/hyperlink" Target="http://900igr.net/datai/astronomija/Informatsija-o-kosmose/0010-017-German-Stepanovich-Titov.jpg" TargetMode="External"/><Relationship Id="rId32" Type="http://schemas.openxmlformats.org/officeDocument/2006/relationships/hyperlink" Target="http://picsfab.com/download/image/118567/2363x1329_raketa-soyuz-start.jpg" TargetMode="External"/><Relationship Id="rId37" Type="http://schemas.openxmlformats.org/officeDocument/2006/relationships/slide" Target="slide3.xml"/><Relationship Id="rId5" Type="http://schemas.openxmlformats.org/officeDocument/2006/relationships/hyperlink" Target="http://user.vse42.ru/files/P_S1280x904q80/Wnone/ui-55c825d23c06c7.85231110.jpeg" TargetMode="External"/><Relationship Id="rId15" Type="http://schemas.openxmlformats.org/officeDocument/2006/relationships/hyperlink" Target="http://www.seti-ceti.ru/assets/images/news9/kgo.jpg" TargetMode="External"/><Relationship Id="rId23" Type="http://schemas.openxmlformats.org/officeDocument/2006/relationships/hyperlink" Target="http://razmishlyajem.ru/wp-content/uploads/2013/04/%D0%9A%D0%BE%D1%81%D0%BC%D0%B8%D1%87%D0%B5%D1%81%D0%BA%D0%B8%D0%B9-%D0%BF%D0%B5%D0%B9%D0%B7%D0%B0%D0%B6.jpg" TargetMode="External"/><Relationship Id="rId28" Type="http://schemas.openxmlformats.org/officeDocument/2006/relationships/hyperlink" Target="http://to-name.ru/images/biography/ciolkovskij-konstantin.jpg" TargetMode="External"/><Relationship Id="rId36" Type="http://schemas.openxmlformats.org/officeDocument/2006/relationships/hyperlink" Target="http://img.hdwallpaperpc.com/cover/tmp/Nature_Planets_solar_system_asteroids_comets_earth_home_jupiter_KBO_Mars_Mercury_neptune_pluto_saturn_sun_uranus_ve_120055_1680x1050.jpg" TargetMode="External"/><Relationship Id="rId10" Type="http://schemas.openxmlformats.org/officeDocument/2006/relationships/hyperlink" Target="http://vsetainy.ru/wp-content/uploads/2011/09/mercury.jpg" TargetMode="External"/><Relationship Id="rId19" Type="http://schemas.openxmlformats.org/officeDocument/2006/relationships/hyperlink" Target="http://go1.imgsmail.ru/imgpreview?key=c85b77e0a6250cb&amp;mb=imgdb_preview_1356" TargetMode="External"/><Relationship Id="rId31" Type="http://schemas.openxmlformats.org/officeDocument/2006/relationships/hyperlink" Target="http://900igr.net/datai/astronomija/Pervyj-kosmonavt-v-kosmose/0013-017-Leonov-Aleksej-Arkhipovich-Vpervye-v-mire-vyshel-v-kosmicheskoe.jpg" TargetMode="External"/><Relationship Id="rId4" Type="http://schemas.openxmlformats.org/officeDocument/2006/relationships/hyperlink" Target="http://cdn.endata.cx/data/games/7894/photoExtreme/cb45169d-9042-4aaf-9c7d-3cb79c7b623d.jpg" TargetMode="External"/><Relationship Id="rId9" Type="http://schemas.openxmlformats.org/officeDocument/2006/relationships/hyperlink" Target="http://www.3porosenka.ru/uploads/0/4/0433d1447f70700854cff94720ac67c7.jpg" TargetMode="External"/><Relationship Id="rId14" Type="http://schemas.openxmlformats.org/officeDocument/2006/relationships/hyperlink" Target="http://kosmos-gid.ru/wp-content/uploads/uranus/Uranus1.jpg" TargetMode="External"/><Relationship Id="rId22" Type="http://schemas.openxmlformats.org/officeDocument/2006/relationships/hyperlink" Target="http://www.hrono.ru/img/foto/gagarin_skaf.jpg" TargetMode="External"/><Relationship Id="rId27" Type="http://schemas.openxmlformats.org/officeDocument/2006/relationships/hyperlink" Target="http://pomnipro.ru/resources/image/userphoto_3863_4337.jpeg" TargetMode="External"/><Relationship Id="rId30" Type="http://schemas.openxmlformats.org/officeDocument/2006/relationships/hyperlink" Target="http://images.aif.ru/004/610/8f5090150af09e97aeef5a70c696feaf.jpg" TargetMode="External"/><Relationship Id="rId35" Type="http://schemas.openxmlformats.org/officeDocument/2006/relationships/hyperlink" Target="http://2.bp.blogspot.com/-fUkY9mOd_74/VSlupGUex9I/AAAAAAAABxk/YGKHFmqaALQ/s1600/thuvi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Своя игра</a:t>
            </a:r>
            <a:endParaRPr lang="ru-RU" sz="6600" dirty="0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1752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000" b="1" dirty="0" smtClean="0">
                <a:ln>
                  <a:solidFill>
                    <a:srgbClr val="FFFF00"/>
                  </a:solidFill>
                </a:ln>
                <a:blipFill>
                  <a:blip r:embed="rId2"/>
                  <a:stretch>
                    <a:fillRect/>
                  </a:stretch>
                </a:blipFill>
              </a:rPr>
              <a:t>Космическое путешествие</a:t>
            </a:r>
            <a:endParaRPr lang="ru-RU" sz="8000" b="1" dirty="0">
              <a:ln>
                <a:solidFill>
                  <a:srgbClr val="FFFF00"/>
                </a:solidFill>
              </a:ln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5380672"/>
            <a:ext cx="328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едагог дополнительного образования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СОШ №1 г.Вуктыл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Бабченкова</a:t>
            </a:r>
            <a:r>
              <a:rPr lang="ru-RU" dirty="0" smtClean="0">
                <a:solidFill>
                  <a:srgbClr val="FFFF00"/>
                </a:solidFill>
              </a:rPr>
              <a:t> Лилия </a:t>
            </a:r>
            <a:r>
              <a:rPr lang="ru-RU" dirty="0" err="1" smtClean="0">
                <a:solidFill>
                  <a:srgbClr val="FFFF00"/>
                </a:solidFill>
              </a:rPr>
              <a:t>Ильдусовна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8572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II </a:t>
            </a:r>
            <a:r>
              <a:rPr lang="ru-RU" dirty="0" smtClean="0">
                <a:solidFill>
                  <a:srgbClr val="FFC000"/>
                </a:solidFill>
              </a:rPr>
              <a:t>Международный конкурс «Этот удивительный космос»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715016"/>
            <a:ext cx="1785950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hlinkClick r:id="rId3" action="ppaction://hlinksldjump"/>
              </a:rPr>
              <a:t>Правила игры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6286520"/>
            <a:ext cx="1785950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hlinkClick r:id="rId4" action="ppaction://hlinksldjump"/>
              </a:rPr>
              <a:t>Начать игру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6182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422" y="571480"/>
            <a:ext cx="497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Планета, имеющая кольца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0433d1447f70700854cff94720ac67c7.jpg"/>
          <p:cNvPicPr>
            <a:picLocks noChangeAspect="1"/>
          </p:cNvPicPr>
          <p:nvPr/>
        </p:nvPicPr>
        <p:blipFill>
          <a:blip r:embed="rId2"/>
          <a:srcRect r="-1250" b="11039"/>
          <a:stretch>
            <a:fillRect/>
          </a:stretch>
        </p:blipFill>
        <p:spPr>
          <a:xfrm>
            <a:off x="1928794" y="1285860"/>
            <a:ext cx="5786458" cy="3262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507207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Сатурн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0232" y="500042"/>
            <a:ext cx="546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Ближайшая к солнцу планета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merc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500174"/>
            <a:ext cx="3891892" cy="3891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564357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Меркурий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538" y="642918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Какая планета в солнечной системе самая большая?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434434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928802"/>
            <a:ext cx="3714776" cy="2786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16" y="528638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Юпитер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677" y="571480"/>
            <a:ext cx="791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Какую планету называют красной?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609c3d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214422"/>
            <a:ext cx="4000528" cy="422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585789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Марс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064" y="571480"/>
            <a:ext cx="898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Какая планета из видимых с Земли самая яркая?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Na-Venere-suschestvuet-zhizn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428736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542926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Венера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7620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00" y="500042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Какие планеты вращаются в направлении противоположном Земле?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Uran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85926"/>
            <a:ext cx="3638557" cy="3133379"/>
          </a:xfrm>
          <a:prstGeom prst="rect">
            <a:avLst/>
          </a:prstGeom>
        </p:spPr>
      </p:pic>
      <p:pic>
        <p:nvPicPr>
          <p:cNvPr id="4" name="Рисунок 3" descr="Na-Venere-suschestvuet-zhizn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85926"/>
            <a:ext cx="4071966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550070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Уран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542926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Венера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496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500042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Здание, оборудованное для астрономических наблюдений.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5691202" cy="3794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578645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Обсерватория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5984" y="571480"/>
            <a:ext cx="4541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Наука о небесных телах.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yQDr20mEE6E.jpg"/>
          <p:cNvPicPr>
            <a:picLocks noChangeAspect="1"/>
          </p:cNvPicPr>
          <p:nvPr/>
        </p:nvPicPr>
        <p:blipFill>
          <a:blip r:embed="rId2"/>
          <a:srcRect r="-290" b="11506"/>
          <a:stretch>
            <a:fillRect/>
          </a:stretch>
        </p:blipFill>
        <p:spPr>
          <a:xfrm>
            <a:off x="1785918" y="1285860"/>
            <a:ext cx="5692788" cy="376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550070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Астрономия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4546" y="142852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Астрономический прибор для наблюдения за небесными телами. 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470x0_3921e950d490a7f75b226330bc54648a62d1c8b9a0c02c937c41ae3f3c5724a9___jpg____4_1a735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714488"/>
            <a:ext cx="3357586" cy="401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5857892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телескоп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35716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Небесное тело, имеющее вид туманного светящегося пятна и световой полосы в форме хвоста.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1400265915_kometa-galleya.jpg"/>
          <p:cNvPicPr>
            <a:picLocks noChangeAspect="1"/>
          </p:cNvPicPr>
          <p:nvPr/>
        </p:nvPicPr>
        <p:blipFill>
          <a:blip r:embed="rId2"/>
          <a:srcRect r="-1380" b="12682"/>
          <a:stretch>
            <a:fillRect/>
          </a:stretch>
        </p:blipFill>
        <p:spPr>
          <a:xfrm>
            <a:off x="1857356" y="2071678"/>
            <a:ext cx="5246702" cy="2819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528638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комета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64291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Правила игры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В игре может принимать участие 2, 3, 4 команды. Команды по очереди выбирают категорию  вопроса и его стоимость. За правильный ответ команда получает количество баллов равное стоимости вопроса. Выигрывает команда набравшая большее количество баллов.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414" y="57148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Обломки комет, упавших на Землю.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imgpreview.jpg"/>
          <p:cNvPicPr>
            <a:picLocks noChangeAspect="1"/>
          </p:cNvPicPr>
          <p:nvPr/>
        </p:nvPicPr>
        <p:blipFill>
          <a:blip r:embed="rId2"/>
          <a:srcRect l="3703" t="9091" r="3703" b="4545"/>
          <a:stretch>
            <a:fillRect/>
          </a:stretch>
        </p:blipFill>
        <p:spPr>
          <a:xfrm>
            <a:off x="2500298" y="1571612"/>
            <a:ext cx="4143404" cy="262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500063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Метеориты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7620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42860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Комплекс сооружений для сборки, подготовки и запуска космических аппаратов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01_russian_version_foto_0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7040907" cy="2500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500063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Космодром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3846" y="500042"/>
            <a:ext cx="4776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Имя первого космонавта.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imgpreview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142984"/>
            <a:ext cx="2786082" cy="3812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550070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Юрий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34" y="42860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Сколько раз Гагарин облетел вокруг Земли?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6231311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571612"/>
            <a:ext cx="4675942" cy="285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471488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Один раз</a:t>
            </a:r>
            <a:endParaRPr lang="ru-RU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755" y="500042"/>
            <a:ext cx="8528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За какое время Гагарин облетел вокруг Земли?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gagarin_sk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571612"/>
            <a:ext cx="3810000" cy="308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535782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108 минут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28572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Какая знаменитая фраза была произнесена Гагариным перед полетом?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364696139d4c8cc43cc02b95ae6a8a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71612"/>
            <a:ext cx="5230826" cy="3943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600076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«Поехали!»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224" y="571480"/>
            <a:ext cx="6963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Кто был дублером Гагарина в полете?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0010-017-German-Stepanovich-Ti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285860"/>
            <a:ext cx="2754644" cy="3889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571501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Герман Титов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663" y="500042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На каком корабле первый космонавт Земли совершил свой полет?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3e366d401cf6394cb75b113032358cda_i-1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857364"/>
            <a:ext cx="3714776" cy="2678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550070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«Восток»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8394" y="500042"/>
            <a:ext cx="5267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Первая женщина космонавт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1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142984"/>
            <a:ext cx="2762428" cy="4011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5643578"/>
            <a:ext cx="4957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Валентина Терешкова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00" y="42860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Кто был создателем первого пилотируемого космического корабля?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userphoto_3863_43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500174"/>
            <a:ext cx="2552427" cy="4194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6150114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Сергей Королёв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4282" y="642918"/>
            <a:ext cx="124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Загадки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1643050"/>
            <a:ext cx="1355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Планеты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2714620"/>
            <a:ext cx="159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Что такое?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3714752"/>
            <a:ext cx="121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Гагарин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4572008"/>
            <a:ext cx="164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Люди и космос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282" y="5715016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Разное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>
            <a:hlinkClick r:id="rId2" action="ppaction://hlinksldjump"/>
          </p:cNvPr>
          <p:cNvSpPr/>
          <p:nvPr/>
        </p:nvSpPr>
        <p:spPr>
          <a:xfrm>
            <a:off x="1785918" y="571480"/>
            <a:ext cx="100013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0" name="Прямоугольник 49">
            <a:hlinkClick r:id="rId3" action="ppaction://hlinksldjump"/>
          </p:cNvPr>
          <p:cNvSpPr/>
          <p:nvPr/>
        </p:nvSpPr>
        <p:spPr>
          <a:xfrm>
            <a:off x="3000364" y="571480"/>
            <a:ext cx="100013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51" name="Прямоугольник 50">
            <a:hlinkClick r:id="rId4" action="ppaction://hlinksldjump"/>
          </p:cNvPr>
          <p:cNvSpPr/>
          <p:nvPr/>
        </p:nvSpPr>
        <p:spPr>
          <a:xfrm>
            <a:off x="4214810" y="571480"/>
            <a:ext cx="100013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52" name="Прямоугольник 51">
            <a:hlinkClick r:id="rId5" action="ppaction://hlinksldjump"/>
          </p:cNvPr>
          <p:cNvSpPr/>
          <p:nvPr/>
        </p:nvSpPr>
        <p:spPr>
          <a:xfrm>
            <a:off x="5429256" y="571480"/>
            <a:ext cx="100013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53" name="Прямоугольник 52">
            <a:hlinkClick r:id="rId6" action="ppaction://hlinksldjump"/>
          </p:cNvPr>
          <p:cNvSpPr/>
          <p:nvPr/>
        </p:nvSpPr>
        <p:spPr>
          <a:xfrm>
            <a:off x="6643702" y="571480"/>
            <a:ext cx="100013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54" name="Прямоугольник 53">
            <a:hlinkClick r:id="rId7" action="ppaction://hlinksldjump"/>
          </p:cNvPr>
          <p:cNvSpPr/>
          <p:nvPr/>
        </p:nvSpPr>
        <p:spPr>
          <a:xfrm>
            <a:off x="7858148" y="571480"/>
            <a:ext cx="100013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55" name="Прямоугольник 54">
            <a:hlinkClick r:id="rId8" action="ppaction://hlinksldjump"/>
          </p:cNvPr>
          <p:cNvSpPr/>
          <p:nvPr/>
        </p:nvSpPr>
        <p:spPr>
          <a:xfrm>
            <a:off x="1785918" y="1585900"/>
            <a:ext cx="100013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6" name="Прямоугольник 55">
            <a:hlinkClick r:id="rId9" action="ppaction://hlinksldjump"/>
          </p:cNvPr>
          <p:cNvSpPr/>
          <p:nvPr/>
        </p:nvSpPr>
        <p:spPr>
          <a:xfrm>
            <a:off x="3000364" y="1585900"/>
            <a:ext cx="100013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57" name="Прямоугольник 56">
            <a:hlinkClick r:id="rId10" action="ppaction://hlinksldjump"/>
          </p:cNvPr>
          <p:cNvSpPr/>
          <p:nvPr/>
        </p:nvSpPr>
        <p:spPr>
          <a:xfrm>
            <a:off x="4214810" y="1585900"/>
            <a:ext cx="100013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58" name="Прямоугольник 57">
            <a:hlinkClick r:id="rId11" action="ppaction://hlinksldjump"/>
          </p:cNvPr>
          <p:cNvSpPr/>
          <p:nvPr/>
        </p:nvSpPr>
        <p:spPr>
          <a:xfrm>
            <a:off x="5429256" y="1585900"/>
            <a:ext cx="100013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59" name="Прямоугольник 58">
            <a:hlinkClick r:id="rId12" action="ppaction://hlinksldjump"/>
          </p:cNvPr>
          <p:cNvSpPr/>
          <p:nvPr/>
        </p:nvSpPr>
        <p:spPr>
          <a:xfrm>
            <a:off x="6643702" y="1585900"/>
            <a:ext cx="100013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60" name="Прямоугольник 59">
            <a:hlinkClick r:id="rId13" action="ppaction://hlinksldjump"/>
          </p:cNvPr>
          <p:cNvSpPr/>
          <p:nvPr/>
        </p:nvSpPr>
        <p:spPr>
          <a:xfrm>
            <a:off x="7858148" y="1585900"/>
            <a:ext cx="1000132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61" name="Прямоугольник 60">
            <a:hlinkClick r:id="rId14" action="ppaction://hlinksldjump"/>
          </p:cNvPr>
          <p:cNvSpPr/>
          <p:nvPr/>
        </p:nvSpPr>
        <p:spPr>
          <a:xfrm>
            <a:off x="1785918" y="2600320"/>
            <a:ext cx="100013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2" name="Прямоугольник 61">
            <a:hlinkClick r:id="rId15" action="ppaction://hlinksldjump"/>
          </p:cNvPr>
          <p:cNvSpPr/>
          <p:nvPr/>
        </p:nvSpPr>
        <p:spPr>
          <a:xfrm>
            <a:off x="3000364" y="2600320"/>
            <a:ext cx="100013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63" name="Прямоугольник 62">
            <a:hlinkClick r:id="rId16" action="ppaction://hlinksldjump"/>
          </p:cNvPr>
          <p:cNvSpPr/>
          <p:nvPr/>
        </p:nvSpPr>
        <p:spPr>
          <a:xfrm>
            <a:off x="4214810" y="2600320"/>
            <a:ext cx="100013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64" name="Прямоугольник 63">
            <a:hlinkClick r:id="rId17" action="ppaction://hlinksldjump"/>
          </p:cNvPr>
          <p:cNvSpPr/>
          <p:nvPr/>
        </p:nvSpPr>
        <p:spPr>
          <a:xfrm>
            <a:off x="5429256" y="2600320"/>
            <a:ext cx="100013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65" name="Прямоугольник 64">
            <a:hlinkClick r:id="rId18" action="ppaction://hlinksldjump"/>
          </p:cNvPr>
          <p:cNvSpPr/>
          <p:nvPr/>
        </p:nvSpPr>
        <p:spPr>
          <a:xfrm>
            <a:off x="6643702" y="2600320"/>
            <a:ext cx="100013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66" name="Прямоугольник 65">
            <a:hlinkClick r:id="rId19" action="ppaction://hlinksldjump"/>
          </p:cNvPr>
          <p:cNvSpPr/>
          <p:nvPr/>
        </p:nvSpPr>
        <p:spPr>
          <a:xfrm>
            <a:off x="7858148" y="2600320"/>
            <a:ext cx="100013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67" name="Прямоугольник 66">
            <a:hlinkClick r:id="rId20" action="ppaction://hlinksldjump"/>
          </p:cNvPr>
          <p:cNvSpPr/>
          <p:nvPr/>
        </p:nvSpPr>
        <p:spPr>
          <a:xfrm>
            <a:off x="1785918" y="3614740"/>
            <a:ext cx="1000132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8" name="Прямоугольник 67">
            <a:hlinkClick r:id="rId21" action="ppaction://hlinksldjump"/>
          </p:cNvPr>
          <p:cNvSpPr/>
          <p:nvPr/>
        </p:nvSpPr>
        <p:spPr>
          <a:xfrm>
            <a:off x="3000364" y="3614740"/>
            <a:ext cx="1000132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69" name="Прямоугольник 68">
            <a:hlinkClick r:id="rId22" action="ppaction://hlinksldjump"/>
          </p:cNvPr>
          <p:cNvSpPr/>
          <p:nvPr/>
        </p:nvSpPr>
        <p:spPr>
          <a:xfrm>
            <a:off x="4214810" y="3614740"/>
            <a:ext cx="1000132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70" name="Прямоугольник 69">
            <a:hlinkClick r:id="rId23" action="ppaction://hlinksldjump"/>
          </p:cNvPr>
          <p:cNvSpPr/>
          <p:nvPr/>
        </p:nvSpPr>
        <p:spPr>
          <a:xfrm>
            <a:off x="5429256" y="3614740"/>
            <a:ext cx="1000132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71" name="Прямоугольник 70">
            <a:hlinkClick r:id="rId24" action="ppaction://hlinksldjump"/>
          </p:cNvPr>
          <p:cNvSpPr/>
          <p:nvPr/>
        </p:nvSpPr>
        <p:spPr>
          <a:xfrm>
            <a:off x="6643702" y="3614740"/>
            <a:ext cx="1000132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72" name="Прямоугольник 71">
            <a:hlinkClick r:id="rId25" action="ppaction://hlinksldjump"/>
          </p:cNvPr>
          <p:cNvSpPr/>
          <p:nvPr/>
        </p:nvSpPr>
        <p:spPr>
          <a:xfrm>
            <a:off x="7786710" y="3643314"/>
            <a:ext cx="1000132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73" name="Прямоугольник 72">
            <a:hlinkClick r:id="rId26" action="ppaction://hlinksldjump"/>
          </p:cNvPr>
          <p:cNvSpPr/>
          <p:nvPr/>
        </p:nvSpPr>
        <p:spPr>
          <a:xfrm>
            <a:off x="1785918" y="4629160"/>
            <a:ext cx="100013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4" name="Прямоугольник 73">
            <a:hlinkClick r:id="rId27" action="ppaction://hlinksldjump"/>
          </p:cNvPr>
          <p:cNvSpPr/>
          <p:nvPr/>
        </p:nvSpPr>
        <p:spPr>
          <a:xfrm>
            <a:off x="3000364" y="4629160"/>
            <a:ext cx="100013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75" name="Прямоугольник 74">
            <a:hlinkClick r:id="rId28" action="ppaction://hlinksldjump"/>
          </p:cNvPr>
          <p:cNvSpPr/>
          <p:nvPr/>
        </p:nvSpPr>
        <p:spPr>
          <a:xfrm>
            <a:off x="4214810" y="4629160"/>
            <a:ext cx="100013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76" name="Прямоугольник 75">
            <a:hlinkClick r:id="rId29" action="ppaction://hlinksldjump"/>
          </p:cNvPr>
          <p:cNvSpPr/>
          <p:nvPr/>
        </p:nvSpPr>
        <p:spPr>
          <a:xfrm>
            <a:off x="5429256" y="4629160"/>
            <a:ext cx="100013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77" name="Прямоугольник 76">
            <a:hlinkClick r:id="rId30" action="ppaction://hlinksldjump"/>
          </p:cNvPr>
          <p:cNvSpPr/>
          <p:nvPr/>
        </p:nvSpPr>
        <p:spPr>
          <a:xfrm>
            <a:off x="6643702" y="4629160"/>
            <a:ext cx="100013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78" name="Прямоугольник 77">
            <a:hlinkClick r:id="rId31" action="ppaction://hlinksldjump"/>
          </p:cNvPr>
          <p:cNvSpPr/>
          <p:nvPr/>
        </p:nvSpPr>
        <p:spPr>
          <a:xfrm>
            <a:off x="7858148" y="4629160"/>
            <a:ext cx="100013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79" name="Прямоугольник 78">
            <a:hlinkClick r:id="rId32" action="ppaction://hlinksldjump"/>
          </p:cNvPr>
          <p:cNvSpPr/>
          <p:nvPr/>
        </p:nvSpPr>
        <p:spPr>
          <a:xfrm>
            <a:off x="1785918" y="5643578"/>
            <a:ext cx="10001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80" name="Прямоугольник 79">
            <a:hlinkClick r:id="rId33" action="ppaction://hlinksldjump"/>
          </p:cNvPr>
          <p:cNvSpPr/>
          <p:nvPr/>
        </p:nvSpPr>
        <p:spPr>
          <a:xfrm>
            <a:off x="3000364" y="5643578"/>
            <a:ext cx="10001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81" name="Прямоугольник 80">
            <a:hlinkClick r:id="rId34" action="ppaction://hlinksldjump"/>
          </p:cNvPr>
          <p:cNvSpPr/>
          <p:nvPr/>
        </p:nvSpPr>
        <p:spPr>
          <a:xfrm>
            <a:off x="4243386" y="5643578"/>
            <a:ext cx="10001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82" name="Прямоугольник 81">
            <a:hlinkClick r:id="rId35" action="ppaction://hlinksldjump"/>
          </p:cNvPr>
          <p:cNvSpPr/>
          <p:nvPr/>
        </p:nvSpPr>
        <p:spPr>
          <a:xfrm>
            <a:off x="5472120" y="5643578"/>
            <a:ext cx="10001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83" name="Прямоугольник 82">
            <a:hlinkClick r:id="rId36" action="ppaction://hlinksldjump"/>
          </p:cNvPr>
          <p:cNvSpPr/>
          <p:nvPr/>
        </p:nvSpPr>
        <p:spPr>
          <a:xfrm>
            <a:off x="6700854" y="5643578"/>
            <a:ext cx="10001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84" name="Прямоугольник 83">
            <a:hlinkClick r:id="rId37" action="ppaction://hlinksldjump"/>
          </p:cNvPr>
          <p:cNvSpPr/>
          <p:nvPr/>
        </p:nvSpPr>
        <p:spPr>
          <a:xfrm>
            <a:off x="7929586" y="5643578"/>
            <a:ext cx="1000132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8072462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76" y="357166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Ученый – основоположник космонавтики. Его называют отцом русской космонавтики.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ciolkovskij-konstan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000239"/>
            <a:ext cx="3007641" cy="3358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5857892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Константин Циолковский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604" y="285728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Космонавт первый вышедший в открытый космос.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0013-017-Leonov-Aleksej-Arkhipovich-Vpervye-v-mire-vyshel-v-kosmichesk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500174"/>
            <a:ext cx="3048000" cy="404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5786454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Алексей Леонов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5714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Первая женщина, которая вышла в открытий космос.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8f5090150af09e97aeef5a70c696fe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14488"/>
            <a:ext cx="5619768" cy="3731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578645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Светлана Савицкая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50004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Кто первым высадился на Луну?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60329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571612"/>
            <a:ext cx="4480560" cy="2962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507207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Нил </a:t>
            </a:r>
            <a:r>
              <a:rPr lang="ru-RU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Армстронг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500042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 называется космический летательный аппарат?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imgpreview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857364"/>
            <a:ext cx="4577747" cy="2571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40" y="500063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ракета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35716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Небесное тело, которое обращается по орбите вокруг Солнца.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imgpreview (3).jpg"/>
          <p:cNvPicPr>
            <a:picLocks noChangeAspect="1"/>
          </p:cNvPicPr>
          <p:nvPr/>
        </p:nvPicPr>
        <p:blipFill>
          <a:blip r:embed="rId2"/>
          <a:srcRect r="1611" b="17146"/>
          <a:stretch>
            <a:fillRect/>
          </a:stretch>
        </p:blipFill>
        <p:spPr>
          <a:xfrm>
            <a:off x="2000232" y="1785926"/>
            <a:ext cx="5429288" cy="285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535782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планета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57148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Назовите то место солнечной системы, куда ступала нога человека.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Космический-пейза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928802"/>
            <a:ext cx="4691074" cy="3065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564357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Луна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9058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00" y="357166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За сколько времени происходит вращение Луны вокруг своей оси? 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Рисунок 3" descr="thuv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262706" cy="4120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5857892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27 суток и 3 часа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496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57148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Какая страна запустила первый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искусственный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 спутник Земли?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824037"/>
            <a:ext cx="5981700" cy="3209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5429264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СССР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44" y="3000372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57148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 называются космодромы, находящиеся в России?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280931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85926"/>
            <a:ext cx="3489811" cy="2000264"/>
          </a:xfrm>
          <a:prstGeom prst="rect">
            <a:avLst/>
          </a:prstGeom>
        </p:spPr>
      </p:pic>
      <p:pic>
        <p:nvPicPr>
          <p:cNvPr id="4" name="Рисунок 3" descr="Kosmodrom-Kapustin-Y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5926"/>
            <a:ext cx="3570744" cy="2014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464344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Плесецк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471488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Капустин Яр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97827" y="324433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В космосе всегда мороз, лета не бывает.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Космонавт, проверив трос, что-то надевает.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Та одежда припасет и тепло, кислород.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Рисунок 5" descr="cb45169d-9042-4aaf-9c7d-3cb79c7b62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571612"/>
            <a:ext cx="2595700" cy="3895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2" y="564357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скафандр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2"/>
              </a:rPr>
              <a:t>Загадки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550070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Большая Медведица</a:t>
            </a:r>
          </a:p>
          <a:p>
            <a:r>
              <a:rPr lang="ru-RU" dirty="0" smtClean="0">
                <a:hlinkClick r:id="rId3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Скафандр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иллюминатор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Луна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7148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7"/>
              </a:rPr>
              <a:t>комета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64305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8"/>
              </a:rPr>
              <a:t>спутник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000240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9"/>
              </a:rPr>
              <a:t>Сатурн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357430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0"/>
              </a:rPr>
              <a:t>Меркурий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643182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1"/>
              </a:rPr>
              <a:t>Юпитер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928934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2"/>
              </a:rPr>
              <a:t>марс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214686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3"/>
              </a:rPr>
              <a:t>Венера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500438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4"/>
              </a:rPr>
              <a:t>Уран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85762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5"/>
              </a:rPr>
              <a:t>обсерватория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92919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6"/>
              </a:rPr>
              <a:t>астрономия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421481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7"/>
              </a:rPr>
              <a:t>телескоп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28638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8"/>
              </a:rPr>
              <a:t>комета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5643578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9"/>
              </a:rPr>
              <a:t>метеориты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635795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0"/>
              </a:rPr>
              <a:t>космодром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385762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1"/>
              </a:rPr>
              <a:t>Гагарин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4143380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2"/>
              </a:rPr>
              <a:t>Гагарин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5929330"/>
            <a:ext cx="235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3"/>
              </a:rPr>
              <a:t>полет вокруг Земли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228599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3"/>
              </a:rPr>
              <a:t>Гагарин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43240" y="450057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4"/>
              </a:rPr>
              <a:t>Титов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572008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5"/>
              </a:rPr>
              <a:t>ракета "Восток"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2571744"/>
            <a:ext cx="124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6"/>
              </a:rPr>
              <a:t>Терешкова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521495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7"/>
              </a:rPr>
              <a:t>Королев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143240" y="357187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8"/>
              </a:rPr>
              <a:t>Циолковский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143240" y="485776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9"/>
              </a:rPr>
              <a:t>Амстронг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143240" y="328612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0"/>
              </a:rPr>
              <a:t>Савицкая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143240" y="2928934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1"/>
              </a:rPr>
              <a:t>Леонов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43240" y="92867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2"/>
              </a:rPr>
              <a:t>ракета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128586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3"/>
              </a:rPr>
              <a:t>Плесецк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43240" y="164305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4"/>
              </a:rPr>
              <a:t>Капустин Яр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4324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5"/>
              </a:rPr>
              <a:t>Земля и Луна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600076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6"/>
              </a:rPr>
              <a:t>планеты</a:t>
            </a:r>
            <a:endParaRPr lang="ru-RU" dirty="0"/>
          </a:p>
        </p:txBody>
      </p:sp>
      <p:sp>
        <p:nvSpPr>
          <p:cNvPr id="39" name="Управляющая кнопка: домой 38">
            <a:hlinkClick r:id="rId37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7620" y="342900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tAsQB7Dw2nk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071678"/>
            <a:ext cx="4049714" cy="3151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Из какого ковша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Не пьют, не едят,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А только на него глядят?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57214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Большая Медведица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6182" y="3786190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422" y="142852"/>
            <a:ext cx="44757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Есть окошко в корабле -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ru-RU" sz="3200" b="1" dirty="0" err="1" smtClean="0">
                <a:solidFill>
                  <a:schemeClr val="bg1">
                    <a:lumMod val="85000"/>
                  </a:schemeClr>
                </a:solidFill>
              </a:rPr>
              <a:t>Челенджере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", "Мире".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Но не то, что на Земле -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В доме и в квартире.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В форме круга то окно,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Очень прочное оно.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ui-55c825d23c06c7.852311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071810"/>
            <a:ext cx="4000528" cy="2825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600076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иллюминатор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14686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538" y="197346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Волчок, волчок,</a:t>
            </a:r>
            <a:b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Покажи другой бочок,</a:t>
            </a:r>
            <a:b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Другой бок не покажу,</a:t>
            </a:r>
            <a:b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Я привязанный хожу.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100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285992"/>
            <a:ext cx="4786314" cy="2991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578645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Луна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6182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7673" y="571480"/>
            <a:ext cx="57584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В космосе с хвостом летаю,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Пыль вселенной подметаю.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Как метла, мой длинный хвост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Проведет уборку звезд.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8059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55626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578645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комета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6182" y="3286124"/>
            <a:ext cx="144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Ответ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7382" y="571480"/>
            <a:ext cx="42292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Я лечу вокруг Земли,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Отражаю вниз сигнал,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Чтобы зрители могли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Принимать телеканал.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Рисунок 2" descr="6cfc56dda4d055afe06700ab561b4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571744"/>
            <a:ext cx="4000528" cy="3000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585789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спутник</a:t>
            </a:r>
            <a:endParaRPr lang="ru-RU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600</Words>
  <Application>Microsoft Office PowerPoint</Application>
  <PresentationFormat>Экран (4:3)</PresentationFormat>
  <Paragraphs>216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Своя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294</cp:revision>
  <dcterms:created xsi:type="dcterms:W3CDTF">2016-04-03T16:38:53Z</dcterms:created>
  <dcterms:modified xsi:type="dcterms:W3CDTF">2016-04-14T20:06:02Z</dcterms:modified>
</cp:coreProperties>
</file>