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59" r:id="rId4"/>
    <p:sldId id="266" r:id="rId5"/>
    <p:sldId id="257" r:id="rId6"/>
    <p:sldId id="264" r:id="rId7"/>
    <p:sldId id="268" r:id="rId8"/>
    <p:sldId id="269" r:id="rId9"/>
    <p:sldId id="271" r:id="rId10"/>
    <p:sldId id="270" r:id="rId11"/>
    <p:sldId id="291" r:id="rId12"/>
    <p:sldId id="29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3623" autoAdjust="0"/>
  </p:normalViewPr>
  <p:slideViewPr>
    <p:cSldViewPr>
      <p:cViewPr varScale="1">
        <p:scale>
          <a:sx n="85" d="100"/>
          <a:sy n="85" d="100"/>
        </p:scale>
        <p:origin x="-906" y="-5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746E9D-B869-4F77-AD35-8D62BE261981}" type="datetimeFigureOut">
              <a:rPr lang="ru-RU" smtClean="0"/>
              <a:t>22.04.2016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042EAB-89A6-4743-BD81-B14B826DD36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042EAB-89A6-4743-BD81-B14B826DD36B}" type="slidenum">
              <a:rPr lang="ru-RU" smtClean="0"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E7D53-4B5C-4EC2-A60E-3029D21C493B}" type="datetimeFigureOut">
              <a:rPr lang="ru-RU" smtClean="0"/>
              <a:pPr/>
              <a:t>22.04.2016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72702-307B-47B9-9F67-C870F64950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E7D53-4B5C-4EC2-A60E-3029D21C493B}" type="datetimeFigureOut">
              <a:rPr lang="ru-RU" smtClean="0"/>
              <a:pPr/>
              <a:t>22.04.2016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72702-307B-47B9-9F67-C870F64950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E7D53-4B5C-4EC2-A60E-3029D21C493B}" type="datetimeFigureOut">
              <a:rPr lang="ru-RU" smtClean="0"/>
              <a:pPr/>
              <a:t>22.04.2016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72702-307B-47B9-9F67-C870F64950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E7D53-4B5C-4EC2-A60E-3029D21C493B}" type="datetimeFigureOut">
              <a:rPr lang="ru-RU" smtClean="0"/>
              <a:pPr/>
              <a:t>22.04.2016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72702-307B-47B9-9F67-C870F64950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E7D53-4B5C-4EC2-A60E-3029D21C493B}" type="datetimeFigureOut">
              <a:rPr lang="ru-RU" smtClean="0"/>
              <a:pPr/>
              <a:t>22.04.2016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72702-307B-47B9-9F67-C870F64950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E7D53-4B5C-4EC2-A60E-3029D21C493B}" type="datetimeFigureOut">
              <a:rPr lang="ru-RU" smtClean="0"/>
              <a:pPr/>
              <a:t>22.04.2016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72702-307B-47B9-9F67-C870F64950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E7D53-4B5C-4EC2-A60E-3029D21C493B}" type="datetimeFigureOut">
              <a:rPr lang="ru-RU" smtClean="0"/>
              <a:pPr/>
              <a:t>22.04.2016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72702-307B-47B9-9F67-C870F64950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E7D53-4B5C-4EC2-A60E-3029D21C493B}" type="datetimeFigureOut">
              <a:rPr lang="ru-RU" smtClean="0"/>
              <a:pPr/>
              <a:t>22.04.2016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72702-307B-47B9-9F67-C870F64950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E7D53-4B5C-4EC2-A60E-3029D21C493B}" type="datetimeFigureOut">
              <a:rPr lang="ru-RU" smtClean="0"/>
              <a:pPr/>
              <a:t>22.04.2016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72702-307B-47B9-9F67-C870F64950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E7D53-4B5C-4EC2-A60E-3029D21C493B}" type="datetimeFigureOut">
              <a:rPr lang="ru-RU" smtClean="0"/>
              <a:pPr/>
              <a:t>22.04.2016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72702-307B-47B9-9F67-C870F64950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E7D53-4B5C-4EC2-A60E-3029D21C493B}" type="datetimeFigureOut">
              <a:rPr lang="ru-RU" smtClean="0"/>
              <a:pPr/>
              <a:t>22.04.2016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72702-307B-47B9-9F67-C870F64950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AE7D53-4B5C-4EC2-A60E-3029D21C493B}" type="datetimeFigureOut">
              <a:rPr lang="ru-RU" smtClean="0"/>
              <a:pPr/>
              <a:t>22.04.2016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72702-307B-47B9-9F67-C870F649504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tihi.ru/pics/2010/06/01/8010.jpg" TargetMode="External"/><Relationship Id="rId13" Type="http://schemas.openxmlformats.org/officeDocument/2006/relationships/hyperlink" Target="http://to-name.ru/biography/konstantin-ciolkovskij.htm" TargetMode="External"/><Relationship Id="rId3" Type="http://schemas.openxmlformats.org/officeDocument/2006/relationships/image" Target="../media/image11.jpeg"/><Relationship Id="rId7" Type="http://schemas.openxmlformats.org/officeDocument/2006/relationships/hyperlink" Target="http://vsosh2.ru/uploads/posts/2012-05/1336597593_korolev2.jpg" TargetMode="External"/><Relationship Id="rId12" Type="http://schemas.openxmlformats.org/officeDocument/2006/relationships/hyperlink" Target="http://www.worldofnature.ru/lyudi-i-nauka?id=243&amp;view=pag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myvunderkinder.ru/2013/04/detyam-o-planetax-solnechnoj-sistemy/" TargetMode="External"/><Relationship Id="rId11" Type="http://schemas.openxmlformats.org/officeDocument/2006/relationships/hyperlink" Target="https://im2-tub-ru.yandex.net/i?id=2b67be0614267699b578c86056b21564&amp;n=33&amp;h=215&amp;w=153" TargetMode="External"/><Relationship Id="rId5" Type="http://schemas.openxmlformats.org/officeDocument/2006/relationships/hyperlink" Target="http://mysteriesearth.ucoz.ua/news/kosmos_i_zagadki_zemli_kontakt_s_inoplanetjanami/2015-08-08-75" TargetMode="External"/><Relationship Id="rId10" Type="http://schemas.openxmlformats.org/officeDocument/2006/relationships/hyperlink" Target="https://im1-tub-ru.yandex.net/i?id=ab34ed076f178eb279570826bd7f7f8f&amp;n=33&amp;h=215&amp;w=323" TargetMode="External"/><Relationship Id="rId4" Type="http://schemas.openxmlformats.org/officeDocument/2006/relationships/hyperlink" Target="http://www.bolshoyvopros.ru/questions/830047-jurij-gagarin-neizvedannyj-mir-kosmosa-kak-prohodil-start-v-nego.html" TargetMode="External"/><Relationship Id="rId9" Type="http://schemas.openxmlformats.org/officeDocument/2006/relationships/hyperlink" Target="http://www.374.ru/images/2007-11/09/30_6.jp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фон инна\j5348_12091893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000240"/>
            <a:ext cx="7786742" cy="1885962"/>
          </a:xfrm>
        </p:spPr>
        <p:txBody>
          <a:bodyPr>
            <a:normAutofit fontScale="90000"/>
          </a:bodyPr>
          <a:lstStyle/>
          <a:p>
            <a:r>
              <a:rPr lang="ru-RU" sz="4800" dirty="0" smtClean="0">
                <a:solidFill>
                  <a:srgbClr val="FFFF00"/>
                </a:solidFill>
                <a:latin typeface="Arial Black" pitchFamily="34" charset="0"/>
              </a:rPr>
              <a:t>ЧЕЛОВЕК</a:t>
            </a:r>
            <a:br>
              <a:rPr lang="ru-RU" sz="4800" dirty="0" smtClean="0">
                <a:solidFill>
                  <a:srgbClr val="FFFF00"/>
                </a:solidFill>
                <a:latin typeface="Arial Black" pitchFamily="34" charset="0"/>
              </a:rPr>
            </a:br>
            <a:r>
              <a:rPr lang="ru-RU" sz="4800" dirty="0" smtClean="0">
                <a:solidFill>
                  <a:srgbClr val="FFFF00"/>
                </a:solidFill>
                <a:latin typeface="Arial Black" pitchFamily="34" charset="0"/>
              </a:rPr>
              <a:t>и</a:t>
            </a:r>
            <a:br>
              <a:rPr lang="ru-RU" sz="4800" dirty="0" smtClean="0">
                <a:solidFill>
                  <a:srgbClr val="FFFF00"/>
                </a:solidFill>
                <a:latin typeface="Arial Black" pitchFamily="34" charset="0"/>
              </a:rPr>
            </a:br>
            <a:r>
              <a:rPr lang="ru-RU" sz="4800" dirty="0" smtClean="0">
                <a:solidFill>
                  <a:srgbClr val="FFFF00"/>
                </a:solidFill>
                <a:latin typeface="Arial Black" pitchFamily="34" charset="0"/>
              </a:rPr>
              <a:t>КОСМОС.</a:t>
            </a:r>
            <a:endParaRPr lang="ru-RU" sz="4800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43438" y="5214950"/>
            <a:ext cx="4500562" cy="1643050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rgbClr val="92D050"/>
                </a:solidFill>
                <a:latin typeface="Arial Black" pitchFamily="34" charset="0"/>
                <a:cs typeface="Times New Roman" pitchFamily="18" charset="0"/>
              </a:rPr>
              <a:t>Карлашова Светлана Александровна</a:t>
            </a:r>
          </a:p>
          <a:p>
            <a:r>
              <a:rPr lang="ru-RU" sz="1800" dirty="0" smtClean="0">
                <a:solidFill>
                  <a:srgbClr val="92D050"/>
                </a:solidFill>
                <a:latin typeface="Arial Black" pitchFamily="34" charset="0"/>
                <a:cs typeface="Times New Roman" pitchFamily="18" charset="0"/>
              </a:rPr>
              <a:t>Воспитатель МБДОУ детский сад «Ласточка».</a:t>
            </a:r>
            <a:endParaRPr lang="ru-RU" sz="1800" dirty="0">
              <a:solidFill>
                <a:srgbClr val="92D050"/>
              </a:solidFill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57290" y="642918"/>
            <a:ext cx="69028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 Black" pitchFamily="34" charset="0"/>
              </a:rPr>
              <a:t>ЭТОТ УДИВИТЕЛЬНЫЙ КОСМОС.</a:t>
            </a:r>
            <a:endParaRPr lang="ru-RU" sz="2800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:\фон инна\j5348_12091893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4346" y="-914400"/>
            <a:ext cx="10058400" cy="7772400"/>
          </a:xfrm>
          <a:prstGeom prst="rect">
            <a:avLst/>
          </a:prstGeom>
          <a:noFill/>
        </p:spPr>
      </p:pic>
      <p:pic>
        <p:nvPicPr>
          <p:cNvPr id="21506" name="Picture 2" descr="Картинка 149 из 5017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1214422"/>
            <a:ext cx="5286412" cy="409509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000760" y="1785926"/>
            <a:ext cx="407196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FFFF00"/>
                </a:solidFill>
                <a:latin typeface="Arial Black" pitchFamily="34" charset="0"/>
              </a:rPr>
              <a:t>Мы - дети Галактики,</a:t>
            </a:r>
          </a:p>
          <a:p>
            <a:r>
              <a:rPr lang="ru-RU" sz="3200" dirty="0" smtClean="0">
                <a:solidFill>
                  <a:srgbClr val="FFFF00"/>
                </a:solidFill>
                <a:latin typeface="Arial Black" pitchFamily="34" charset="0"/>
              </a:rPr>
              <a:t>Но самое главное</a:t>
            </a:r>
          </a:p>
          <a:p>
            <a:r>
              <a:rPr lang="ru-RU" sz="3200" dirty="0" smtClean="0">
                <a:solidFill>
                  <a:srgbClr val="FFFF00"/>
                </a:solidFill>
                <a:latin typeface="Arial Black" pitchFamily="34" charset="0"/>
              </a:rPr>
              <a:t>Мы - дети твои,</a:t>
            </a:r>
          </a:p>
          <a:p>
            <a:r>
              <a:rPr lang="ru-RU" sz="3200" dirty="0" smtClean="0">
                <a:solidFill>
                  <a:srgbClr val="FFFF00"/>
                </a:solidFill>
                <a:latin typeface="Arial Black" pitchFamily="34" charset="0"/>
              </a:rPr>
              <a:t>Дорогая Земля!</a:t>
            </a:r>
            <a:endParaRPr lang="ru-RU" sz="3200" dirty="0">
              <a:solidFill>
                <a:srgbClr val="FFFF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F:\фон инна\j5348_12091893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28660" y="-914400"/>
            <a:ext cx="10058400" cy="77724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-357214"/>
            <a:ext cx="8229600" cy="5869006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До скорых встреч,</a:t>
            </a:r>
            <a:br>
              <a:rPr lang="ru-RU" sz="6000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</a:br>
            <a:r>
              <a:rPr lang="ru-RU" sz="6000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будущие космонавты!</a:t>
            </a:r>
            <a:endParaRPr lang="ru-RU" sz="6000" dirty="0">
              <a:solidFill>
                <a:srgbClr val="FF0000"/>
              </a:solidFill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11" name="Содержимое 10"/>
          <p:cNvSpPr>
            <a:spLocks noGrp="1"/>
          </p:cNvSpPr>
          <p:nvPr>
            <p:ph idx="1"/>
          </p:nvPr>
        </p:nvSpPr>
        <p:spPr>
          <a:xfrm flipH="1" flipV="1">
            <a:off x="411481" y="6126163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28926" y="428604"/>
            <a:ext cx="21675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Источники: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857232"/>
            <a:ext cx="842968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1400" dirty="0" smtClean="0">
                <a:solidFill>
                  <a:srgbClr val="FFFF00"/>
                </a:solidFill>
                <a:latin typeface="Arial Black" pitchFamily="34" charset="0"/>
              </a:rPr>
              <a:t>Детская энциклопедия «Я познаю мир», Москва, 2007 год.</a:t>
            </a:r>
          </a:p>
          <a:p>
            <a:pPr marL="342900" indent="-342900">
              <a:buAutoNum type="arabicPeriod"/>
            </a:pPr>
            <a:r>
              <a:rPr lang="en-US" sz="1400" dirty="0" smtClean="0">
                <a:solidFill>
                  <a:srgbClr val="FFFF00"/>
                </a:solidFill>
                <a:latin typeface="Arial Black" pitchFamily="34" charset="0"/>
                <a:hlinkClick r:id="rId4"/>
              </a:rPr>
              <a:t>http://</a:t>
            </a:r>
            <a:r>
              <a:rPr lang="en-US" sz="1400" dirty="0" smtClean="0">
                <a:solidFill>
                  <a:srgbClr val="FFFF00"/>
                </a:solidFill>
                <a:latin typeface="Arial Black" pitchFamily="34" charset="0"/>
                <a:hlinkClick r:id="rId4"/>
              </a:rPr>
              <a:t>www.bolshoyvopros.ru/questions/830047-jurij-gagarin-neizvedannyj-mir-kosmosa-kak-prohodil-start-v-nego.html</a:t>
            </a:r>
            <a:endParaRPr lang="ru-RU" sz="1400" dirty="0" smtClean="0">
              <a:solidFill>
                <a:srgbClr val="FFFF00"/>
              </a:solidFill>
              <a:latin typeface="Arial Black" pitchFamily="34" charset="0"/>
            </a:endParaRPr>
          </a:p>
          <a:p>
            <a:pPr marL="342900" indent="-342900">
              <a:buAutoNum type="arabicPeriod"/>
            </a:pPr>
            <a:r>
              <a:rPr lang="en-US" sz="1400" dirty="0" smtClean="0">
                <a:solidFill>
                  <a:srgbClr val="FFFF00"/>
                </a:solidFill>
                <a:latin typeface="Arial Black" pitchFamily="34" charset="0"/>
                <a:hlinkClick r:id="rId5"/>
              </a:rPr>
              <a:t>http://</a:t>
            </a:r>
            <a:r>
              <a:rPr lang="en-US" sz="1400" dirty="0" smtClean="0">
                <a:solidFill>
                  <a:srgbClr val="FFFF00"/>
                </a:solidFill>
                <a:latin typeface="Arial Black" pitchFamily="34" charset="0"/>
                <a:hlinkClick r:id="rId5"/>
              </a:rPr>
              <a:t>mysteriesearth.ucoz.ua/news/kosmos_i_zagadki_zemli_kontakt_s_inoplanetjanami/2015-08-08-75</a:t>
            </a:r>
            <a:endParaRPr lang="ru-RU" sz="1400" dirty="0" smtClean="0">
              <a:solidFill>
                <a:srgbClr val="FFFF00"/>
              </a:solidFill>
              <a:latin typeface="Arial Black" pitchFamily="34" charset="0"/>
            </a:endParaRPr>
          </a:p>
          <a:p>
            <a:pPr marL="342900" indent="-342900">
              <a:buAutoNum type="arabicPeriod"/>
            </a:pPr>
            <a:r>
              <a:rPr lang="en-US" sz="1400" dirty="0" smtClean="0">
                <a:solidFill>
                  <a:srgbClr val="FFFF00"/>
                </a:solidFill>
                <a:latin typeface="Arial Black" pitchFamily="34" charset="0"/>
                <a:hlinkClick r:id="rId6"/>
              </a:rPr>
              <a:t>http://myvunderkinder.ru/2013/04/detyam-o-planetax-solnechnoj-sistemy</a:t>
            </a:r>
            <a:r>
              <a:rPr lang="en-US" sz="1400" dirty="0" smtClean="0">
                <a:solidFill>
                  <a:srgbClr val="FFFF00"/>
                </a:solidFill>
                <a:latin typeface="Arial Black" pitchFamily="34" charset="0"/>
                <a:hlinkClick r:id="rId6"/>
              </a:rPr>
              <a:t>/</a:t>
            </a:r>
            <a:endParaRPr lang="ru-RU" sz="1400" dirty="0" smtClean="0">
              <a:solidFill>
                <a:srgbClr val="FFFF00"/>
              </a:solidFill>
              <a:latin typeface="Arial Black" pitchFamily="34" charset="0"/>
            </a:endParaRPr>
          </a:p>
          <a:p>
            <a:pPr marL="342900" indent="-342900">
              <a:buAutoNum type="arabicPeriod"/>
            </a:pPr>
            <a:r>
              <a:rPr lang="en-US" sz="1400" dirty="0" smtClean="0">
                <a:solidFill>
                  <a:srgbClr val="FFFF00"/>
                </a:solidFill>
                <a:latin typeface="Arial Black" pitchFamily="34" charset="0"/>
                <a:hlinkClick r:id="rId7"/>
              </a:rPr>
              <a:t>http://</a:t>
            </a:r>
            <a:r>
              <a:rPr lang="en-US" sz="1400" dirty="0" smtClean="0">
                <a:solidFill>
                  <a:srgbClr val="FFFF00"/>
                </a:solidFill>
                <a:latin typeface="Arial Black" pitchFamily="34" charset="0"/>
                <a:hlinkClick r:id="rId7"/>
              </a:rPr>
              <a:t>vsosh2.ru/uploads/posts/2012-05/1336597593_korolev2.jpg</a:t>
            </a:r>
            <a:endParaRPr lang="ru-RU" sz="1400" dirty="0" smtClean="0">
              <a:solidFill>
                <a:srgbClr val="FFFF00"/>
              </a:solidFill>
              <a:latin typeface="Arial Black" pitchFamily="34" charset="0"/>
            </a:endParaRPr>
          </a:p>
          <a:p>
            <a:pPr marL="342900" indent="-342900">
              <a:buAutoNum type="arabicPeriod"/>
            </a:pPr>
            <a:r>
              <a:rPr lang="en-US" sz="1400" dirty="0" smtClean="0">
                <a:solidFill>
                  <a:srgbClr val="FFFF00"/>
                </a:solidFill>
                <a:latin typeface="Arial Black" pitchFamily="34" charset="0"/>
                <a:hlinkClick r:id="rId8"/>
              </a:rPr>
              <a:t>http://</a:t>
            </a:r>
            <a:r>
              <a:rPr lang="en-US" sz="1400" dirty="0" smtClean="0">
                <a:solidFill>
                  <a:srgbClr val="FFFF00"/>
                </a:solidFill>
                <a:latin typeface="Arial Black" pitchFamily="34" charset="0"/>
                <a:hlinkClick r:id="rId8"/>
              </a:rPr>
              <a:t>www.stihi.ru/pics/2010/06/01/8010.jpg</a:t>
            </a:r>
            <a:endParaRPr lang="ru-RU" sz="1400" dirty="0" smtClean="0">
              <a:solidFill>
                <a:srgbClr val="FFFF00"/>
              </a:solidFill>
              <a:latin typeface="Arial Black" pitchFamily="34" charset="0"/>
            </a:endParaRPr>
          </a:p>
          <a:p>
            <a:pPr marL="342900" indent="-342900">
              <a:buAutoNum type="arabicPeriod"/>
            </a:pPr>
            <a:r>
              <a:rPr lang="en-US" sz="1400" dirty="0" smtClean="0">
                <a:solidFill>
                  <a:srgbClr val="FFFF00"/>
                </a:solidFill>
                <a:latin typeface="Arial Black" pitchFamily="34" charset="0"/>
                <a:hlinkClick r:id="rId9"/>
              </a:rPr>
              <a:t>http://</a:t>
            </a:r>
            <a:r>
              <a:rPr lang="en-US" sz="1400" dirty="0" smtClean="0">
                <a:solidFill>
                  <a:srgbClr val="FFFF00"/>
                </a:solidFill>
                <a:latin typeface="Arial Black" pitchFamily="34" charset="0"/>
                <a:hlinkClick r:id="rId9"/>
              </a:rPr>
              <a:t>www.374.ru/images/2007-11/09/30_6.jpg</a:t>
            </a:r>
            <a:endParaRPr lang="ru-RU" sz="1400" dirty="0" smtClean="0">
              <a:solidFill>
                <a:srgbClr val="FFFF00"/>
              </a:solidFill>
              <a:latin typeface="Arial Black" pitchFamily="34" charset="0"/>
            </a:endParaRPr>
          </a:p>
          <a:p>
            <a:pPr marL="342900" indent="-342900">
              <a:buAutoNum type="arabicPeriod"/>
            </a:pPr>
            <a:r>
              <a:rPr lang="en-US" sz="1400" dirty="0" smtClean="0">
                <a:solidFill>
                  <a:srgbClr val="FFFF00"/>
                </a:solidFill>
                <a:latin typeface="Arial Black" pitchFamily="34" charset="0"/>
                <a:hlinkClick r:id="rId10"/>
              </a:rPr>
              <a:t>https://</a:t>
            </a:r>
            <a:r>
              <a:rPr lang="en-US" sz="1400" dirty="0" smtClean="0">
                <a:solidFill>
                  <a:srgbClr val="FFFF00"/>
                </a:solidFill>
                <a:latin typeface="Arial Black" pitchFamily="34" charset="0"/>
                <a:hlinkClick r:id="rId10"/>
              </a:rPr>
              <a:t>im1-tub-ru.yandex.net/i?id=ab34ed076f178eb279570826bd7f7f8f&amp;n=33&amp;h=215&amp;w=323</a:t>
            </a:r>
            <a:endParaRPr lang="ru-RU" sz="1400" dirty="0" smtClean="0">
              <a:solidFill>
                <a:srgbClr val="FFFF00"/>
              </a:solidFill>
              <a:latin typeface="Arial Black" pitchFamily="34" charset="0"/>
            </a:endParaRPr>
          </a:p>
          <a:p>
            <a:pPr marL="342900" indent="-342900">
              <a:buAutoNum type="arabicPeriod"/>
            </a:pPr>
            <a:r>
              <a:rPr lang="en-US" sz="1400" dirty="0" smtClean="0">
                <a:solidFill>
                  <a:srgbClr val="FFFF00"/>
                </a:solidFill>
                <a:latin typeface="Arial Black" pitchFamily="34" charset="0"/>
                <a:hlinkClick r:id="rId11"/>
              </a:rPr>
              <a:t>https://</a:t>
            </a:r>
            <a:r>
              <a:rPr lang="en-US" sz="1400" dirty="0" smtClean="0">
                <a:solidFill>
                  <a:srgbClr val="FFFF00"/>
                </a:solidFill>
                <a:latin typeface="Arial Black" pitchFamily="34" charset="0"/>
                <a:hlinkClick r:id="rId11"/>
              </a:rPr>
              <a:t>im2-tub-ru.yandex.net/i?id=2b67be0614267699b578c86056b21564&amp;n=33&amp;h=215&amp;w=153</a:t>
            </a:r>
            <a:endParaRPr lang="ru-RU" sz="1400" dirty="0" smtClean="0">
              <a:solidFill>
                <a:srgbClr val="FFFF00"/>
              </a:solidFill>
              <a:latin typeface="Arial Black" pitchFamily="34" charset="0"/>
            </a:endParaRPr>
          </a:p>
          <a:p>
            <a:pPr marL="342900" indent="-342900">
              <a:buAutoNum type="arabicPeriod"/>
            </a:pPr>
            <a:r>
              <a:rPr lang="en-US" sz="1400" dirty="0" smtClean="0">
                <a:solidFill>
                  <a:srgbClr val="FFFF00"/>
                </a:solidFill>
                <a:latin typeface="Arial Black" pitchFamily="34" charset="0"/>
                <a:hlinkClick r:id="rId12"/>
              </a:rPr>
              <a:t>http://</a:t>
            </a:r>
            <a:r>
              <a:rPr lang="en-US" sz="1400" dirty="0" smtClean="0">
                <a:solidFill>
                  <a:srgbClr val="FFFF00"/>
                </a:solidFill>
                <a:latin typeface="Arial Black" pitchFamily="34" charset="0"/>
                <a:hlinkClick r:id="rId12"/>
              </a:rPr>
              <a:t>www.worldofnature.ru/lyudi-i-nauka?id=243&amp;view=page</a:t>
            </a:r>
            <a:endParaRPr lang="ru-RU" sz="1400" dirty="0" smtClean="0">
              <a:solidFill>
                <a:srgbClr val="FFFF00"/>
              </a:solidFill>
              <a:latin typeface="Arial Black" pitchFamily="34" charset="0"/>
            </a:endParaRPr>
          </a:p>
          <a:p>
            <a:pPr marL="342900" indent="-342900">
              <a:buAutoNum type="arabicPeriod"/>
            </a:pPr>
            <a:r>
              <a:rPr lang="en-US" sz="1400" dirty="0" smtClean="0">
                <a:solidFill>
                  <a:srgbClr val="FFFF00"/>
                </a:solidFill>
                <a:latin typeface="Arial Black" pitchFamily="34" charset="0"/>
                <a:hlinkClick r:id="rId13"/>
              </a:rPr>
              <a:t>http://</a:t>
            </a:r>
            <a:r>
              <a:rPr lang="en-US" sz="1400" dirty="0" smtClean="0">
                <a:solidFill>
                  <a:srgbClr val="FFFF00"/>
                </a:solidFill>
                <a:latin typeface="Arial Black" pitchFamily="34" charset="0"/>
                <a:hlinkClick r:id="rId13"/>
              </a:rPr>
              <a:t>to-name.ru/biography/konstantin-ciolkovskij.htm</a:t>
            </a:r>
            <a:endParaRPr lang="ru-RU" sz="1400" dirty="0" smtClean="0">
              <a:solidFill>
                <a:srgbClr val="FFFF00"/>
              </a:solidFill>
              <a:latin typeface="Arial Black" pitchFamily="34" charset="0"/>
            </a:endParaRPr>
          </a:p>
          <a:p>
            <a:pPr marL="342900" indent="-342900">
              <a:buAutoNum type="arabicPeriod"/>
            </a:pPr>
            <a:endParaRPr lang="ru-RU" sz="1400" dirty="0" smtClean="0">
              <a:solidFill>
                <a:srgbClr val="FFFF00"/>
              </a:solidFill>
              <a:latin typeface="Arial Black" pitchFamily="34" charset="0"/>
            </a:endParaRPr>
          </a:p>
          <a:p>
            <a:pPr marL="342900" indent="-342900">
              <a:buAutoNum type="arabicPeriod"/>
            </a:pPr>
            <a:endParaRPr lang="ru-RU" sz="1400" dirty="0" smtClean="0">
              <a:solidFill>
                <a:srgbClr val="FFFF00"/>
              </a:solidFill>
              <a:latin typeface="Arial Black" pitchFamily="34" charset="0"/>
            </a:endParaRPr>
          </a:p>
          <a:p>
            <a:pPr marL="342900" indent="-342900">
              <a:buAutoNum type="arabicPeriod"/>
            </a:pPr>
            <a:endParaRPr lang="ru-RU" sz="1400" dirty="0" smtClean="0">
              <a:solidFill>
                <a:srgbClr val="FFFF00"/>
              </a:solidFill>
              <a:latin typeface="Arial Black" pitchFamily="34" charset="0"/>
            </a:endParaRPr>
          </a:p>
          <a:p>
            <a:pPr marL="342900" indent="-342900">
              <a:buAutoNum type="arabicPeriod"/>
            </a:pPr>
            <a:endParaRPr lang="ru-RU" sz="1400" dirty="0" smtClean="0">
              <a:solidFill>
                <a:srgbClr val="FFFF00"/>
              </a:solidFill>
              <a:latin typeface="Arial Black" pitchFamily="34" charset="0"/>
            </a:endParaRPr>
          </a:p>
          <a:p>
            <a:pPr marL="342900" indent="-342900">
              <a:buAutoNum type="arabicPeriod"/>
            </a:pPr>
            <a:endParaRPr lang="ru-RU" sz="1400" dirty="0" smtClean="0">
              <a:solidFill>
                <a:srgbClr val="FFFF0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фон инна\j5348_12091893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У порога в космос</a:t>
            </a:r>
            <a:endParaRPr lang="ru-RU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500034" y="1714488"/>
            <a:ext cx="7858180" cy="4572032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FFFF00"/>
                </a:solidFill>
              </a:rPr>
              <a:t>Мысль о полёте в небе подобно птице не давала человеку покоя. Чего он только не придумывал: мастерил крылья, надувал тёплым воздухом шары... Наконец научился строить  дирижабли, самолёты. И всё для того, чтобы подняться в небо, чтобы увидеть новые миры.</a:t>
            </a:r>
          </a:p>
          <a:p>
            <a:pPr algn="ctr">
              <a:buNone/>
            </a:pPr>
            <a:r>
              <a:rPr lang="ru-RU" dirty="0" smtClean="0">
                <a:solidFill>
                  <a:srgbClr val="FFFF00"/>
                </a:solidFill>
              </a:rPr>
              <a:t>Сейчас все знают, что в космос можно подняться только с помощью ракеты. Но не каждый может рассказать, как додумался до этого человек.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 descr="F:\фон инна\j5348_120918930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286604"/>
          </a:xfrm>
          <a:prstGeom prst="rect">
            <a:avLst/>
          </a:prstGeom>
          <a:noFill/>
        </p:spPr>
      </p:pic>
      <p:pic>
        <p:nvPicPr>
          <p:cNvPr id="4" name="Picture 6" descr="Солнечная систем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1357298"/>
            <a:ext cx="7286676" cy="4908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1785918" y="571480"/>
            <a:ext cx="49936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 Black" pitchFamily="34" charset="0"/>
              </a:rPr>
              <a:t>СОЛНЕЧНАЯ СИСТЕМА.</a:t>
            </a:r>
            <a:endParaRPr lang="ru-RU" sz="2800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Admin\Рабочий стол\фон инна\j5348_120918930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Рисунок 4" descr="Картинка 43 из 518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1142984"/>
            <a:ext cx="3867167" cy="4333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2571736" y="535782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714356"/>
            <a:ext cx="4572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FFC000"/>
                </a:solidFill>
                <a:latin typeface="Arial Black" pitchFamily="34" charset="0"/>
              </a:rPr>
              <a:t>Почти сто лет назад в городе Калуге жил простой учитель Константин Эдуардович Циолковский. Он очень любил наблюдать в телескоп за звёздами и изучал их. Циолковский задумал сконструировать такой летательный аппарат, который смог бы долететь до какой-нибудь планеты. Он проводил расчёты, делал чертежи и придумал летательный аппарат. К сожалению, у него не было возможности его построить. Но он рассказал об этом в своих научных книгах. </a:t>
            </a:r>
            <a:br>
              <a:rPr lang="ru-RU" b="1" i="1" dirty="0" smtClean="0">
                <a:solidFill>
                  <a:srgbClr val="FFC000"/>
                </a:solidFill>
                <a:latin typeface="Arial Black" pitchFamily="34" charset="0"/>
              </a:rPr>
            </a:br>
            <a:endParaRPr lang="ru-RU" b="1" i="1" dirty="0">
              <a:solidFill>
                <a:srgbClr val="FFC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фон инна\j5348_12091893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500090"/>
            <a:ext cx="10058400" cy="7772400"/>
          </a:xfrm>
          <a:prstGeom prst="rect">
            <a:avLst/>
          </a:prstGeom>
          <a:noFill/>
        </p:spPr>
      </p:pic>
      <p:pic>
        <p:nvPicPr>
          <p:cNvPr id="4" name="Picture 2" descr="C:\Users\Админ\Desktop\космос\космос картинки\КОРОЛЕВ100year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642918"/>
            <a:ext cx="4000528" cy="531631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143504" y="857232"/>
            <a:ext cx="378621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«Его дело продолжили ученики- учёные под руководством конструктора Сергея Павловича Королёва. В 1933году изготовили первый космический спутник. Установили на нём специальные приборы и запустили в космическое пространство. Полёт прошел успешно». </a:t>
            </a:r>
            <a:br>
              <a:rPr lang="ru-RU" sz="20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</a:br>
            <a:endParaRPr lang="ru-RU" sz="2000" b="1" i="1" dirty="0">
              <a:solidFill>
                <a:schemeClr val="tx1">
                  <a:lumMod val="95000"/>
                  <a:lumOff val="5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:\фон инна\j5348_12091893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4346" y="-914400"/>
            <a:ext cx="10058400" cy="7772400"/>
          </a:xfrm>
          <a:prstGeom prst="rect">
            <a:avLst/>
          </a:prstGeom>
          <a:noFill/>
        </p:spPr>
      </p:pic>
      <p:pic>
        <p:nvPicPr>
          <p:cNvPr id="7" name="Рисунок 6" descr="Картинка 1 из 5405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0232" y="857232"/>
            <a:ext cx="5715000" cy="407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143108" y="5429264"/>
            <a:ext cx="55721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FFC000"/>
                </a:solidFill>
                <a:latin typeface="Arial Black" pitchFamily="34" charset="0"/>
                <a:cs typeface="Times New Roman" pitchFamily="18" charset="0"/>
              </a:rPr>
              <a:t>Первый  космический спутник</a:t>
            </a:r>
            <a:endParaRPr lang="ru-RU" sz="2400" dirty="0">
              <a:solidFill>
                <a:srgbClr val="FFC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F:\фон инна\j5348_12091893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571528"/>
            <a:ext cx="10058400" cy="7772400"/>
          </a:xfrm>
          <a:prstGeom prst="rect">
            <a:avLst/>
          </a:prstGeom>
          <a:noFill/>
        </p:spPr>
      </p:pic>
      <p:pic>
        <p:nvPicPr>
          <p:cNvPr id="25604" name="Picture 4" descr="Картинка 16 из 3627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43570" y="1000108"/>
            <a:ext cx="3846643" cy="5000636"/>
          </a:xfrm>
          <a:prstGeom prst="rect">
            <a:avLst/>
          </a:prstGeom>
          <a:noFill/>
        </p:spPr>
      </p:pic>
      <p:pic>
        <p:nvPicPr>
          <p:cNvPr id="25606" name="Picture 6" descr="Картинка 97 из 3705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6" y="214290"/>
            <a:ext cx="4929222" cy="35719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3718679"/>
            <a:ext cx="528641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FFC000"/>
                </a:solidFill>
                <a:latin typeface="Arial Black" pitchFamily="34" charset="0"/>
                <a:cs typeface="Times New Roman" pitchFamily="18" charset="0"/>
              </a:rPr>
              <a:t>Чтобы убедиться в том, что человек может перенести космический полёт, учёные стали готовить к полётам в космос собак. Первого космического пассажира звали Лайка. Для неё была построена специальная кабина, где имелся запас воздуха, воды, пищи. О здоровье собаки и её поведении люди узнавали с помощью приборов, установленных на спутнике. </a:t>
            </a:r>
            <a:endParaRPr lang="ru-RU" dirty="0">
              <a:solidFill>
                <a:srgbClr val="FFC000"/>
              </a:solidFill>
              <a:latin typeface="Arial Black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20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F:\фон инна\j5348_12091893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4346" y="-914400"/>
            <a:ext cx="10058400" cy="7772400"/>
          </a:xfrm>
          <a:prstGeom prst="rect">
            <a:avLst/>
          </a:prstGeom>
          <a:noFill/>
        </p:spPr>
      </p:pic>
      <p:pic>
        <p:nvPicPr>
          <p:cNvPr id="23554" name="Picture 2" descr="Картинка 3 из 289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3042" y="714356"/>
            <a:ext cx="6191250" cy="4219575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57158" y="5214950"/>
            <a:ext cx="80724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rgbClr val="FFC000"/>
                </a:solidFill>
                <a:latin typeface="Arial Black" pitchFamily="34" charset="0"/>
              </a:rPr>
              <a:t>В 1958году увеличили размер ракеты и отправили две собаки-лайки: Белку и Стрелку</a:t>
            </a:r>
            <a:r>
              <a:rPr lang="ru-RU" sz="2000" dirty="0" smtClean="0">
                <a:solidFill>
                  <a:srgbClr val="FFFF00"/>
                </a:solidFill>
              </a:rPr>
              <a:t>. </a:t>
            </a:r>
            <a:endParaRPr lang="ru-RU" sz="2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:\фон инна\j5348_12091893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058400" cy="7772400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0" y="5643578"/>
            <a:ext cx="91440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rgbClr val="FFC000"/>
                </a:solidFill>
                <a:latin typeface="Arial Black" pitchFamily="34" charset="0"/>
              </a:rPr>
              <a:t>« 12 апреля 1961 года сбылась мечта человечества. Впервые в мире космонавт Юрий Алексеевич Гагарин успешно облетел вокруг Земли на корабле «Восток»</a:t>
            </a:r>
            <a:endParaRPr lang="ru-RU" sz="2000" dirty="0">
              <a:solidFill>
                <a:srgbClr val="FFC000"/>
              </a:solidFill>
              <a:latin typeface="Arial Black" pitchFamily="34" charset="0"/>
            </a:endParaRPr>
          </a:p>
        </p:txBody>
      </p:sp>
      <p:pic>
        <p:nvPicPr>
          <p:cNvPr id="12" name="Рисунок 11" descr="Картинка 3 из 10655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488" y="500042"/>
            <a:ext cx="4143404" cy="515300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751</TotalTime>
  <Words>371</Words>
  <Application>Microsoft Office PowerPoint</Application>
  <PresentationFormat>Экран (4:3)</PresentationFormat>
  <Paragraphs>35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ЧЕЛОВЕК и КОСМОС.</vt:lpstr>
      <vt:lpstr>У порога в космос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До скорых встреч, будущие космонавты!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ЧЕЛОВЕК и КОСМОС</dc:title>
  <dc:creator>Admin</dc:creator>
  <cp:lastModifiedBy>gam</cp:lastModifiedBy>
  <cp:revision>95</cp:revision>
  <dcterms:created xsi:type="dcterms:W3CDTF">2009-04-03T15:58:19Z</dcterms:created>
  <dcterms:modified xsi:type="dcterms:W3CDTF">2016-04-22T18:17:42Z</dcterms:modified>
</cp:coreProperties>
</file>