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2" r:id="rId4"/>
    <p:sldId id="267" r:id="rId5"/>
    <p:sldId id="257" r:id="rId6"/>
    <p:sldId id="270" r:id="rId7"/>
    <p:sldId id="258" r:id="rId8"/>
    <p:sldId id="273" r:id="rId9"/>
    <p:sldId id="268" r:id="rId10"/>
    <p:sldId id="262" r:id="rId11"/>
    <p:sldId id="271" r:id="rId12"/>
    <p:sldId id="278" r:id="rId13"/>
    <p:sldId id="26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48BE"/>
    <a:srgbClr val="D6BBEB"/>
    <a:srgbClr val="E2CFF1"/>
    <a:srgbClr val="602900"/>
    <a:srgbClr val="FF9933"/>
    <a:srgbClr val="0000FF"/>
    <a:srgbClr val="D1B2E8"/>
    <a:srgbClr val="C59E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20" autoAdjust="0"/>
    <p:restoredTop sz="94660"/>
  </p:normalViewPr>
  <p:slideViewPr>
    <p:cSldViewPr>
      <p:cViewPr>
        <p:scale>
          <a:sx n="100" d="100"/>
          <a:sy n="100" d="100"/>
        </p:scale>
        <p:origin x="-237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7B83F9-93AF-4B02-8B61-CC0DF3D84481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246F7E-F54C-40F8-8391-BB84A9E42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25F911-6419-421D-A8C9-F2FDDF4059C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D3E64C-8471-45DB-9970-013ACF30FD1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91B2-A9C7-4EDE-9A37-076D375BEC19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F62D-5CDB-4CF2-97C0-454093F35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ABE5-BD46-40FB-BBF1-494E8569813C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1E86-A4A4-472C-8145-2EA4BDC25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05A9-1700-49CB-B9F9-3EF693EA3509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B2F8-7F5B-464D-B58A-A5A788FA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B6C1-23EA-4208-B683-5A72C722DB1A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0D47-5521-497D-9C99-010B3048E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7F77D-B3E3-4584-BD9D-57E7CB944D77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76A1-3CBF-47BF-9DA0-EA61BAA3F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A2DE-484E-4E20-9ABE-B037F1B45F4E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3748-15B0-4EFE-92C6-B8ECBA036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C899-6915-4C70-8157-5A3239C1BFD6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23F0-023A-44DA-9DC9-B7DD492F1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79C2-4C86-470D-B9E4-CD92CD6F5F2C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86F3-ACB2-4A4B-B16D-BBDBAB75F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A62F-1B54-4D29-8441-8231FBC24B17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90D7-335E-4563-91A6-37D8B2FA7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4D19-B89F-44B3-A6A6-E9564AE3403A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E6B0-5E9D-4D30-A4EA-D3D5F19E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3C65-B8E7-4438-B9B6-22BD668117BF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9283-98B6-4089-8F7B-8629B21DE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34F432-17FD-4F3C-90AC-D7DC48891350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12A21A-3CAA-4C02-936F-E8B9D2730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cyclopaedia.biga.ru/" TargetMode="External"/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mbrana.ru/particle/14062/" TargetMode="External"/><Relationship Id="rId4" Type="http://schemas.openxmlformats.org/officeDocument/2006/relationships/hyperlink" Target="https://ru.wikipedia.or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421/66124276.24/0_645d1_cc51d86_L.png" TargetMode="External"/><Relationship Id="rId13" Type="http://schemas.openxmlformats.org/officeDocument/2006/relationships/hyperlink" Target="http://kosmos-x.net.ru/_nw/19/53253851.jpg" TargetMode="External"/><Relationship Id="rId18" Type="http://schemas.openxmlformats.org/officeDocument/2006/relationships/hyperlink" Target="http://www.energia.gr/photos/articlefiles/gaia2.gif" TargetMode="External"/><Relationship Id="rId26" Type="http://schemas.openxmlformats.org/officeDocument/2006/relationships/hyperlink" Target="http://lexltd.com.ua/wp-content/uploads/2015/03/90327a21f0497c4f048b84ba25ab9916-1024x574.jpg" TargetMode="External"/><Relationship Id="rId3" Type="http://schemas.openxmlformats.org/officeDocument/2006/relationships/hyperlink" Target="http://www.e1000000.ru/images/planeta2.png" TargetMode="External"/><Relationship Id="rId21" Type="http://schemas.openxmlformats.org/officeDocument/2006/relationships/hyperlink" Target="http://img12.mynnm.com/9/d/9/1/1/9d9113ee1758642efecda53e40915cd8_full.jpg" TargetMode="External"/><Relationship Id="rId7" Type="http://schemas.openxmlformats.org/officeDocument/2006/relationships/hyperlink" Target="http://img-fotki.yandex.ru/get/4423/66124276.24/0_645ce_74194fe9_L.png" TargetMode="External"/><Relationship Id="rId12" Type="http://schemas.openxmlformats.org/officeDocument/2006/relationships/hyperlink" Target="http://ssl60.ru/fackts/files/2014/02/mercury1.jpg" TargetMode="External"/><Relationship Id="rId17" Type="http://schemas.openxmlformats.org/officeDocument/2006/relationships/hyperlink" Target="https://www.gismeteo.ru/static/news/img/src/14279/1c161679.jpg" TargetMode="External"/><Relationship Id="rId25" Type="http://schemas.openxmlformats.org/officeDocument/2006/relationships/hyperlink" Target="http://www.membrana.ru/storage/img/p/pa2.jpg" TargetMode="External"/><Relationship Id="rId2" Type="http://schemas.openxmlformats.org/officeDocument/2006/relationships/hyperlink" Target="http://www.planetanovosti.com/_nw/50/22957120.jpg" TargetMode="External"/><Relationship Id="rId16" Type="http://schemas.openxmlformats.org/officeDocument/2006/relationships/hyperlink" Target="http://hi-news.ru/wp-content/uploads/2016/04/Manndmissiononmarsnasa.jpg" TargetMode="External"/><Relationship Id="rId20" Type="http://schemas.openxmlformats.org/officeDocument/2006/relationships/hyperlink" Target="http://www.078.com.ua/upload/blog/c506a51b2b1406acad505829ef4d6eb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ery.yopriceville.com/Free-Clipart-Pictures/Decorative-Elements-PNG/Transparent_Fireworks_Pcture" TargetMode="External"/><Relationship Id="rId11" Type="http://schemas.openxmlformats.org/officeDocument/2006/relationships/hyperlink" Target="http://novostey.com/i4/2013/12/11/17d9cc9e5b7ef21ee2497dda2ca04ed4.jpg" TargetMode="External"/><Relationship Id="rId24" Type="http://schemas.openxmlformats.org/officeDocument/2006/relationships/hyperlink" Target="https://pp.vk.me/c323331/v323331548/39e4/NxlOrjCDsrg.jpg" TargetMode="External"/><Relationship Id="rId5" Type="http://schemas.openxmlformats.org/officeDocument/2006/relationships/hyperlink" Target="http://gallery.yopriceville.com/var/resizes/Free-Clipart-Pictures/Decorative-Elements-PNG/Transparent_Fireworks.png?m=1399672800" TargetMode="External"/><Relationship Id="rId15" Type="http://schemas.openxmlformats.org/officeDocument/2006/relationships/hyperlink" Target="http://t2.ftcdn.net/jpg/00/71/64/95/240_F_71649522_RQ94GQ6P9FFcWNh3poccoujPxuSYWQHo.jpg" TargetMode="External"/><Relationship Id="rId23" Type="http://schemas.openxmlformats.org/officeDocument/2006/relationships/hyperlink" Target="http://www.remontdoma-vl.ru/images/news/27.jpg" TargetMode="External"/><Relationship Id="rId10" Type="http://schemas.openxmlformats.org/officeDocument/2006/relationships/hyperlink" Target="http://www.novacon.com.br/ergopus_arquivos/image005.jpg" TargetMode="External"/><Relationship Id="rId19" Type="http://schemas.openxmlformats.org/officeDocument/2006/relationships/hyperlink" Target="http://i1.ytimg.com/vi/9zzb_y56Iao/hqdefault.jpg" TargetMode="External"/><Relationship Id="rId4" Type="http://schemas.openxmlformats.org/officeDocument/2006/relationships/hyperlink" Target="http://img0.liveinternet.ru/images/attach/c/6/90/682/90682900_StarLightDesigns_CUelements__20_.png" TargetMode="External"/><Relationship Id="rId9" Type="http://schemas.openxmlformats.org/officeDocument/2006/relationships/hyperlink" Target="http://chitay.net/userfiles/data/32635.jpg" TargetMode="External"/><Relationship Id="rId14" Type="http://schemas.openxmlformats.org/officeDocument/2006/relationships/hyperlink" Target="http://allday1.com/imagedb/0e/6/ede1ccc5436bbc6a3389587b96836.jpg" TargetMode="External"/><Relationship Id="rId22" Type="http://schemas.openxmlformats.org/officeDocument/2006/relationships/hyperlink" Target="http://stripnews.org/uploads/posts/2015-05/1431072087_646x40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Pcy;&amp;lcy;&amp;acy;&amp;ncy;&amp;iecy;&amp;tcy;&amp;acy; &amp;Mcy;&amp;iecy;&amp;rcy;&amp;kcy;&amp;ucy;&amp;rcy;&amp;i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1857364"/>
            <a:ext cx="661591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Меркурианские хроники.</a:t>
            </a:r>
            <a:br>
              <a:rPr lang="ru-RU" sz="44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100 лет космической эры</a:t>
            </a:r>
          </a:p>
        </p:txBody>
      </p:sp>
      <p:pic>
        <p:nvPicPr>
          <p:cNvPr id="2052" name="Рисунок 21" descr="0_9c8d8_bbe71891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237288"/>
            <a:ext cx="3365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0" descr="0_9c8d7_1cb6b861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3933825"/>
            <a:ext cx="403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31" descr="0_9c8d7_1cb6b861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052513"/>
            <a:ext cx="4032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32" descr="0_9c8d7_1cb6b861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476250"/>
            <a:ext cx="4032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9" descr="0_8e03e_227c87f_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96875" y="2205038"/>
            <a:ext cx="309721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27" descr="0_9c8d8_bbe71891_XX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981075"/>
            <a:ext cx="865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24" descr="0_9da83_ea487e1d_L.png"/>
          <p:cNvPicPr>
            <a:picLocks noChangeAspect="1"/>
          </p:cNvPicPr>
          <p:nvPr/>
        </p:nvPicPr>
        <p:blipFill>
          <a:blip r:embed="rId8"/>
          <a:srcRect l="13014"/>
          <a:stretch>
            <a:fillRect/>
          </a:stretch>
        </p:blipFill>
        <p:spPr bwMode="auto">
          <a:xfrm>
            <a:off x="0" y="1916113"/>
            <a:ext cx="31321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35" descr="0_9c8d9_a364ad82_XXXL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4365625"/>
            <a:ext cx="677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36" descr="0_9c8d7_1cb6b861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1446213"/>
            <a:ext cx="403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37" descr="0_9c8d8_bbe71891_XX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575" y="2205038"/>
            <a:ext cx="863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38" descr="0_9c8d9_a364ad82_XXXL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9250" y="2060575"/>
            <a:ext cx="1130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39" descr="0_9c8d8_bbe71891_XXXL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17638" y="1898650"/>
            <a:ext cx="431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40" descr="0_9c8d7_1cb6b861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5338" y="404813"/>
            <a:ext cx="4032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41" descr="0_9c8d9_a364ad82_XXXL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71550" y="260350"/>
            <a:ext cx="452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42" descr="0_9c8d7_1cb6b861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6938" y="796925"/>
            <a:ext cx="4032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43" descr="0_9c8d8_bbe71891_XX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8000" y="1557338"/>
            <a:ext cx="863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44" descr="0_9c8d9_a364ad82_XXXL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1341438"/>
            <a:ext cx="7524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Рисунок 45" descr="0_9c8d8_bbe71891_XXXL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1249363"/>
            <a:ext cx="4318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0" name="Группа 33"/>
          <p:cNvGrpSpPr>
            <a:grpSpLocks/>
          </p:cNvGrpSpPr>
          <p:nvPr/>
        </p:nvGrpSpPr>
        <p:grpSpPr bwMode="auto">
          <a:xfrm>
            <a:off x="5651500" y="908050"/>
            <a:ext cx="2995613" cy="5113338"/>
            <a:chOff x="5651500" y="908050"/>
            <a:chExt cx="2995613" cy="5113338"/>
          </a:xfrm>
        </p:grpSpPr>
        <p:pic>
          <p:nvPicPr>
            <p:cNvPr id="2078" name="Рисунок 20" descr="0_9c8d7_1cb6b861_XXXL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92963" y="4973638"/>
              <a:ext cx="403225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Рисунок 22" descr="0_9c8d9_a364ad82_XXXL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51500" y="4941888"/>
              <a:ext cx="11303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Рисунок 28" descr="0_9c8d8_bbe71891_XXXL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812088" y="5426075"/>
              <a:ext cx="43180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Рисунок 29" descr="0_9c8d8_bbe71891_XXXL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48488" y="908050"/>
              <a:ext cx="863600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Рисунок 46" descr="0_9c8d7_1cb6b861_XXXL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43888" y="4797425"/>
              <a:ext cx="403225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71" name="Рисунок 47" descr="0_9c8d9_a364ad82_XXXL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32138" y="333375"/>
            <a:ext cx="5556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285875"/>
            <a:ext cx="6400800" cy="1752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Проект освоения Вселенной</a:t>
            </a:r>
          </a:p>
        </p:txBody>
      </p:sp>
      <p:pic>
        <p:nvPicPr>
          <p:cNvPr id="2073" name="Рисунок 32" descr="Рисунок3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38" y="3981450"/>
            <a:ext cx="42846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одзаголовок 2"/>
          <p:cNvSpPr txBox="1">
            <a:spLocks/>
          </p:cNvSpPr>
          <p:nvPr/>
        </p:nvSpPr>
        <p:spPr bwMode="auto">
          <a:xfrm>
            <a:off x="4572000" y="4286250"/>
            <a:ext cx="44291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Работу выполнила </a:t>
            </a:r>
            <a:r>
              <a:rPr lang="ru-RU" b="1" dirty="0" err="1">
                <a:solidFill>
                  <a:schemeClr val="bg1"/>
                </a:solidFill>
                <a:latin typeface="+mn-lt"/>
                <a:cs typeface="+mn-cs"/>
              </a:rPr>
              <a:t>Жумабекова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 Алина,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10 класс МОУ «СОШ 57», г. Саратов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 bwMode="auto">
          <a:xfrm>
            <a:off x="1071563" y="142875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II Международный конкурс «Этот удивительный космос»</a:t>
            </a:r>
            <a:endParaRPr lang="ru-RU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 bwMode="auto">
          <a:xfrm>
            <a:off x="4643438" y="5143500"/>
            <a:ext cx="44291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Куратор Федорова Светлана Юрьевна, учитель МОУ «СОШ 57», г. Саратов</a:t>
            </a:r>
          </a:p>
        </p:txBody>
      </p:sp>
      <p:pic>
        <p:nvPicPr>
          <p:cNvPr id="2077" name="Рисунок 34" descr="0_9da83_ea487e1d_L.png"/>
          <p:cNvPicPr>
            <a:picLocks noChangeAspect="1"/>
          </p:cNvPicPr>
          <p:nvPr/>
        </p:nvPicPr>
        <p:blipFill>
          <a:blip r:embed="rId8"/>
          <a:srcRect l="19014"/>
          <a:stretch>
            <a:fillRect/>
          </a:stretch>
        </p:blipFill>
        <p:spPr bwMode="auto">
          <a:xfrm>
            <a:off x="0" y="2357430"/>
            <a:ext cx="29162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7" descr="Безымянный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1600200"/>
            <a:ext cx="4471987" cy="4972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На дне кратеров в полярных областях планеты имеются запасы водного льда. С повышением температуры в районе полюсов будут созданы океаны, в которые будут заселены </a:t>
            </a:r>
            <a:r>
              <a:rPr lang="ru-RU" sz="2000" b="1" dirty="0" err="1" smtClean="0">
                <a:solidFill>
                  <a:srgbClr val="FFFF00"/>
                </a:solidFill>
              </a:rPr>
              <a:t>нанобиоводоросли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Контролируемое взаимодействие искусственных </a:t>
            </a:r>
            <a:r>
              <a:rPr lang="ru-RU" sz="2000" dirty="0" err="1" smtClean="0">
                <a:solidFill>
                  <a:schemeClr val="bg1"/>
                </a:solidFill>
              </a:rPr>
              <a:t>наночастиц</a:t>
            </a:r>
            <a:r>
              <a:rPr lang="ru-RU" sz="2000" dirty="0" smtClean="0">
                <a:solidFill>
                  <a:schemeClr val="bg1"/>
                </a:solidFill>
              </a:rPr>
              <a:t> с природными объектами, подготовит биосферу планеты для комфортного проживания человека.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57166"/>
            <a:ext cx="464011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Водные ресурсы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286375"/>
            <a:ext cx="85010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srgbClr val="FFFF00"/>
                </a:solidFill>
              </a:rPr>
              <a:t>Справка из </a:t>
            </a:r>
            <a:r>
              <a:rPr lang="ru-RU" sz="1600" b="1" u="sng" dirty="0" err="1">
                <a:solidFill>
                  <a:srgbClr val="FFFF00"/>
                </a:solidFill>
              </a:rPr>
              <a:t>Википедии</a:t>
            </a:r>
            <a:r>
              <a:rPr lang="ru-RU" sz="1600" b="1" u="sng" dirty="0">
                <a:solidFill>
                  <a:srgbClr val="FFFF00"/>
                </a:solidFill>
              </a:rPr>
              <a:t>, 2066 год</a:t>
            </a:r>
            <a:r>
              <a:rPr lang="ru-RU" sz="1600" b="1" dirty="0">
                <a:solidFill>
                  <a:srgbClr val="FFFF00"/>
                </a:solidFill>
              </a:rPr>
              <a:t>. </a:t>
            </a:r>
            <a:r>
              <a:rPr lang="ru-RU" sz="1600" b="1" dirty="0" err="1">
                <a:solidFill>
                  <a:srgbClr val="FFFF00"/>
                </a:solidFill>
              </a:rPr>
              <a:t>Нанобиоводоросли</a:t>
            </a:r>
            <a:r>
              <a:rPr lang="ru-RU" sz="1600" dirty="0">
                <a:solidFill>
                  <a:srgbClr val="FFFF00"/>
                </a:solidFill>
              </a:rPr>
              <a:t> (</a:t>
            </a:r>
            <a:r>
              <a:rPr lang="en-US" sz="1600" dirty="0">
                <a:solidFill>
                  <a:srgbClr val="FFFF00"/>
                </a:solidFill>
              </a:rPr>
              <a:t>NB-h</a:t>
            </a:r>
            <a:r>
              <a:rPr lang="ru-RU" sz="1600" dirty="0">
                <a:solidFill>
                  <a:srgbClr val="FFFF00"/>
                </a:solidFill>
              </a:rPr>
              <a:t>)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полуразумная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водоросль,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симбиот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наночастиц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и водоросли хлореллы. </a:t>
            </a:r>
            <a:r>
              <a:rPr lang="ru-RU" sz="1600" b="1" dirty="0">
                <a:solidFill>
                  <a:srgbClr val="FFFF00"/>
                </a:solidFill>
              </a:rPr>
              <a:t>Хлорелла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— род одноклеточных зелёных водорослей</a:t>
            </a:r>
            <a:r>
              <a:rPr lang="ru-RU" sz="1600" dirty="0">
                <a:solidFill>
                  <a:schemeClr val="bg1"/>
                </a:solidFill>
              </a:rPr>
              <a:t>, используется для производства кислорода в замкнутых экосистемах. Модификации  водоросли </a:t>
            </a:r>
            <a:r>
              <a:rPr lang="en-US" sz="1600" b="1" dirty="0">
                <a:solidFill>
                  <a:srgbClr val="FFFF00"/>
                </a:solidFill>
              </a:rPr>
              <a:t>NB-10h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en-US" sz="1600" b="1" dirty="0">
                <a:solidFill>
                  <a:srgbClr val="FFFF00"/>
                </a:solidFill>
              </a:rPr>
              <a:t>NB-1</a:t>
            </a:r>
            <a:r>
              <a:rPr lang="ru-RU" sz="1600" b="1" dirty="0">
                <a:solidFill>
                  <a:srgbClr val="FFFF00"/>
                </a:solidFill>
              </a:rPr>
              <a:t>2</a:t>
            </a:r>
            <a:r>
              <a:rPr lang="en-US" sz="1600" b="1" dirty="0">
                <a:solidFill>
                  <a:srgbClr val="FFFF00"/>
                </a:solidFill>
              </a:rPr>
              <a:t>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по своей питательности не уступают мясу и значительно превосходит пшеницу, созданы российскими учеными.</a:t>
            </a:r>
          </a:p>
        </p:txBody>
      </p:sp>
      <p:pic>
        <p:nvPicPr>
          <p:cNvPr id="11275" name="Picture 11" descr="http://i1.ytimg.com/vi/9zzb_y56Iao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643051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5" y="1428750"/>
            <a:ext cx="4257675" cy="46974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Космические орбитальные станции генерируют дополнительное магнитное поле, которое задерживает значительную часть солнечного ветра и космического излучения, снижая радиацию на поверхности планеты.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428604"/>
            <a:ext cx="419698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Магнитное поле</a:t>
            </a:r>
          </a:p>
        </p:txBody>
      </p:sp>
      <p:pic>
        <p:nvPicPr>
          <p:cNvPr id="12293" name="Рисунок 31" descr="0_99dad_9f2dff70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57150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1431072087_646x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143116"/>
            <a:ext cx="468343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Дуга 23"/>
          <p:cNvSpPr/>
          <p:nvPr/>
        </p:nvSpPr>
        <p:spPr>
          <a:xfrm rot="456066">
            <a:off x="642910" y="3143248"/>
            <a:ext cx="2571768" cy="3214710"/>
          </a:xfrm>
          <a:prstGeom prst="arc">
            <a:avLst>
              <a:gd name="adj1" fmla="val 9915740"/>
              <a:gd name="adj2" fmla="val 20003539"/>
            </a:avLst>
          </a:prstGeom>
          <a:ln w="28575">
            <a:solidFill>
              <a:srgbClr val="6F48BE"/>
            </a:solidFill>
          </a:ln>
          <a:effectLst>
            <a:glow rad="101600">
              <a:srgbClr val="6F48BE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rot="456066">
            <a:off x="620928" y="2890271"/>
            <a:ext cx="3582854" cy="3645172"/>
          </a:xfrm>
          <a:prstGeom prst="arc">
            <a:avLst>
              <a:gd name="adj1" fmla="val 9986835"/>
              <a:gd name="adj2" fmla="val 21410981"/>
            </a:avLst>
          </a:prstGeom>
          <a:ln w="28575">
            <a:solidFill>
              <a:srgbClr val="6F48BE"/>
            </a:solidFill>
          </a:ln>
          <a:effectLst>
            <a:glow rad="101600">
              <a:srgbClr val="6F48BE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Дуга 25"/>
          <p:cNvSpPr/>
          <p:nvPr/>
        </p:nvSpPr>
        <p:spPr>
          <a:xfrm rot="456066" flipH="1">
            <a:off x="12212" y="2754103"/>
            <a:ext cx="780285" cy="3645172"/>
          </a:xfrm>
          <a:prstGeom prst="arc">
            <a:avLst>
              <a:gd name="adj1" fmla="val 8864428"/>
              <a:gd name="adj2" fmla="val 13600571"/>
            </a:avLst>
          </a:prstGeom>
          <a:ln w="28575">
            <a:solidFill>
              <a:srgbClr val="6F48BE"/>
            </a:solidFill>
          </a:ln>
          <a:effectLst>
            <a:glow rad="101600">
              <a:srgbClr val="6F48BE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1" descr="Безымянный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052513"/>
            <a:ext cx="914558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3311525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Основную работу по терраформированию Меркурия будут вести роботы-аватары, управляемые человеком через высокотехнологичные костюмы дистанционного присутствия. Один и тот же костюм могут «надевать» несколько специалистов из разных областей науки  поочередно. К примеру, в ходе изучения особенностей меркурианской поверхности, управлять аватаром может геолог, а затем в костюм дистанционного присутсвия может облачиться физик.</a:t>
            </a:r>
          </a:p>
          <a:p>
            <a:pPr eaLnBrk="1" hangingPunct="1"/>
            <a:endParaRPr lang="ru-RU" sz="2400" smtClean="0">
              <a:solidFill>
                <a:schemeClr val="bg1"/>
              </a:solidFill>
            </a:endParaRPr>
          </a:p>
          <a:p>
            <a:pPr eaLnBrk="1" hangingPunct="1"/>
            <a:endParaRPr lang="ru-RU" sz="240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5" y="4357688"/>
            <a:ext cx="87868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sng" dirty="0">
                <a:solidFill>
                  <a:srgbClr val="FFFF00"/>
                </a:solidFill>
              </a:rPr>
              <a:t>Справка из </a:t>
            </a:r>
            <a:r>
              <a:rPr lang="ru-RU" b="1" u="sng" dirty="0" err="1">
                <a:solidFill>
                  <a:srgbClr val="FFFF00"/>
                </a:solidFill>
              </a:rPr>
              <a:t>Википедии</a:t>
            </a:r>
            <a:r>
              <a:rPr lang="ru-RU" b="1" u="sng" dirty="0">
                <a:solidFill>
                  <a:srgbClr val="FFFF00"/>
                </a:solidFill>
              </a:rPr>
              <a:t>, 2066 год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Робот-аватар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– любой искусственный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киберобъект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; управление интеллектом на основе нейронной сети (одно из главных преимуществ нейронных сетей - возможность обучения). Технические возможности: 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трансмутация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любой объект, возможность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мыслеречи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высокая степень преданности человеку. </a:t>
            </a:r>
            <a:r>
              <a:rPr lang="ru-RU" b="1" dirty="0" err="1">
                <a:solidFill>
                  <a:srgbClr val="FFFF00"/>
                </a:solidFill>
              </a:rPr>
              <a:t>Робот-аватар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всегда выполняет поставленные задачи, обладает гибким умом и дружелюбием.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Аватар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воспроизводит почти все параметры оригинала (если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аватар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трансформировался в собаку – блох не будет, а если и будут, то в виде роботов),</a:t>
            </a:r>
            <a:r>
              <a:rPr lang="ru-RU" dirty="0">
                <a:solidFill>
                  <a:schemeClr val="bg1"/>
                </a:solidFill>
              </a:rPr>
              <a:t> созданы российскими учеными.</a:t>
            </a: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250825" y="3357563"/>
            <a:ext cx="849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9236" y="188640"/>
            <a:ext cx="780476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Работы по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терраформированию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4313" y="4929188"/>
            <a:ext cx="4143375" cy="18161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Робот «Блоха» - имеет сильный искусственный интеллект, </a:t>
            </a:r>
          </a:p>
          <a:p>
            <a:pPr>
              <a:defRPr/>
            </a:pPr>
            <a:r>
              <a:rPr lang="ru-RU" sz="1600" dirty="0"/>
              <a:t>требует минимального </a:t>
            </a:r>
          </a:p>
          <a:p>
            <a:pPr>
              <a:defRPr/>
            </a:pPr>
            <a:r>
              <a:rPr lang="ru-RU" sz="1600" dirty="0"/>
              <a:t>вмешательства от операторов. Используется для научных экспериментов, исследований и мониторинга окружающей среды.</a:t>
            </a: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51838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32656"/>
            <a:ext cx="80648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31000">
                      <a:schemeClr val="accent6">
                        <a:lumMod val="50000"/>
                      </a:schemeClr>
                    </a:gs>
                    <a:gs pos="86000">
                      <a:schemeClr val="accent6">
                        <a:tint val="12000"/>
                        <a:satMod val="255000"/>
                      </a:schemeClr>
                    </a:gs>
                  </a:gsLst>
                  <a:lin ang="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Культивирование растений </a:t>
            </a:r>
            <a:endParaRPr lang="ru-RU" sz="4400" b="1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31000">
                    <a:schemeClr val="accent6">
                      <a:lumMod val="50000"/>
                    </a:schemeClr>
                  </a:gs>
                  <a:gs pos="86000">
                    <a:schemeClr val="accent6">
                      <a:tint val="12000"/>
                      <a:satMod val="255000"/>
                    </a:schemeClr>
                  </a:gs>
                </a:gsLst>
                <a:lin ang="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4214813"/>
            <a:ext cx="4143375" cy="5397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err="1"/>
              <a:t>Робот-аватар</a:t>
            </a:r>
            <a:r>
              <a:rPr lang="ru-RU" sz="1600" dirty="0"/>
              <a:t> подготавливает  растения к высадке в ходячие роботы-теплицы.</a:t>
            </a:r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571625"/>
            <a:ext cx="4214812" cy="923925"/>
          </a:xfrm>
          <a:prstGeom prst="rect">
            <a:avLst/>
          </a:prstGeom>
          <a:solidFill>
            <a:srgbClr val="6029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«Умная» закрытая колба на четырёх ножках ищет наилучшие условия для своего живого обитателя.</a:t>
            </a:r>
          </a:p>
        </p:txBody>
      </p:sp>
      <p:pic>
        <p:nvPicPr>
          <p:cNvPr id="14343" name="Рисунок 15" descr="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5000625"/>
            <a:ext cx="1857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исунок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08095"/>
            <a:ext cx="4357718" cy="289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Рисунок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076598"/>
            <a:ext cx="457200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Рисунок 6" descr="Безымянный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072188"/>
            <a:ext cx="8786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285750" y="6072188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>
                <a:solidFill>
                  <a:srgbClr val="FFFF00"/>
                </a:solidFill>
              </a:rPr>
              <a:t>Справка из Википедии, 2016 год</a:t>
            </a:r>
            <a:r>
              <a:rPr lang="ru-RU" b="1">
                <a:solidFill>
                  <a:srgbClr val="FFFF00"/>
                </a:solidFill>
              </a:rPr>
              <a:t>. 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b="1">
                <a:solidFill>
                  <a:srgbClr val="FFFF00"/>
                </a:solidFill>
              </a:rPr>
              <a:t>Терраформирование </a:t>
            </a:r>
            <a:r>
              <a:rPr lang="ru-RU" b="1">
                <a:solidFill>
                  <a:schemeClr val="bg1"/>
                </a:solidFill>
              </a:rPr>
              <a:t>– </a:t>
            </a:r>
            <a:r>
              <a:rPr lang="ru-RU">
                <a:solidFill>
                  <a:schemeClr val="bg1"/>
                </a:solidFill>
              </a:rPr>
              <a:t>изменение  окружающей среды до состояния, пригодного для жизни земных организмов.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42852"/>
            <a:ext cx="553292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 после </a:t>
            </a:r>
          </a:p>
          <a:p>
            <a:pPr algn="ctr"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терраформирования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Рисунок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7755939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800" smtClean="0">
                <a:hlinkClick r:id="rId2"/>
              </a:rPr>
              <a:t>http://dic.academic.ru</a:t>
            </a:r>
            <a:r>
              <a:rPr lang="ru-RU" sz="1800" smtClean="0"/>
              <a:t> </a:t>
            </a:r>
            <a:r>
              <a:rPr lang="ru-RU" sz="1800" smtClean="0">
                <a:solidFill>
                  <a:schemeClr val="bg1"/>
                </a:solidFill>
              </a:rPr>
              <a:t>– энциклопедический словарь Академик.ру;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hlinkClick r:id="rId3"/>
              </a:rPr>
              <a:t>http://encyclopaedia.biga.ru</a:t>
            </a:r>
            <a:r>
              <a:rPr lang="ru-RU" sz="1800" smtClean="0"/>
              <a:t> </a:t>
            </a:r>
            <a:r>
              <a:rPr lang="ru-RU" sz="1800" smtClean="0">
                <a:solidFill>
                  <a:schemeClr val="bg1"/>
                </a:solidFill>
              </a:rPr>
              <a:t>– Онлайн  энциклопедия.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hlinkClick r:id="rId4"/>
              </a:rPr>
              <a:t>https://ru.wikipedia.org</a:t>
            </a:r>
            <a:r>
              <a:rPr lang="ru-RU" sz="1800" smtClean="0"/>
              <a:t> </a:t>
            </a:r>
            <a:r>
              <a:rPr lang="ru-RU" sz="1800" smtClean="0">
                <a:solidFill>
                  <a:schemeClr val="bg1"/>
                </a:solidFill>
              </a:rPr>
              <a:t>– Википедия  — свободная энциклопедия.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hlinkClick r:id="rId4"/>
              </a:rPr>
              <a:t>https://ru.wikipedi</a:t>
            </a:r>
            <a:r>
              <a:rPr lang="en-US" sz="1800" smtClean="0">
                <a:solidFill>
                  <a:srgbClr val="0000FF"/>
                </a:solidFill>
                <a:hlinkClick r:id="rId4"/>
              </a:rPr>
              <a:t>a.</a:t>
            </a:r>
            <a:r>
              <a:rPr lang="ru-RU" sz="1800" u="sng" smtClean="0">
                <a:solidFill>
                  <a:srgbClr val="0000FF"/>
                </a:solidFill>
              </a:rPr>
              <a:t>/</a:t>
            </a:r>
            <a:r>
              <a:rPr lang="en-US" sz="1800" u="sng" smtClean="0">
                <a:solidFill>
                  <a:srgbClr val="0000FF"/>
                </a:solidFill>
              </a:rPr>
              <a:t>virtual</a:t>
            </a:r>
            <a:r>
              <a:rPr lang="ru-RU" sz="1800" smtClean="0"/>
              <a:t> </a:t>
            </a:r>
            <a:r>
              <a:rPr lang="ru-RU" sz="1800" smtClean="0">
                <a:solidFill>
                  <a:schemeClr val="bg1"/>
                </a:solidFill>
              </a:rPr>
              <a:t>– Википедия  — виртуальная энциклопедия, 2066 г.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solidFill>
                  <a:schemeClr val="bg1"/>
                </a:solidFill>
                <a:hlinkClick r:id="rId5"/>
              </a:rPr>
              <a:t>http://www.membrana.ru/particle/14062/</a:t>
            </a:r>
            <a:r>
              <a:rPr lang="ru-RU" sz="1800" smtClean="0">
                <a:solidFill>
                  <a:schemeClr val="bg1"/>
                </a:solidFill>
              </a:rPr>
              <a:t> - Мембрана.ру. Люди, идеи, технологии.</a:t>
            </a:r>
          </a:p>
          <a:p>
            <a:pPr eaLnBrk="1" hangingPunct="1"/>
            <a:endParaRPr lang="ru-RU" sz="1800" smtClean="0">
              <a:solidFill>
                <a:schemeClr val="bg1"/>
              </a:solidFill>
            </a:endParaRP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66"/>
            <a:ext cx="721261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Список источников текстов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501062" cy="5483225"/>
          </a:xfrm>
        </p:spPr>
        <p:txBody>
          <a:bodyPr/>
          <a:lstStyle/>
          <a:p>
            <a:r>
              <a:rPr lang="ru-RU" sz="1200" u="sng" smtClean="0">
                <a:hlinkClick r:id="rId2"/>
              </a:rPr>
              <a:t>http://www.planetanovosti.com/_nw/50/22957120.jpg</a:t>
            </a:r>
            <a:endParaRPr lang="ru-RU" sz="1200" smtClean="0"/>
          </a:p>
          <a:p>
            <a:r>
              <a:rPr lang="ru-RU" sz="1200" u="sng" smtClean="0">
                <a:hlinkClick r:id="rId3"/>
              </a:rPr>
              <a:t>http://www.e1000000.ru/images/planeta2.png</a:t>
            </a:r>
            <a:endParaRPr lang="ru-RU" sz="1200" u="sng" smtClean="0"/>
          </a:p>
          <a:p>
            <a:r>
              <a:rPr lang="en-US" sz="1200" smtClean="0">
                <a:hlinkClick r:id="rId4"/>
              </a:rPr>
              <a:t>http://img0.liveinternet.ru/images/attach/c/6/90/682/90682900_StarLightDesigns_CUelements__20_.png</a:t>
            </a:r>
            <a:endParaRPr lang="ru-RU" sz="1200" smtClean="0"/>
          </a:p>
          <a:p>
            <a:r>
              <a:rPr lang="en-US" sz="1200" smtClean="0">
                <a:hlinkClick r:id="rId5"/>
              </a:rPr>
              <a:t>http://gallery.yopriceville.com/var/resizes/Free-Clipart-Pictures/Decorative-Elements-PNG/Transparent_Fireworks.png?m=1399672800</a:t>
            </a:r>
            <a:endParaRPr lang="ru-RU" sz="1200" smtClean="0"/>
          </a:p>
          <a:p>
            <a:r>
              <a:rPr lang="en-US" sz="1200" smtClean="0">
                <a:hlinkClick r:id="rId6"/>
              </a:rPr>
              <a:t>http://gallery.yopriceville.com/Free-Clipart-Pictures/Decorative-Elements-PNG/Transparent_Fireworks_Pcture#.VyjE6FIa7rc</a:t>
            </a:r>
            <a:endParaRPr lang="ru-RU" sz="1200" smtClean="0"/>
          </a:p>
          <a:p>
            <a:r>
              <a:rPr lang="ru-RU" sz="1200" u="sng" smtClean="0">
                <a:hlinkClick r:id="rId7"/>
              </a:rPr>
              <a:t>http://img-fotki.yandex.ru/get/4423/66124276.24/0_645ce_74194fe9_L.png</a:t>
            </a:r>
            <a:endParaRPr lang="ru-RU" sz="1200" smtClean="0"/>
          </a:p>
          <a:p>
            <a:r>
              <a:rPr lang="ru-RU" sz="1200" u="sng" smtClean="0">
                <a:hlinkClick r:id="rId8"/>
              </a:rPr>
              <a:t>http://img-fotki.yandex.ru/get/4421/66124276.24/0_645d1_cc51d86_L.png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9"/>
              </a:rPr>
              <a:t>http://chitay.net/userfiles/data/32635.jpg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10"/>
              </a:rPr>
              <a:t>http://www.novacon.com.br/ergopus_arquivos/image005.jpg</a:t>
            </a:r>
            <a:endParaRPr lang="ru-RU" sz="1200" smtClean="0"/>
          </a:p>
          <a:p>
            <a:r>
              <a:rPr lang="ru-RU" sz="1200" u="sng" smtClean="0">
                <a:hlinkClick r:id="rId11"/>
              </a:rPr>
              <a:t>http://novostey.com/i4/2013/12/11/17d9cc9e5b7ef21ee2497dda2ca04ed4.jpg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12"/>
              </a:rPr>
              <a:t>http://ssl60.ru/fackts/files/2014/02/mercury1.jpg</a:t>
            </a:r>
            <a:endParaRPr lang="ru-RU" sz="1200" smtClean="0"/>
          </a:p>
          <a:p>
            <a:r>
              <a:rPr lang="ru-RU" sz="1200" u="sng" smtClean="0">
                <a:hlinkClick r:id="rId13"/>
              </a:rPr>
              <a:t>http://kosmos-x.net.ru/_nw/19/53253851.jpg</a:t>
            </a:r>
            <a:endParaRPr lang="ru-RU" sz="1200" smtClean="0"/>
          </a:p>
          <a:p>
            <a:r>
              <a:rPr lang="ru-RU" sz="1200" u="sng" smtClean="0">
                <a:hlinkClick r:id="rId14"/>
              </a:rPr>
              <a:t>http://allday1.com/imagedb/0e/6/ede1ccc5436bbc6a3389587b96836.jpg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15"/>
              </a:rPr>
              <a:t>http://t2.ftcdn.net/jpg/00/71/64/95/240_F_71649522_RQ94GQ6P9FFcWNh3poccoujPxuSYWQHo.jpg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16"/>
              </a:rPr>
              <a:t>http://hi-news.ru/wp-content/uploads/2016/04/Manndmissiononmarsnasa.jpg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17"/>
              </a:rPr>
              <a:t>https://www.gismeteo.ru/static/news/img/src/14279/1c161679.jpg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18"/>
              </a:rPr>
              <a:t>http://www.energia.gr/photos/articlefiles/gaia2.gif</a:t>
            </a:r>
            <a:endParaRPr lang="ru-RU" sz="1200" u="sng" smtClean="0"/>
          </a:p>
          <a:p>
            <a:r>
              <a:rPr lang="en-US" sz="1200" smtClean="0">
                <a:hlinkClick r:id="rId19"/>
              </a:rPr>
              <a:t>http://i1.ytimg.com/vi/9zzb_y56Iao/hqdefault.jpg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20"/>
              </a:rPr>
              <a:t>http://www.078.com.ua/upload/blog/c506a51b2b1406acad505829ef4d6ebb.jpg</a:t>
            </a:r>
            <a:endParaRPr lang="ru-RU" sz="1200" smtClean="0"/>
          </a:p>
          <a:p>
            <a:r>
              <a:rPr lang="ru-RU" sz="1200" smtClean="0"/>
              <a:t> </a:t>
            </a:r>
            <a:r>
              <a:rPr lang="ru-RU" sz="1200" u="sng" smtClean="0">
                <a:hlinkClick r:id="rId21"/>
              </a:rPr>
              <a:t>http://img12.mynnm.com/9/d/9/1/1/9d9113ee1758642efecda53e40915cd8_full.jpg</a:t>
            </a:r>
            <a:endParaRPr lang="ru-RU" sz="1200" smtClean="0"/>
          </a:p>
          <a:p>
            <a:r>
              <a:rPr lang="ru-RU" sz="1200" u="sng" smtClean="0">
                <a:hlinkClick r:id="rId22"/>
              </a:rPr>
              <a:t>http://stripnews.org/uploads/posts/2015-05/1431072087_646x404.jpg</a:t>
            </a:r>
            <a:endParaRPr lang="ru-RU" sz="1200" u="sng" smtClean="0"/>
          </a:p>
          <a:p>
            <a:r>
              <a:rPr lang="ru-RU" sz="1200" u="sng" smtClean="0">
                <a:hlinkClick r:id="rId23"/>
              </a:rPr>
              <a:t>http://www.remontdoma-vl.ru/images/news/27.jpg</a:t>
            </a:r>
            <a:endParaRPr lang="ru-RU" sz="1200" smtClean="0"/>
          </a:p>
          <a:p>
            <a:r>
              <a:rPr lang="ru-RU" sz="1200" u="sng" smtClean="0">
                <a:hlinkClick r:id="rId24"/>
              </a:rPr>
              <a:t>https://pp.vk.me/c323331/v323331548/39e4/NxlOrjCDsrg.jpg</a:t>
            </a:r>
            <a:endParaRPr lang="ru-RU" sz="1200" smtClean="0"/>
          </a:p>
          <a:p>
            <a:r>
              <a:rPr lang="ru-RU" sz="1200" u="sng" smtClean="0">
                <a:hlinkClick r:id="rId25"/>
              </a:rPr>
              <a:t>http://www.membrana.ru/storage/img/p/pa2.jpg</a:t>
            </a:r>
            <a:endParaRPr lang="ru-RU" sz="1200" u="sng" smtClean="0"/>
          </a:p>
          <a:p>
            <a:r>
              <a:rPr lang="ru-RU" sz="1200" u="sng" smtClean="0">
                <a:hlinkClick r:id="rId26"/>
              </a:rPr>
              <a:t>http://lexltd.com.ua/wp-content/uploads/2015/03/90327a21f0497c4f048b84ba25ab9916-1024x574.jpg</a:t>
            </a:r>
            <a:endParaRPr lang="ru-RU" sz="12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78894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Список источников иллюстраций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714375"/>
            <a:ext cx="4929187" cy="59293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День, когда человек впервые осмысленно оглядел ночное небо, можно считать днем рождения астрономии. Человек постепенно познавал законы мироздания. Он научился определять по звездам свое местоположение, рассчитал, чему равен месяц и год.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После того как в 1957 году первый искусственный спутник покинул пределы Земли, человечество совершило огромный скачок в освоении космоса.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FFC000"/>
              </a:solidFill>
            </a:endParaRPr>
          </a:p>
        </p:txBody>
      </p:sp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335045"/>
            <a:ext cx="4000528" cy="450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7338"/>
            <a:ext cx="4572000" cy="36004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	Созданы обитаемые базы на Луне и Марсе.  Закончено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терраформирование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на Венере. Транспортную связь с Луной, Марсом и Венерой осуществляют пилотируемые корабли нового поколения, оснащенные скалярными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тахионными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двигателями.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32656"/>
            <a:ext cx="374441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solidFill>
                  <a:srgbClr val="FF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066 год</a:t>
            </a:r>
          </a:p>
        </p:txBody>
      </p:sp>
      <p:pic>
        <p:nvPicPr>
          <p:cNvPr id="4101" name="Рисунок 5" descr="Безымянный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661025"/>
            <a:ext cx="87868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5657850"/>
            <a:ext cx="8572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sng" dirty="0">
                <a:solidFill>
                  <a:srgbClr val="FFFF00"/>
                </a:solidFill>
              </a:rPr>
              <a:t>Справка из </a:t>
            </a:r>
            <a:r>
              <a:rPr lang="ru-RU" b="1" u="sng" dirty="0" err="1">
                <a:solidFill>
                  <a:srgbClr val="FFFF00"/>
                </a:solidFill>
              </a:rPr>
              <a:t>Википедии</a:t>
            </a:r>
            <a:r>
              <a:rPr lang="ru-RU" b="1" u="sng" dirty="0">
                <a:solidFill>
                  <a:srgbClr val="FFFF00"/>
                </a:solidFill>
              </a:rPr>
              <a:t>, 2066 год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Тахио́н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– частица, движущаяся со скоростью, превышающей скорость света</a:t>
            </a:r>
            <a:r>
              <a:rPr lang="ru-RU" baseline="30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 вакууме.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Тахионные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двигатели, разработанные учеными корпорации «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Роскосмос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», способны развивать ускорение в 1000 раз превышающею скорость света.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825" y="4652963"/>
            <a:ext cx="4500563" cy="9239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База-поселение на Луне «Фотон», </a:t>
            </a:r>
          </a:p>
          <a:p>
            <a:pPr algn="ctr">
              <a:defRPr/>
            </a:pPr>
            <a:r>
              <a:rPr lang="ru-RU" b="1" dirty="0"/>
              <a:t>Численность населения в 2066 году</a:t>
            </a:r>
          </a:p>
          <a:p>
            <a:pPr algn="ctr">
              <a:defRPr/>
            </a:pPr>
            <a:r>
              <a:rPr lang="ru-RU" b="1" dirty="0"/>
              <a:t> 2584 человека.</a:t>
            </a:r>
          </a:p>
        </p:txBody>
      </p:sp>
      <p:pic>
        <p:nvPicPr>
          <p:cNvPr id="9" name="Рисунок 8" descr="Рисунок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735"/>
            <a:ext cx="4704988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8" descr="mercury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254793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9" descr="0_8e03e_227c87f_X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25" y="642938"/>
            <a:ext cx="27797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571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dirty="0" smtClean="0"/>
          </a:p>
        </p:txBody>
      </p:sp>
      <p:pic>
        <p:nvPicPr>
          <p:cNvPr id="5125" name="Picture 4" descr="D:\1.Program Files (ДИСК Д x86)\5\TuxPaint\data\stamps\BLIKI\0_99daa_f02c7037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5572125"/>
            <a:ext cx="6572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D:\1.Program Files (ДИСК Д x86)\5\TuxPaint\data\stamps\BLIKI\0_99146_dd319d27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75"/>
            <a:ext cx="17859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D:\1.Program Files (ДИСК Д x86)\5\TuxPaint\data\stamps\BLIKI\0_99daa_f02c7037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188" y="6357938"/>
            <a:ext cx="2857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4" descr="D:\1.Program Files (ДИСК Д x86)\5\TuxPaint\data\stamps\BLIKI\0_99daa_f02c7037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5857875"/>
            <a:ext cx="55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051720" y="142852"/>
            <a:ext cx="687799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100 лет космической эры.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Колонизация Меркурия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4678" y="1556792"/>
            <a:ext cx="5929322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Основные задачи по повышению уровня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жизнепригодности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: 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Создание атмосферы с таким давлением, при котором вода могла бы существовать в жидком виде.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Создание аналога озонового слоя для защиты от ультрафиолетового излучения.</a:t>
            </a:r>
            <a:endParaRPr lang="ru-RU" sz="2800" baseline="300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Повышение температуры в районе полюсов до +10° — +20°С с помощью парникового эффекта.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Создание биосферы.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857500" y="928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132" name="Рисунок 21" descr="0_8f47a_1614f82f_XXXL.png"/>
          <p:cNvPicPr>
            <a:picLocks noChangeAspect="1"/>
          </p:cNvPicPr>
          <p:nvPr/>
        </p:nvPicPr>
        <p:blipFill>
          <a:blip r:embed="rId8"/>
          <a:srcRect l="29298"/>
          <a:stretch>
            <a:fillRect/>
          </a:stretch>
        </p:blipFill>
        <p:spPr bwMode="auto">
          <a:xfrm>
            <a:off x="0" y="0"/>
            <a:ext cx="27590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Рисунок 22" descr="0_99dae_4d5e6104_L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4295129">
            <a:off x="96838" y="1689100"/>
            <a:ext cx="26368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Рисунок 23" descr="0_6124f_3d787dd_L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85813"/>
            <a:ext cx="37084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Рисунок 18" descr="53253851 копия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79613" y="1989138"/>
            <a:ext cx="14684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Рисунок 19" descr="ede1ccc5436bbc6a3389587b96836 копия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721891">
            <a:off x="1350169" y="4028281"/>
            <a:ext cx="13938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Рисунок 21" descr="ede1ccc5436bbc6a3389587b96836 копия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7198222">
            <a:off x="346075" y="642938"/>
            <a:ext cx="13938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1000125"/>
            <a:ext cx="5043488" cy="5857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МЕРКУРИЙ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самая близкая к Солнцу планета Солнечной системы. Среднее расстояние от Солнца 58 млн. км. Период обращения вокруг Солнца 88 земных суток. Два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меркурианских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года равны трем суткам на Меркурии. Диаметр планеты 4878 км, масса 3,3·10</a:t>
            </a:r>
            <a:r>
              <a:rPr lang="ru-RU" sz="2400" baseline="30000" dirty="0" smtClean="0">
                <a:solidFill>
                  <a:schemeClr val="bg1">
                    <a:lumMod val="95000"/>
                  </a:schemeClr>
                </a:solidFill>
              </a:rPr>
              <a:t>23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кг.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 состав разреженной атмосферы входят: гелий, натрий, кислород, калий, аргон, водород. Температура на поверхности Меркурия колеблется от −180 до +430 °C.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301" y="142852"/>
            <a:ext cx="857273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Материал из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Википедии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2016 год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6" name="Picture 6" descr="http://www.psihospektr.com/psihospektr/010102mer.jpg"/>
          <p:cNvPicPr>
            <a:picLocks noChangeAspect="1" noChangeArrowheads="1"/>
          </p:cNvPicPr>
          <p:nvPr/>
        </p:nvPicPr>
        <p:blipFill>
          <a:blip r:embed="rId2" cstate="print"/>
          <a:srcRect l="23750" r="21249"/>
          <a:stretch>
            <a:fillRect/>
          </a:stretch>
        </p:blipFill>
        <p:spPr bwMode="auto">
          <a:xfrm>
            <a:off x="71406" y="1500173"/>
            <a:ext cx="3857652" cy="393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88" y="1000125"/>
            <a:ext cx="3757612" cy="58578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Большой запас в почве гелия-3, станет источником экологически чистой энергии на Меркурии и решающим фактором в развитии экономики всей Солнечной системы. Кроме того, залежи богатой руды, доступной для добычи, будут использованы для строительства наземных космических станций.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42852"/>
            <a:ext cx="466756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Ценные ресурсы</a:t>
            </a:r>
          </a:p>
        </p:txBody>
      </p:sp>
      <p:pic>
        <p:nvPicPr>
          <p:cNvPr id="6" name="Рисунок 5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4" y="1857364"/>
            <a:ext cx="495817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75" y="1600200"/>
            <a:ext cx="4900613" cy="50434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Меркурий обладает огромными запасами солнечной энергии. На поверхность Меркурия падает в 9 раз больше солнечного света, чем на поверхность Земли. На полюсах имеются пики вечного света -возвышенности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где постоянно светит Солнце.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Строительство замкнутого кольца солнечных электростанций обеспечивает непрерывную подачу энергии.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28604"/>
            <a:ext cx="529574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Солнечная энергия</a:t>
            </a:r>
          </a:p>
        </p:txBody>
      </p:sp>
      <p:pic>
        <p:nvPicPr>
          <p:cNvPr id="8199" name="Picture 7" descr="https://www.gismeteo.ru/static/news/img/src/14279/1c161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4071966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2000250"/>
            <a:ext cx="4286250" cy="20002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Солнечные экраны установленные в точке Лагранжа между Солнцем и Меркурием, решат проблему высоких температур в экваториальной зоне.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28604"/>
            <a:ext cx="65413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Высокая температура </a:t>
            </a:r>
          </a:p>
        </p:txBody>
      </p:sp>
      <p:pic>
        <p:nvPicPr>
          <p:cNvPr id="6" name="Рисунок 5" descr="Рисунок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2" y="1857364"/>
            <a:ext cx="508169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Каждые 176 дней, когда Меркурий ближе всего подходит к Солнцу, равнина Жары становится самым жарким местом на планете.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Управляемое обрушение на поверхность Меркурия кометы пополнит атмосферу водой и газами.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28604"/>
            <a:ext cx="595086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Создание атмосферы</a:t>
            </a:r>
          </a:p>
        </p:txBody>
      </p:sp>
      <p:pic>
        <p:nvPicPr>
          <p:cNvPr id="10245" name="Рисунок 9" descr="56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513" y="3929063"/>
            <a:ext cx="11779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r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" y="2000240"/>
            <a:ext cx="479054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886</Words>
  <Application>Microsoft Office PowerPoint</Application>
  <PresentationFormat>Экран (4:3)</PresentationFormat>
  <Paragraphs>91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Слайд 1</vt:lpstr>
      <vt:lpstr>Слайд 2</vt:lpstr>
      <vt:lpstr>Слайд 3</vt:lpstr>
      <vt:lpstr> </vt:lpstr>
      <vt:lpstr> 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Меркурианские хроники</dc:title>
  <dc:creator>DNA7 X86</dc:creator>
  <cp:lastModifiedBy>DNA7 X86</cp:lastModifiedBy>
  <cp:revision>1255</cp:revision>
  <dcterms:created xsi:type="dcterms:W3CDTF">2016-04-23T15:20:45Z</dcterms:created>
  <dcterms:modified xsi:type="dcterms:W3CDTF">2016-05-03T16:16:10Z</dcterms:modified>
</cp:coreProperties>
</file>