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1" r:id="rId5"/>
    <p:sldId id="266" r:id="rId6"/>
    <p:sldId id="262" r:id="rId7"/>
    <p:sldId id="265" r:id="rId8"/>
    <p:sldId id="260" r:id="rId9"/>
    <p:sldId id="263" r:id="rId10"/>
    <p:sldId id="264" r:id="rId11"/>
    <p:sldId id="267" r:id="rId12"/>
    <p:sldId id="25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F5444-A2AA-492A-9512-2D9252BC5BA1}" type="datetimeFigureOut">
              <a:rPr lang="ru-RU" smtClean="0"/>
              <a:pPr/>
              <a:t>12.05.2016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B4E2B-A838-47BF-A9FC-7152529DC1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B4E2B-A838-47BF-A9FC-7152529DC1C5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80005187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38" y="357188"/>
            <a:ext cx="12858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8" descr="cosmos05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5286375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7200" b="1">
                <a:solidFill>
                  <a:srgbClr val="C00000"/>
                </a:solidFill>
                <a:latin typeface="Monotype Corsiva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5C1B0-5ECD-42EB-B3B0-8EECD5884D74}" type="datetimeFigureOut">
              <a:rPr lang="ru-RU"/>
              <a:pPr>
                <a:defRPr/>
              </a:pPr>
              <a:t>12.05.2016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FCC1C-AF96-4C07-857B-605F0D2730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29A1B-606D-476E-A07A-7F7F57625111}" type="datetimeFigureOut">
              <a:rPr lang="ru-RU"/>
              <a:pPr>
                <a:defRPr/>
              </a:pPr>
              <a:t>12.05.2016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AD000-4832-424C-BFC7-569245921F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99482-2D0D-465B-8806-A4CFD7B9A5EB}" type="datetimeFigureOut">
              <a:rPr lang="ru-RU"/>
              <a:pPr>
                <a:defRPr/>
              </a:pPr>
              <a:t>12.05.2016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1F69F-8B34-4C28-8963-2A4CD2DF80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cosmos11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5014913"/>
            <a:ext cx="17145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57C03-8668-4BDE-A8DB-D799B43FB39A}" type="datetimeFigureOut">
              <a:rPr lang="ru-RU"/>
              <a:pPr>
                <a:defRPr/>
              </a:pPr>
              <a:t>12.05.2016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56D38-A7C5-47F8-9E68-13180A2C61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cosmos297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86663" y="5072063"/>
            <a:ext cx="1557337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357563" y="571500"/>
            <a:ext cx="2936875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 </a:t>
            </a:r>
            <a:r>
              <a:rPr lang="ru-RU" sz="4800" dirty="0">
                <a:solidFill>
                  <a:srgbClr val="C00000"/>
                </a:solidFill>
                <a:latin typeface="Monotype Corsiva" pitchFamily="66" charset="0"/>
                <a:cs typeface="+mn-cs"/>
              </a:rPr>
              <a:t>Источники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B61C0-238B-4D47-BCB4-F5CF25FAEF9E}" type="datetimeFigureOut">
              <a:rPr lang="ru-RU"/>
              <a:pPr>
                <a:defRPr/>
              </a:pPr>
              <a:t>12.05.2016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253ED-EA21-4D8F-92E2-D41A495255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678E9-EBFD-4B8A-950A-0AD2246C7BD0}" type="datetimeFigureOut">
              <a:rPr lang="ru-RU"/>
              <a:pPr>
                <a:defRPr/>
              </a:pPr>
              <a:t>12.05.2016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A8D8D-BE66-4256-ACE7-2454272C2F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63FAE-407F-4927-B455-B9A5223DF9FD}" type="datetimeFigureOut">
              <a:rPr lang="ru-RU"/>
              <a:pPr>
                <a:defRPr/>
              </a:pPr>
              <a:t>12.05.2016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DD89A-5E26-4D2C-9D1B-A3E58DF120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CC23B-A20B-4818-9F0B-262F33DFC3E5}" type="datetimeFigureOut">
              <a:rPr lang="ru-RU"/>
              <a:pPr>
                <a:defRPr/>
              </a:pPr>
              <a:t>12.05.2016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BB867-18C0-4CC9-9817-CB2246A5B3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7A85B-2954-496C-8DCE-7C034C4EDAA1}" type="datetimeFigureOut">
              <a:rPr lang="ru-RU"/>
              <a:pPr>
                <a:defRPr/>
              </a:pPr>
              <a:t>12.05.2016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9C9B1-2AE8-483B-9652-98148E8DC2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05F72-BE5F-43F7-9A9A-5318779612DC}" type="datetimeFigureOut">
              <a:rPr lang="ru-RU"/>
              <a:pPr>
                <a:defRPr/>
              </a:pPr>
              <a:t>12.05.2016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E3791-82B9-4258-9F4D-58798752F8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C081E-B025-4173-82CB-0E965A23ACA3}" type="datetimeFigureOut">
              <a:rPr lang="ru-RU"/>
              <a:pPr>
                <a:defRPr/>
              </a:pPr>
              <a:t>12.05.2016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068B9-6E31-416F-8113-F8A5867C09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F45987-0DE4-4F46-86F2-455F03DB1D34}" type="datetimeFigureOut">
              <a:rPr lang="ru-RU"/>
              <a:pPr>
                <a:defRPr/>
              </a:pPr>
              <a:t>12.05.2016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A52E80-7C05-4A34-82FE-92C18CC2A1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14282" y="214290"/>
            <a:ext cx="8715436" cy="6357982"/>
          </a:xfrm>
          <a:prstGeom prst="round2DiagRect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FFFF00"/>
            </a:solidFill>
            <a:prstDash val="sysDot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med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upload.wikimedia.org/wikipedia/ru/a/a5/Belka_and_Strelka.Space_Dogs.Real-i.jpg" TargetMode="External"/><Relationship Id="rId13" Type="http://schemas.openxmlformats.org/officeDocument/2006/relationships/hyperlink" Target="http://www.cosmos-online.ru/images/zhivotnye-kosmonavty/zhivotnye-kosmonavty-cherepaxi-v-kosmose.jpg" TargetMode="External"/><Relationship Id="rId3" Type="http://schemas.openxmlformats.org/officeDocument/2006/relationships/hyperlink" Target="http://mirmarok.ru/edimg/00MirMarok/AG/GODS/CDog99.JPG" TargetMode="External"/><Relationship Id="rId7" Type="http://schemas.openxmlformats.org/officeDocument/2006/relationships/hyperlink" Target="http://100500foto.com/wp-content/uploads/2015/05/3-Marfusha-rabbit-in-space.jpg" TargetMode="External"/><Relationship Id="rId12" Type="http://schemas.openxmlformats.org/officeDocument/2006/relationships/hyperlink" Target="http://www.catpage.ru/wp-content/uploads/2015/04/nasacat1/jpg" TargetMode="External"/><Relationship Id="rId2" Type="http://schemas.openxmlformats.org/officeDocument/2006/relationships/hyperlink" Target="https://ru.m.wikipedia.org/wiki/&#1046;&#1080;&#1074;&#1086;&#1090;&#1085;&#1099;&#1077;_&#1074;_&#1082;&#1086;&#1089;&#1084;&#1086;&#1089;&#1077;" TargetMode="External"/><Relationship Id="rId16" Type="http://schemas.openxmlformats.org/officeDocument/2006/relationships/hyperlink" Target="https://upload.wikimedia.org/wikipedia/commons/thumb/d/dd/Belka.Space_dog.jpg/300px-Belka.Space_dog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m.znuat_t/TECHNOLOGIES/iran-vnov-zapustit-v-kosmos-obezyanu-130845_.html" TargetMode="External"/><Relationship Id="rId11" Type="http://schemas.openxmlformats.org/officeDocument/2006/relationships/hyperlink" Target="https://upload.wikimedia.org/wikipedia/ru/thumb/0/07/Zvyozdochka.jpg/200px-Zvyozdochka.jpg" TargetMode="External"/><Relationship Id="rId5" Type="http://schemas.openxmlformats.org/officeDocument/2006/relationships/hyperlink" Target="http://www.dogzilla.ru/wp-content/uploads/2016/04/&#1083;&#1072;&#1081;&#1082;&#1072;-&#1089;&#1086;&#1073;&#1072;&#1082;&#1072;-&#1082;&#1086;&#1089;&#1084;&#1086;&#1085;&#1072;&#1074;&#1090;.jpg" TargetMode="External"/><Relationship Id="rId15" Type="http://schemas.openxmlformats.org/officeDocument/2006/relationships/hyperlink" Target="http://natureworld.ru/misc/dogs/cosmos_dogs/cosmos_dog_13.jpg" TargetMode="External"/><Relationship Id="rId10" Type="http://schemas.openxmlformats.org/officeDocument/2006/relationships/hyperlink" Target="http://cs402330.vk.me/v402330146/b169/vrzcNatA7tU.jpg" TargetMode="External"/><Relationship Id="rId4" Type="http://schemas.openxmlformats.org/officeDocument/2006/relationships/hyperlink" Target="https://upload.wikimedia.org/wikipedia/commons/thumb/9/94/Soyuz_TMA-3_launch.jpg/270px-Soyuz_TMA-3_launch.jpg" TargetMode="External"/><Relationship Id="rId9" Type="http://schemas.openxmlformats.org/officeDocument/2006/relationships/hyperlink" Target="https://upload.wikimedia.org/wikipedia/ru/9/97/Lisichka_and_Chayka.jpg" TargetMode="External"/><Relationship Id="rId14" Type="http://schemas.openxmlformats.org/officeDocument/2006/relationships/hyperlink" Target="http://hi-news.ru/wp-content/uploads/2015/02/292454556-650x866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57356" y="500042"/>
            <a:ext cx="5286412" cy="95410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en-US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II</a:t>
            </a: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Международный конкурс</a:t>
            </a:r>
          </a:p>
          <a:p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«Этот удивительный космос»</a:t>
            </a:r>
            <a:endParaRPr lang="ru-RU" sz="2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1928802"/>
            <a:ext cx="5376793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i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Они были первыми…</a:t>
            </a:r>
            <a:endParaRPr lang="ru-RU" sz="4400" b="1" i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4810" y="3857628"/>
            <a:ext cx="4786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Работу выполнила Барабанова Александра</a:t>
            </a:r>
          </a:p>
          <a:p>
            <a:r>
              <a:rPr lang="ru-RU" dirty="0" smtClean="0">
                <a:latin typeface="+mn-lt"/>
              </a:rPr>
              <a:t>Ученица 3 «А» класса </a:t>
            </a:r>
          </a:p>
          <a:p>
            <a:r>
              <a:rPr lang="ru-RU" dirty="0" smtClean="0">
                <a:latin typeface="+mn-lt"/>
              </a:rPr>
              <a:t>МОУ Судиславской СОШ Судиславского муниципального района Костромской области</a:t>
            </a:r>
            <a:endParaRPr lang="ru-RU" dirty="0">
              <a:latin typeface="+mn-lt"/>
            </a:endParaRPr>
          </a:p>
        </p:txBody>
      </p:sp>
      <p:pic>
        <p:nvPicPr>
          <p:cNvPr id="12" name="Рисунок 11" descr="CDog99.JPG"/>
          <p:cNvPicPr>
            <a:picLocks noChangeAspect="1"/>
          </p:cNvPicPr>
          <p:nvPr/>
        </p:nvPicPr>
        <p:blipFill>
          <a:blip r:embed="rId2"/>
          <a:srcRect l="3618" t="5263" r="2302" b="5262"/>
          <a:stretch>
            <a:fillRect/>
          </a:stretch>
        </p:blipFill>
        <p:spPr>
          <a:xfrm>
            <a:off x="428596" y="2786058"/>
            <a:ext cx="3786214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21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3240" y="428604"/>
            <a:ext cx="274062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Черепахи</a:t>
            </a:r>
            <a:endParaRPr lang="ru-RU" sz="4800" b="1" i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214422"/>
            <a:ext cx="86540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spc="50" dirty="0" smtClean="0">
                <a:ln w="13500">
                  <a:solidFill>
                    <a:schemeClr val="tx1">
                      <a:lumMod val="50000"/>
                      <a:lumOff val="500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21 сентября 1968 года спускаемый аппарат «Зонда-5» вошёл по баллистичес-</a:t>
            </a:r>
          </a:p>
          <a:p>
            <a:r>
              <a:rPr lang="ru-RU" i="1" spc="50" dirty="0" smtClean="0">
                <a:ln w="13500">
                  <a:solidFill>
                    <a:schemeClr val="tx1">
                      <a:lumMod val="50000"/>
                      <a:lumOff val="500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кой траектории в атмосферу Земли и приводнился в акватории Индийского </a:t>
            </a:r>
          </a:p>
          <a:p>
            <a:r>
              <a:rPr lang="ru-RU" i="1" spc="50" dirty="0" smtClean="0">
                <a:ln w="13500">
                  <a:solidFill>
                    <a:schemeClr val="tx1">
                      <a:lumMod val="50000"/>
                      <a:lumOff val="500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океана. Советским учёным среднеазиатские степные черепахи приглянулись </a:t>
            </a:r>
          </a:p>
          <a:p>
            <a:r>
              <a:rPr lang="ru-RU" i="1" spc="50" dirty="0" smtClean="0">
                <a:ln w="13500">
                  <a:solidFill>
                    <a:schemeClr val="tx1">
                      <a:lumMod val="50000"/>
                      <a:lumOff val="500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тем, что могли обходиться без еды и довольствоваться минимумом кислоро-</a:t>
            </a:r>
          </a:p>
          <a:p>
            <a:r>
              <a:rPr lang="ru-RU" i="1" spc="50" dirty="0" smtClean="0">
                <a:ln w="13500">
                  <a:solidFill>
                    <a:schemeClr val="tx1">
                      <a:lumMod val="50000"/>
                      <a:lumOff val="500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да, то есть было изучить длительное воздействие факторов космоса на </a:t>
            </a:r>
          </a:p>
          <a:p>
            <a:r>
              <a:rPr lang="ru-RU" i="1" spc="50" dirty="0" smtClean="0">
                <a:ln w="13500">
                  <a:solidFill>
                    <a:schemeClr val="tx1">
                      <a:lumMod val="50000"/>
                      <a:lumOff val="500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организм. </a:t>
            </a:r>
            <a:endParaRPr lang="ru-RU" i="1" spc="50" dirty="0">
              <a:ln w="13500">
                <a:solidFill>
                  <a:schemeClr val="tx1">
                    <a:lumMod val="50000"/>
                    <a:lumOff val="500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</p:txBody>
      </p:sp>
      <p:pic>
        <p:nvPicPr>
          <p:cNvPr id="6" name="Рисунок 5" descr="zhivotnye-kosmonavty-cherepaxi-v-kosmo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2857496"/>
            <a:ext cx="4857784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92454556-650x8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428604"/>
            <a:ext cx="2341450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300px-Strelka.Space_do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298" y="3857628"/>
            <a:ext cx="2870276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300px-Belka.Space_do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4000504"/>
            <a:ext cx="2928958" cy="2383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cosmos_dog_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1604615"/>
            <a:ext cx="2214578" cy="3396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714348" y="357166"/>
            <a:ext cx="59293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spc="50" dirty="0" smtClean="0">
                <a:ln w="13500">
                  <a:solidFill>
                    <a:schemeClr val="tx1">
                      <a:lumMod val="50000"/>
                      <a:lumOff val="500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Полёты в космос собак и других животных внесли неоценимый вклад в развитие отечественной  космонавтики. Именно по их состоянию здоровья учёные определяли влияние огромных перегрузок                                   </a:t>
            </a:r>
          </a:p>
          <a:p>
            <a:r>
              <a:rPr lang="ru-RU" i="1" spc="50" dirty="0" smtClean="0">
                <a:ln w="13500">
                  <a:solidFill>
                    <a:schemeClr val="tx1">
                      <a:lumMod val="50000"/>
                      <a:lumOff val="500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                                  на будущих космонавтов. В </a:t>
            </a:r>
          </a:p>
          <a:p>
            <a:r>
              <a:rPr lang="ru-RU" i="1" spc="50" dirty="0" smtClean="0">
                <a:ln w="13500">
                  <a:solidFill>
                    <a:schemeClr val="tx1">
                      <a:lumMod val="50000"/>
                      <a:lumOff val="500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                                  память о животных, отдавшим                                             </a:t>
            </a:r>
          </a:p>
          <a:p>
            <a:r>
              <a:rPr lang="ru-RU" i="1" spc="50" dirty="0" smtClean="0">
                <a:ln w="13500">
                  <a:solidFill>
                    <a:schemeClr val="tx1">
                      <a:lumMod val="50000"/>
                      <a:lumOff val="500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                                  свою жизнь во имя науки, были </a:t>
            </a:r>
            <a:endParaRPr lang="en-US" i="1" spc="50" dirty="0" smtClean="0">
              <a:ln w="13500">
                <a:solidFill>
                  <a:schemeClr val="tx1">
                    <a:lumMod val="50000"/>
                    <a:lumOff val="500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  <a:p>
            <a:r>
              <a:rPr lang="ru-RU" i="1" spc="50" dirty="0" smtClean="0">
                <a:ln w="13500">
                  <a:solidFill>
                    <a:schemeClr val="tx1">
                      <a:lumMod val="50000"/>
                      <a:lumOff val="500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                                  воздвигнуты памятники Лайке</a:t>
            </a:r>
          </a:p>
          <a:p>
            <a:r>
              <a:rPr lang="ru-RU" i="1" spc="50" dirty="0" smtClean="0">
                <a:ln w="13500">
                  <a:solidFill>
                    <a:schemeClr val="tx1">
                      <a:lumMod val="50000"/>
                      <a:lumOff val="500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                                  и Звёздочке. Чучела Белки и                            </a:t>
            </a:r>
          </a:p>
          <a:p>
            <a:r>
              <a:rPr lang="ru-RU" i="1" spc="50" dirty="0" smtClean="0">
                <a:ln w="13500">
                  <a:solidFill>
                    <a:schemeClr val="tx1">
                      <a:lumMod val="50000"/>
                      <a:lumOff val="500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                                  Стрелки хранятся в Мемориаль-   </a:t>
            </a:r>
          </a:p>
          <a:p>
            <a:r>
              <a:rPr lang="ru-RU" i="1" spc="50" dirty="0" smtClean="0">
                <a:ln w="13500">
                  <a:solidFill>
                    <a:schemeClr val="tx1">
                      <a:lumMod val="50000"/>
                      <a:lumOff val="500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                                  ном музее Космонавтики. </a:t>
            </a:r>
            <a:endParaRPr lang="en-US" i="1" spc="50" dirty="0" smtClean="0">
              <a:ln w="13500">
                <a:solidFill>
                  <a:schemeClr val="tx1">
                    <a:lumMod val="50000"/>
                    <a:lumOff val="500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  <a:p>
            <a:r>
              <a:rPr lang="ru-RU" i="1" spc="50" dirty="0" smtClean="0">
                <a:ln w="13500">
                  <a:solidFill>
                    <a:schemeClr val="tx1">
                      <a:lumMod val="50000"/>
                      <a:lumOff val="500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                                  Они действительно были первы-       </a:t>
            </a:r>
          </a:p>
          <a:p>
            <a:r>
              <a:rPr lang="ru-RU" i="1" spc="50" dirty="0" smtClean="0">
                <a:ln w="13500">
                  <a:solidFill>
                    <a:schemeClr val="tx1">
                      <a:lumMod val="50000"/>
                      <a:lumOff val="500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                                  ми из первых… </a:t>
            </a:r>
            <a:endParaRPr lang="ru-RU" i="1" spc="50" dirty="0">
              <a:ln w="13500">
                <a:solidFill>
                  <a:schemeClr val="tx1">
                    <a:lumMod val="50000"/>
                    <a:lumOff val="500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1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214422"/>
            <a:ext cx="8501122" cy="9356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400" dirty="0" smtClean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Модестов С.Ю. Космос: Справочник школьника. - СПб.: Издательский Дом «Литера», 2005.-96с.- (Серия </a:t>
            </a:r>
            <a:r>
              <a:rPr lang="en-US" sz="1400" dirty="0" smtClean="0">
                <a:latin typeface="+mn-lt"/>
              </a:rPr>
              <a:t>           </a:t>
            </a:r>
          </a:p>
          <a:p>
            <a:r>
              <a:rPr lang="en-US" sz="1400" dirty="0" smtClean="0">
                <a:latin typeface="+mn-lt"/>
              </a:rPr>
              <a:t>     </a:t>
            </a:r>
            <a:r>
              <a:rPr lang="ru-RU" sz="1400" dirty="0" smtClean="0">
                <a:latin typeface="+mn-lt"/>
              </a:rPr>
              <a:t>«Мир вокруг нас»).</a:t>
            </a:r>
          </a:p>
          <a:p>
            <a:pPr>
              <a:buFont typeface="Wingdings" pitchFamily="2" charset="2"/>
              <a:buChar char="v"/>
            </a:pPr>
            <a:r>
              <a:rPr lang="en-US" sz="1400" dirty="0" smtClean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Горьков В.Л., Авдеев Ю.Ф. Научно-художественное издание, «Космическая азбука», Москва «Детская </a:t>
            </a:r>
            <a:r>
              <a:rPr lang="en-US" sz="1400" dirty="0" smtClean="0">
                <a:latin typeface="+mn-lt"/>
              </a:rPr>
              <a:t>     </a:t>
            </a:r>
          </a:p>
          <a:p>
            <a:r>
              <a:rPr lang="en-US" sz="1400" dirty="0" smtClean="0">
                <a:latin typeface="+mn-lt"/>
              </a:rPr>
              <a:t>     </a:t>
            </a:r>
            <a:r>
              <a:rPr lang="ru-RU" sz="1400" dirty="0" smtClean="0">
                <a:latin typeface="+mn-lt"/>
              </a:rPr>
              <a:t>литература», 1990.</a:t>
            </a:r>
          </a:p>
          <a:p>
            <a:pPr>
              <a:buFont typeface="Wingdings" pitchFamily="2" charset="2"/>
              <a:buChar char="v"/>
            </a:pPr>
            <a:r>
              <a:rPr lang="en-US" sz="1400" dirty="0" smtClean="0">
                <a:solidFill>
                  <a:srgbClr val="0000FF"/>
                </a:solidFill>
                <a:latin typeface="+mn-lt"/>
                <a:hlinkClick r:id="rId2"/>
              </a:rPr>
              <a:t> https://ru.m.wikipedia.org/wiki/</a:t>
            </a:r>
            <a:r>
              <a:rPr lang="ru-RU" sz="1400" dirty="0" smtClean="0">
                <a:solidFill>
                  <a:srgbClr val="0000FF"/>
                </a:solidFill>
                <a:latin typeface="+mn-lt"/>
                <a:hlinkClick r:id="rId2"/>
              </a:rPr>
              <a:t>Животные_в_космосе</a:t>
            </a:r>
            <a:endParaRPr lang="en-US" sz="1400" dirty="0" smtClean="0">
              <a:solidFill>
                <a:srgbClr val="0000FF"/>
              </a:solidFill>
              <a:latin typeface="+mn-lt"/>
            </a:endParaRPr>
          </a:p>
          <a:p>
            <a:pPr>
              <a:buFont typeface="Wingdings" pitchFamily="2" charset="2"/>
              <a:buChar char="v"/>
            </a:pPr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400" u="sng" dirty="0" smtClean="0">
                <a:solidFill>
                  <a:srgbClr val="0000FF"/>
                </a:solidFill>
                <a:latin typeface="+mn-lt"/>
              </a:rPr>
              <a:t>easyen.ru/load/shablony_prezentacij/kosmos_12_aprelja/shablony_12_aprelja/503-1-0-40566</a:t>
            </a:r>
          </a:p>
          <a:p>
            <a:pPr>
              <a:buFont typeface="Wingdings" pitchFamily="2" charset="2"/>
              <a:buChar char="v"/>
            </a:pPr>
            <a:r>
              <a:rPr lang="en-US" sz="1400" dirty="0" smtClean="0">
                <a:solidFill>
                  <a:srgbClr val="0000FF"/>
                </a:solidFill>
                <a:latin typeface="+mn-lt"/>
                <a:hlinkClick r:id="rId3"/>
              </a:rPr>
              <a:t> http://mirmarok.ru/edimg/00MirMarok/AG/GODS/CDog99.JPG</a:t>
            </a:r>
            <a:endParaRPr lang="en-US" sz="1400" dirty="0" smtClean="0">
              <a:solidFill>
                <a:srgbClr val="0000FF"/>
              </a:solidFill>
              <a:latin typeface="+mn-lt"/>
            </a:endParaRPr>
          </a:p>
          <a:p>
            <a:pPr>
              <a:buFont typeface="Wingdings" pitchFamily="2" charset="2"/>
              <a:buChar char="v"/>
            </a:pPr>
            <a:r>
              <a:rPr lang="en-US" sz="1400" dirty="0" smtClean="0">
                <a:solidFill>
                  <a:srgbClr val="0000FF"/>
                </a:solidFill>
                <a:latin typeface="+mn-lt"/>
                <a:hlinkClick r:id="rId4"/>
              </a:rPr>
              <a:t> </a:t>
            </a:r>
            <a:r>
              <a:rPr lang="en-US" sz="1400" u="sng" dirty="0" smtClean="0">
                <a:solidFill>
                  <a:srgbClr val="0000FF"/>
                </a:solidFill>
                <a:latin typeface="+mn-lt"/>
                <a:hlinkClick r:id="rId4"/>
              </a:rPr>
              <a:t>https://upload.wikimedia.org/wikipedia/commons/thumb/9/94/Soyuz_TMA-3_launch.jpg/270px-Soyuz_TMA- </a:t>
            </a:r>
          </a:p>
          <a:p>
            <a:r>
              <a:rPr lang="en-US" sz="1400" u="sng" dirty="0" smtClean="0">
                <a:solidFill>
                  <a:srgbClr val="0000FF"/>
                </a:solidFill>
                <a:latin typeface="+mn-lt"/>
                <a:hlinkClick r:id="rId4"/>
              </a:rPr>
              <a:t>     3_launch.jpg</a:t>
            </a:r>
            <a:endParaRPr lang="en-US" sz="1400" u="sng" dirty="0" smtClean="0">
              <a:solidFill>
                <a:srgbClr val="0000FF"/>
              </a:solidFill>
              <a:latin typeface="+mn-lt"/>
            </a:endParaRPr>
          </a:p>
          <a:p>
            <a:pPr>
              <a:buFont typeface="Wingdings" pitchFamily="2" charset="2"/>
              <a:buChar char="v"/>
            </a:pPr>
            <a:r>
              <a:rPr lang="en-US" sz="1400" dirty="0" smtClean="0">
                <a:solidFill>
                  <a:srgbClr val="0000FF"/>
                </a:solidFill>
                <a:latin typeface="+mn-lt"/>
                <a:hlinkClick r:id="rId5"/>
              </a:rPr>
              <a:t> http://www.dogzilla.ru/wp-content/uploads/2016/04/</a:t>
            </a:r>
            <a:r>
              <a:rPr lang="ru-RU" sz="1400" dirty="0" smtClean="0">
                <a:solidFill>
                  <a:srgbClr val="0000FF"/>
                </a:solidFill>
                <a:latin typeface="+mn-lt"/>
                <a:hlinkClick r:id="rId5"/>
              </a:rPr>
              <a:t>лайка-собака-космонавт.</a:t>
            </a:r>
            <a:r>
              <a:rPr lang="en-US" sz="1400" dirty="0" smtClean="0">
                <a:solidFill>
                  <a:srgbClr val="0000FF"/>
                </a:solidFill>
                <a:latin typeface="+mn-lt"/>
                <a:hlinkClick r:id="rId5"/>
              </a:rPr>
              <a:t>jpg</a:t>
            </a:r>
            <a:endParaRPr lang="en-US" sz="1400" dirty="0" smtClean="0">
              <a:solidFill>
                <a:srgbClr val="0000FF"/>
              </a:solidFill>
              <a:latin typeface="+mn-lt"/>
            </a:endParaRPr>
          </a:p>
          <a:p>
            <a:pPr>
              <a:buFont typeface="Wingdings" pitchFamily="2" charset="2"/>
              <a:buChar char="v"/>
            </a:pPr>
            <a:r>
              <a:rPr lang="en-US" sz="1400" dirty="0" smtClean="0">
                <a:solidFill>
                  <a:srgbClr val="0000FF"/>
                </a:solidFill>
                <a:latin typeface="+mn-lt"/>
                <a:hlinkClick r:id="rId6"/>
              </a:rPr>
              <a:t> http://m.znuat t/TECHNOLOGIES/iran-vnov-zapustit-v-kosmos-obezyanu-130845_.html</a:t>
            </a:r>
            <a:endParaRPr lang="en-US" sz="1400" dirty="0" smtClean="0">
              <a:solidFill>
                <a:srgbClr val="0000FF"/>
              </a:solidFill>
              <a:latin typeface="+mn-lt"/>
            </a:endParaRPr>
          </a:p>
          <a:p>
            <a:pPr>
              <a:buFont typeface="Wingdings" pitchFamily="2" charset="2"/>
              <a:buChar char="v"/>
            </a:pPr>
            <a:r>
              <a:rPr lang="en-US" sz="1400" dirty="0" smtClean="0">
                <a:solidFill>
                  <a:srgbClr val="0000FF"/>
                </a:solidFill>
                <a:latin typeface="+mn-lt"/>
                <a:hlinkClick r:id="rId7"/>
              </a:rPr>
              <a:t> http://100500foto.com/wp-content/uploads/2015/05/3-Marfusha-rabbit-in-space.jpg</a:t>
            </a:r>
            <a:endParaRPr lang="en-US" sz="1400" dirty="0" smtClean="0">
              <a:solidFill>
                <a:srgbClr val="0000FF"/>
              </a:solidFill>
              <a:latin typeface="+mn-lt"/>
            </a:endParaRPr>
          </a:p>
          <a:p>
            <a:pPr>
              <a:buFont typeface="Wingdings" pitchFamily="2" charset="2"/>
              <a:buChar char="v"/>
            </a:pPr>
            <a:r>
              <a:rPr lang="en-US" sz="1400" dirty="0" smtClean="0">
                <a:solidFill>
                  <a:srgbClr val="0000FF"/>
                </a:solidFill>
                <a:latin typeface="+mn-lt"/>
                <a:hlinkClick r:id="rId8"/>
              </a:rPr>
              <a:t> https://upload.wikimedia.org/wikipedia/ru/a/a5/Belka_and_Strelka.Space_Dogs.Real-i.jpg</a:t>
            </a:r>
            <a:endParaRPr lang="en-US" sz="1400" dirty="0" smtClean="0">
              <a:solidFill>
                <a:srgbClr val="0000FF"/>
              </a:solidFill>
              <a:latin typeface="+mn-lt"/>
            </a:endParaRPr>
          </a:p>
          <a:p>
            <a:pPr>
              <a:buFont typeface="Wingdings" pitchFamily="2" charset="2"/>
              <a:buChar char="v"/>
            </a:pPr>
            <a:r>
              <a:rPr lang="en-US" sz="1400" dirty="0" smtClean="0">
                <a:solidFill>
                  <a:srgbClr val="0000FF"/>
                </a:solidFill>
                <a:latin typeface="+mn-lt"/>
                <a:hlinkClick r:id="rId9"/>
              </a:rPr>
              <a:t> https://upload.wikimedia.org/wikipedia/ru/9/97/Lisichka_and_Chayka.jpg</a:t>
            </a:r>
            <a:endParaRPr lang="en-US" sz="1400" dirty="0" smtClean="0">
              <a:solidFill>
                <a:srgbClr val="0000FF"/>
              </a:solidFill>
              <a:latin typeface="+mn-lt"/>
            </a:endParaRPr>
          </a:p>
          <a:p>
            <a:pPr>
              <a:buFont typeface="Wingdings" pitchFamily="2" charset="2"/>
              <a:buChar char="v"/>
            </a:pPr>
            <a:r>
              <a:rPr lang="en-US" sz="1400" dirty="0" smtClean="0">
                <a:solidFill>
                  <a:srgbClr val="0000FF"/>
                </a:solidFill>
                <a:latin typeface="+mn-lt"/>
                <a:hlinkClick r:id="rId10"/>
              </a:rPr>
              <a:t> http://cs402330.vk.me/v402330146/b169/vrzcNatA7tU.jpg</a:t>
            </a:r>
            <a:endParaRPr lang="en-US" sz="1400" dirty="0" smtClean="0">
              <a:solidFill>
                <a:srgbClr val="0000FF"/>
              </a:solidFill>
              <a:latin typeface="+mn-lt"/>
            </a:endParaRPr>
          </a:p>
          <a:p>
            <a:pPr>
              <a:buFont typeface="Wingdings" pitchFamily="2" charset="2"/>
              <a:buChar char="v"/>
            </a:pPr>
            <a:r>
              <a:rPr lang="en-US" sz="1400" dirty="0" smtClean="0">
                <a:solidFill>
                  <a:srgbClr val="0000FF"/>
                </a:solidFill>
                <a:latin typeface="+mn-lt"/>
                <a:hlinkClick r:id="rId11"/>
              </a:rPr>
              <a:t> https://upload.wikimedia.org/wikipedia/ru/thumb/0/07/Zvyozdochka.jpg/200px-Zvyozdochka.jpg</a:t>
            </a:r>
            <a:endParaRPr lang="en-US" sz="1400" dirty="0" smtClean="0">
              <a:solidFill>
                <a:srgbClr val="0000FF"/>
              </a:solidFill>
              <a:latin typeface="+mn-lt"/>
            </a:endParaRPr>
          </a:p>
          <a:p>
            <a:pPr>
              <a:buFont typeface="Wingdings" pitchFamily="2" charset="2"/>
              <a:buChar char="v"/>
            </a:pPr>
            <a:r>
              <a:rPr lang="en-US" sz="1400" dirty="0" smtClean="0">
                <a:solidFill>
                  <a:srgbClr val="0000FF"/>
                </a:solidFill>
                <a:latin typeface="+mn-lt"/>
                <a:hlinkClick r:id="rId12"/>
              </a:rPr>
              <a:t> http://www.catpage.ru/wp-content/uploads/2015/04/nasacat1/jpg</a:t>
            </a:r>
            <a:endParaRPr lang="en-US" sz="1400" dirty="0" smtClean="0">
              <a:solidFill>
                <a:srgbClr val="0000FF"/>
              </a:solidFill>
              <a:latin typeface="+mn-lt"/>
            </a:endParaRPr>
          </a:p>
          <a:p>
            <a:pPr>
              <a:buFont typeface="Wingdings" pitchFamily="2" charset="2"/>
              <a:buChar char="v"/>
            </a:pPr>
            <a:r>
              <a:rPr lang="en-US" sz="1400" dirty="0" smtClean="0">
                <a:solidFill>
                  <a:srgbClr val="0000FF"/>
                </a:solidFill>
                <a:latin typeface="+mn-lt"/>
                <a:hlinkClick r:id="rId13"/>
              </a:rPr>
              <a:t> http://www.cosmos-online.ru/images/zhivotnye-kosmonavty/zhivotnye-kosmonavty-cherepaxi-v-kosmose.jpg</a:t>
            </a:r>
            <a:endParaRPr lang="en-US" sz="1400" dirty="0" smtClean="0">
              <a:solidFill>
                <a:srgbClr val="0000FF"/>
              </a:solidFill>
              <a:latin typeface="+mn-lt"/>
            </a:endParaRPr>
          </a:p>
          <a:p>
            <a:pPr>
              <a:buFont typeface="Wingdings" pitchFamily="2" charset="2"/>
              <a:buChar char="v"/>
            </a:pPr>
            <a:r>
              <a:rPr lang="en-US" sz="1400" dirty="0" smtClean="0">
                <a:solidFill>
                  <a:srgbClr val="0000FF"/>
                </a:solidFill>
                <a:latin typeface="+mn-lt"/>
                <a:hlinkClick r:id="rId14"/>
              </a:rPr>
              <a:t> http://hi-news.ru/wp-content/uploads/2015/02/292454556-650x866.jpg</a:t>
            </a:r>
            <a:endParaRPr lang="en-US" sz="1400" dirty="0" smtClean="0">
              <a:solidFill>
                <a:srgbClr val="0000FF"/>
              </a:solidFill>
              <a:latin typeface="+mn-lt"/>
            </a:endParaRPr>
          </a:p>
          <a:p>
            <a:pPr>
              <a:buFont typeface="Wingdings" pitchFamily="2" charset="2"/>
              <a:buChar char="v"/>
            </a:pPr>
            <a:r>
              <a:rPr lang="en-US" sz="1400" dirty="0" smtClean="0">
                <a:solidFill>
                  <a:srgbClr val="0000FF"/>
                </a:solidFill>
                <a:latin typeface="+mn-lt"/>
                <a:hlinkClick r:id="rId15"/>
              </a:rPr>
              <a:t> http://natureworld.ru/misc/dogs/cosmos_dogs/cosmos_dog_13.jpg</a:t>
            </a:r>
            <a:endParaRPr lang="en-US" sz="1400" dirty="0" smtClean="0">
              <a:solidFill>
                <a:srgbClr val="0000FF"/>
              </a:solidFill>
              <a:latin typeface="+mn-lt"/>
            </a:endParaRPr>
          </a:p>
          <a:p>
            <a:pPr>
              <a:buFont typeface="Wingdings" pitchFamily="2" charset="2"/>
              <a:buChar char="v"/>
            </a:pPr>
            <a:r>
              <a:rPr lang="en-US" sz="1400" dirty="0" smtClean="0">
                <a:solidFill>
                  <a:srgbClr val="0000FF"/>
                </a:solidFill>
                <a:latin typeface="+mn-lt"/>
                <a:hlinkClick r:id="rId16"/>
              </a:rPr>
              <a:t> https://upload.wikimedia.org/wikipedia/commons/thumb/d/dd/Belka.Space_dog.jpg/300px- </a:t>
            </a:r>
          </a:p>
          <a:p>
            <a:r>
              <a:rPr lang="en-US" sz="1400" dirty="0" smtClean="0">
                <a:solidFill>
                  <a:srgbClr val="0000FF"/>
                </a:solidFill>
                <a:latin typeface="+mn-lt"/>
                <a:hlinkClick r:id="rId16"/>
              </a:rPr>
              <a:t>     Belka.Space_dog.jpg</a:t>
            </a:r>
            <a:endParaRPr lang="en-US" sz="1400" dirty="0" smtClean="0">
              <a:solidFill>
                <a:srgbClr val="0000FF"/>
              </a:solidFill>
              <a:latin typeface="+mn-lt"/>
            </a:endParaRPr>
          </a:p>
          <a:p>
            <a:pPr>
              <a:buFont typeface="Wingdings" pitchFamily="2" charset="2"/>
              <a:buChar char="v"/>
            </a:pPr>
            <a:r>
              <a:rPr lang="en-US" sz="1400" dirty="0" smtClean="0">
                <a:solidFill>
                  <a:srgbClr val="0000FF"/>
                </a:solidFill>
                <a:latin typeface="+mn-lt"/>
                <a:hlinkClick r:id="rId16"/>
              </a:rPr>
              <a:t> https://upload.wikimedia.org/wikipedia/commons/thumb/d/d8/Strelka.Space_dog.jpg/300px- </a:t>
            </a:r>
          </a:p>
          <a:p>
            <a:r>
              <a:rPr lang="en-US" sz="1400" dirty="0" smtClean="0">
                <a:solidFill>
                  <a:srgbClr val="0000FF"/>
                </a:solidFill>
                <a:latin typeface="+mn-lt"/>
                <a:hlinkClick r:id="rId16"/>
              </a:rPr>
              <a:t>     Strelka.Space_dog.jpg</a:t>
            </a:r>
            <a:endParaRPr lang="en-US" sz="1400" dirty="0" smtClean="0">
              <a:solidFill>
                <a:srgbClr val="0000FF"/>
              </a:solidFill>
              <a:latin typeface="+mn-lt"/>
            </a:endParaRPr>
          </a:p>
          <a:p>
            <a:pPr>
              <a:buFont typeface="Wingdings" pitchFamily="2" charset="2"/>
              <a:buChar char="v"/>
            </a:pPr>
            <a:endParaRPr lang="en-US" sz="1400" dirty="0" smtClean="0">
              <a:solidFill>
                <a:srgbClr val="0000FF"/>
              </a:solidFill>
              <a:latin typeface="+mn-lt"/>
            </a:endParaRPr>
          </a:p>
          <a:p>
            <a:endParaRPr lang="en-US" sz="1400" dirty="0" smtClean="0">
              <a:solidFill>
                <a:srgbClr val="0000FF"/>
              </a:solidFill>
              <a:latin typeface="+mn-lt"/>
            </a:endParaRPr>
          </a:p>
          <a:p>
            <a:endParaRPr lang="en-US" sz="1400" dirty="0" smtClean="0">
              <a:solidFill>
                <a:srgbClr val="0000FF"/>
              </a:solidFill>
              <a:latin typeface="+mn-lt"/>
            </a:endParaRPr>
          </a:p>
          <a:p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 </a:t>
            </a:r>
          </a:p>
          <a:p>
            <a:endParaRPr lang="en-US" sz="1400" dirty="0" smtClean="0">
              <a:solidFill>
                <a:srgbClr val="0000FF"/>
              </a:solidFill>
              <a:latin typeface="+mn-lt"/>
            </a:endParaRPr>
          </a:p>
          <a:p>
            <a:endParaRPr lang="en-US" sz="1400" dirty="0" smtClean="0">
              <a:solidFill>
                <a:srgbClr val="0000FF"/>
              </a:solidFill>
              <a:latin typeface="+mn-lt"/>
            </a:endParaRPr>
          </a:p>
          <a:p>
            <a:endParaRPr lang="en-US" sz="1400" dirty="0" smtClean="0">
              <a:solidFill>
                <a:srgbClr val="0000FF"/>
              </a:solidFill>
              <a:latin typeface="+mn-lt"/>
            </a:endParaRPr>
          </a:p>
          <a:p>
            <a:endParaRPr lang="en-US" sz="1400" dirty="0" smtClean="0">
              <a:solidFill>
                <a:srgbClr val="0000FF"/>
              </a:solidFill>
              <a:latin typeface="+mn-lt"/>
            </a:endParaRPr>
          </a:p>
          <a:p>
            <a:endParaRPr lang="en-US" sz="1400" dirty="0" smtClean="0">
              <a:solidFill>
                <a:srgbClr val="0000FF"/>
              </a:solidFill>
              <a:latin typeface="+mn-lt"/>
            </a:endParaRPr>
          </a:p>
          <a:p>
            <a:endParaRPr lang="en-US" sz="1400" dirty="0" smtClean="0">
              <a:solidFill>
                <a:srgbClr val="0000FF"/>
              </a:solidFill>
              <a:latin typeface="+mn-lt"/>
            </a:endParaRPr>
          </a:p>
          <a:p>
            <a:endParaRPr lang="en-US" sz="1400" dirty="0" smtClean="0">
              <a:solidFill>
                <a:srgbClr val="0000FF"/>
              </a:solidFill>
              <a:latin typeface="+mn-lt"/>
            </a:endParaRPr>
          </a:p>
          <a:p>
            <a:endParaRPr lang="en-US" sz="1400" dirty="0" smtClean="0">
              <a:solidFill>
                <a:srgbClr val="0000FF"/>
              </a:solidFill>
              <a:latin typeface="+mn-lt"/>
            </a:endParaRPr>
          </a:p>
          <a:p>
            <a:endParaRPr lang="en-US" sz="1400" dirty="0" smtClean="0">
              <a:solidFill>
                <a:srgbClr val="0000FF"/>
              </a:solidFill>
              <a:latin typeface="+mn-lt"/>
            </a:endParaRPr>
          </a:p>
          <a:p>
            <a:endParaRPr lang="en-US" sz="1400" dirty="0" smtClean="0">
              <a:solidFill>
                <a:srgbClr val="0000FF"/>
              </a:solidFill>
              <a:latin typeface="+mn-lt"/>
            </a:endParaRPr>
          </a:p>
          <a:p>
            <a:endParaRPr lang="en-US" sz="1400" dirty="0" smtClean="0">
              <a:solidFill>
                <a:srgbClr val="0000FF"/>
              </a:solidFill>
              <a:latin typeface="+mn-lt"/>
            </a:endParaRPr>
          </a:p>
          <a:p>
            <a:endParaRPr lang="en-US" sz="1400" dirty="0" smtClean="0">
              <a:solidFill>
                <a:srgbClr val="0000FF"/>
              </a:solidFill>
              <a:latin typeface="+mn-lt"/>
            </a:endParaRPr>
          </a:p>
          <a:p>
            <a:endParaRPr lang="en-US" sz="1400" dirty="0" smtClean="0">
              <a:solidFill>
                <a:srgbClr val="0000FF"/>
              </a:solidFill>
              <a:latin typeface="+mn-lt"/>
            </a:endParaRPr>
          </a:p>
          <a:p>
            <a:endParaRPr lang="en-US" sz="1400" dirty="0" smtClean="0">
              <a:solidFill>
                <a:srgbClr val="0000FF"/>
              </a:solidFill>
              <a:latin typeface="+mn-lt"/>
            </a:endParaRPr>
          </a:p>
          <a:p>
            <a:endParaRPr lang="ru-RU" sz="1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1433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40719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857232"/>
            <a:ext cx="478634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spc="50" dirty="0" smtClean="0">
                <a:ln w="13500">
                  <a:solidFill>
                    <a:schemeClr val="tx1">
                      <a:lumMod val="50000"/>
                      <a:lumOff val="500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Дорогу в космос прокладывали животные. Именно с их помощью испытывалось различное оборудование и системы жизнеобеспечения, и в итоге был дан ответ на основной вопрос начала космической эры: как себя будет чувствовать живое существо в условиях, никогда не встречающихся на Земле – в невесомости?</a:t>
            </a:r>
          </a:p>
          <a:p>
            <a:r>
              <a:rPr lang="ru-RU" sz="2000" i="1" spc="50" dirty="0" smtClean="0">
                <a:ln w="13500">
                  <a:solidFill>
                    <a:schemeClr val="tx1">
                      <a:lumMod val="50000"/>
                      <a:lumOff val="500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«Первыми пассажирами» этих аппаратов, конечно же, стали представители мира животных.</a:t>
            </a:r>
            <a:endParaRPr lang="ru-RU" sz="1600" i="1" spc="50" dirty="0" smtClean="0">
              <a:ln w="13500">
                <a:solidFill>
                  <a:schemeClr val="tx1">
                    <a:lumMod val="50000"/>
                    <a:lumOff val="500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  <a:p>
            <a:endParaRPr lang="ru-RU" sz="1400" spc="50" dirty="0">
              <a:ln w="13500">
                <a:solidFill>
                  <a:schemeClr val="tx1">
                    <a:lumMod val="50000"/>
                    <a:lumOff val="500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</p:txBody>
      </p:sp>
      <p:pic>
        <p:nvPicPr>
          <p:cNvPr id="5" name="Рисунок 4" descr="64.PNG"/>
          <p:cNvPicPr>
            <a:picLocks noChangeAspect="1"/>
          </p:cNvPicPr>
          <p:nvPr/>
        </p:nvPicPr>
        <p:blipFill>
          <a:blip r:embed="rId2"/>
          <a:srcRect l="2273" t="1499" r="2273" b="1047"/>
          <a:stretch>
            <a:fillRect/>
          </a:stretch>
        </p:blipFill>
        <p:spPr>
          <a:xfrm>
            <a:off x="5500694" y="1000108"/>
            <a:ext cx="3000396" cy="4643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5984" y="357166"/>
            <a:ext cx="492922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800" b="1" i="1" dirty="0" smtClean="0">
                <a:ln/>
                <a:solidFill>
                  <a:srgbClr val="7030A0"/>
                </a:solidFill>
                <a:latin typeface="+mj-lt"/>
              </a:rPr>
              <a:t>Собака</a:t>
            </a:r>
            <a:r>
              <a:rPr lang="ru-RU" sz="5400" b="1" i="1" dirty="0" smtClean="0">
                <a:ln/>
                <a:solidFill>
                  <a:srgbClr val="7030A0"/>
                </a:solidFill>
                <a:latin typeface="+mj-lt"/>
              </a:rPr>
              <a:t> Лайка</a:t>
            </a:r>
            <a:endParaRPr lang="ru-RU" sz="5400" b="1" i="1" dirty="0">
              <a:ln/>
              <a:solidFill>
                <a:srgbClr val="7030A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285860"/>
            <a:ext cx="84296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spc="50" dirty="0" smtClean="0">
                <a:ln w="13500">
                  <a:solidFill>
                    <a:schemeClr val="tx1">
                      <a:lumMod val="50000"/>
                      <a:lumOff val="500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3 ноября 1957 году с космодрома Байконур была запущена ракета- носитель, выведшая на орбиту «Спутник-2». Первое живое существо в мире совершив-шее орбитальный полёт-собака Лайка. Перед полётом Лайке сделали опера-цию, входе которой установили датчики дыхания на рёбра и датчик пульса около сонной артерии. Она благополучно перенесла вывод на орбиту. Собака погибла во время полёта – через 5-7 часов после старта она умерла от стресса и перегрева, хотя предполагалось, что она проживёт около недели.</a:t>
            </a:r>
            <a:endParaRPr lang="ru-RU" i="1" spc="50" dirty="0">
              <a:ln w="13500">
                <a:solidFill>
                  <a:schemeClr val="tx1">
                    <a:lumMod val="50000"/>
                    <a:lumOff val="500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</p:txBody>
      </p:sp>
      <p:pic>
        <p:nvPicPr>
          <p:cNvPr id="7" name="Рисунок 6" descr="лайка-собака-космонав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3357562"/>
            <a:ext cx="4500594" cy="2971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488" y="571480"/>
            <a:ext cx="3214710" cy="43971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Обезьяны</a:t>
            </a:r>
            <a:endParaRPr lang="ru-RU" sz="4800" b="1" i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142984"/>
            <a:ext cx="86673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spc="50" dirty="0" smtClean="0">
                <a:ln w="13500">
                  <a:solidFill>
                    <a:schemeClr val="tx1">
                      <a:lumMod val="50000"/>
                      <a:lumOff val="500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28 мая 1959 года на борту ракеты Юпитер АМ-18 с площадки на мысе Канаве-</a:t>
            </a:r>
          </a:p>
          <a:p>
            <a:r>
              <a:rPr lang="ru-RU" i="1" spc="50" dirty="0" smtClean="0">
                <a:ln w="13500">
                  <a:solidFill>
                    <a:schemeClr val="tx1">
                      <a:lumMod val="50000"/>
                      <a:lumOff val="500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рал</a:t>
            </a:r>
            <a:r>
              <a:rPr lang="en-US" i="1" spc="50" dirty="0" smtClean="0">
                <a:ln w="13500">
                  <a:solidFill>
                    <a:schemeClr val="tx1">
                      <a:lumMod val="50000"/>
                      <a:lumOff val="500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 </a:t>
            </a:r>
            <a:r>
              <a:rPr lang="ru-RU" i="1" spc="50" dirty="0" smtClean="0">
                <a:ln w="13500">
                  <a:solidFill>
                    <a:schemeClr val="tx1">
                      <a:lumMod val="50000"/>
                      <a:lumOff val="500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обезьяны были отправлены</a:t>
            </a:r>
            <a:r>
              <a:rPr lang="en-US" i="1" spc="50" dirty="0" smtClean="0">
                <a:ln w="13500">
                  <a:solidFill>
                    <a:schemeClr val="tx1">
                      <a:lumMod val="50000"/>
                      <a:lumOff val="500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 </a:t>
            </a:r>
            <a:r>
              <a:rPr lang="ru-RU" i="1" spc="50" dirty="0" smtClean="0">
                <a:ln w="13500">
                  <a:solidFill>
                    <a:schemeClr val="tx1">
                      <a:lumMod val="50000"/>
                      <a:lumOff val="500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в космос. Высота – 400 км, время – 16 минут,</a:t>
            </a:r>
          </a:p>
          <a:p>
            <a:r>
              <a:rPr lang="ru-RU" i="1" spc="50" dirty="0" smtClean="0">
                <a:ln w="13500">
                  <a:solidFill>
                    <a:schemeClr val="tx1">
                      <a:lumMod val="50000"/>
                      <a:lumOff val="500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скорость полёта – 1600 км/час.</a:t>
            </a:r>
            <a:endParaRPr lang="en-US" i="1" spc="50" dirty="0" smtClean="0">
              <a:ln w="13500">
                <a:solidFill>
                  <a:schemeClr val="tx1">
                    <a:lumMod val="50000"/>
                    <a:lumOff val="500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  <a:p>
            <a:r>
              <a:rPr lang="ru-RU" i="1" spc="50" dirty="0" smtClean="0">
                <a:ln w="13500">
                  <a:solidFill>
                    <a:schemeClr val="tx1">
                      <a:lumMod val="50000"/>
                      <a:lumOff val="500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Всего в космос летали 32 обезьяны. Были использованы обезьяны из несколь-</a:t>
            </a:r>
          </a:p>
          <a:p>
            <a:r>
              <a:rPr lang="ru-RU" i="1" spc="50" dirty="0" smtClean="0">
                <a:ln w="13500">
                  <a:solidFill>
                    <a:schemeClr val="tx1">
                      <a:lumMod val="50000"/>
                      <a:lumOff val="500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ких видов, в том числе макаки-крабоеды и обыкновенные беличьи-обезьяны.  </a:t>
            </a:r>
          </a:p>
          <a:p>
            <a:r>
              <a:rPr lang="ru-RU" i="1" spc="50" dirty="0" smtClean="0">
                <a:ln w="13500">
                  <a:solidFill>
                    <a:schemeClr val="tx1">
                      <a:lumMod val="50000"/>
                      <a:lumOff val="500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В США летали шимпанзе Хэм и Энос.  </a:t>
            </a:r>
            <a:endParaRPr lang="ru-RU" i="1" spc="50" dirty="0">
              <a:ln w="13500">
                <a:solidFill>
                  <a:schemeClr val="tx1">
                    <a:lumMod val="50000"/>
                    <a:lumOff val="500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</p:txBody>
      </p:sp>
      <p:pic>
        <p:nvPicPr>
          <p:cNvPr id="5" name="Рисунок 4" descr="727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3000372"/>
            <a:ext cx="4786346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4546" y="428604"/>
            <a:ext cx="5009769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Кролик Марфуша</a:t>
            </a:r>
            <a:endParaRPr lang="ru-RU" sz="4800" b="1" i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214422"/>
            <a:ext cx="85356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spc="50" dirty="0" smtClean="0">
                <a:ln w="13500">
                  <a:solidFill>
                    <a:schemeClr val="tx1">
                      <a:lumMod val="50000"/>
                      <a:lumOff val="500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В июне 1959 года две собаки: Отважная и Снежинка отправились в космос </a:t>
            </a:r>
            <a:endParaRPr lang="en-US" i="1" spc="50" dirty="0" smtClean="0">
              <a:ln w="13500">
                <a:solidFill>
                  <a:schemeClr val="tx1">
                    <a:lumMod val="50000"/>
                    <a:lumOff val="500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  <a:p>
            <a:r>
              <a:rPr lang="ru-RU" i="1" spc="50" dirty="0" smtClean="0">
                <a:ln w="13500">
                  <a:solidFill>
                    <a:schemeClr val="tx1">
                      <a:lumMod val="50000"/>
                      <a:lumOff val="500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вместе с кроликом Марфушей, которого ещё называли «Маленькая Марфа». </a:t>
            </a:r>
          </a:p>
          <a:p>
            <a:r>
              <a:rPr lang="ru-RU" i="1" spc="50" dirty="0" smtClean="0">
                <a:ln w="13500">
                  <a:solidFill>
                    <a:schemeClr val="tx1">
                      <a:lumMod val="50000"/>
                      <a:lumOff val="500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Крольчиха была «на сносях»: таким образом учёные исследовали, как невесо-</a:t>
            </a:r>
          </a:p>
          <a:p>
            <a:r>
              <a:rPr lang="ru-RU" i="1" spc="50" dirty="0" smtClean="0">
                <a:ln w="13500">
                  <a:solidFill>
                    <a:schemeClr val="tx1">
                      <a:lumMod val="50000"/>
                      <a:lumOff val="500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мость влияет на потомство. </a:t>
            </a:r>
          </a:p>
          <a:p>
            <a:r>
              <a:rPr lang="ru-RU" i="1" spc="50" dirty="0" smtClean="0">
                <a:ln w="13500">
                  <a:solidFill>
                    <a:schemeClr val="tx1">
                      <a:lumMod val="50000"/>
                      <a:lumOff val="500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Она стала единственным длинноухим астронавтом.</a:t>
            </a:r>
            <a:endParaRPr lang="ru-RU" i="1" spc="50" dirty="0">
              <a:ln w="13500">
                <a:solidFill>
                  <a:schemeClr val="tx1">
                    <a:lumMod val="50000"/>
                    <a:lumOff val="500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</p:txBody>
      </p:sp>
      <p:pic>
        <p:nvPicPr>
          <p:cNvPr id="6" name="Рисунок 5" descr="3-Marfusha-rabbit-in-space.jpg"/>
          <p:cNvPicPr>
            <a:picLocks noChangeAspect="1"/>
          </p:cNvPicPr>
          <p:nvPr/>
        </p:nvPicPr>
        <p:blipFill>
          <a:blip r:embed="rId2"/>
          <a:srcRect b="9826"/>
          <a:stretch>
            <a:fillRect/>
          </a:stretch>
        </p:blipFill>
        <p:spPr>
          <a:xfrm>
            <a:off x="2357422" y="2857496"/>
            <a:ext cx="5055577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285728"/>
            <a:ext cx="679949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800" b="1" i="1" dirty="0" smtClean="0">
                <a:ln/>
                <a:solidFill>
                  <a:srgbClr val="7030A0"/>
                </a:solidFill>
                <a:latin typeface="+mj-lt"/>
              </a:rPr>
              <a:t>Собака Белка и Стрелка</a:t>
            </a:r>
            <a:endParaRPr lang="ru-RU" sz="4800" b="1" i="1" dirty="0">
              <a:ln/>
              <a:solidFill>
                <a:srgbClr val="7030A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000108"/>
            <a:ext cx="942981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spc="50" dirty="0" smtClean="0">
                <a:ln w="13500">
                  <a:solidFill>
                    <a:schemeClr val="tx1">
                      <a:lumMod val="50000"/>
                      <a:lumOff val="500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19 августа 1960 году – советские собаки-космонавты Белка и Стрелка совер-</a:t>
            </a:r>
          </a:p>
          <a:p>
            <a:r>
              <a:rPr lang="ru-RU" i="1" spc="50" dirty="0" smtClean="0">
                <a:ln w="13500">
                  <a:solidFill>
                    <a:schemeClr val="tx1">
                      <a:lumMod val="50000"/>
                      <a:lumOff val="500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шившие орбитальный космический полёт и вернувшиеся на Землю невреди-</a:t>
            </a:r>
          </a:p>
          <a:p>
            <a:r>
              <a:rPr lang="ru-RU" i="1" spc="50" dirty="0" smtClean="0">
                <a:ln w="13500">
                  <a:solidFill>
                    <a:schemeClr val="tx1">
                      <a:lumMod val="50000"/>
                      <a:lumOff val="500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мыми. Полёт проходил на корабле «Спутник-5»  и продолжался более 25 часов, </a:t>
            </a:r>
          </a:p>
          <a:p>
            <a:r>
              <a:rPr lang="ru-RU" i="1" spc="50" dirty="0" smtClean="0">
                <a:ln w="13500">
                  <a:solidFill>
                    <a:schemeClr val="tx1">
                      <a:lumMod val="50000"/>
                      <a:lumOff val="500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за это время корабль совершил 17 полных витков вокруг Земли. </a:t>
            </a:r>
          </a:p>
          <a:p>
            <a:r>
              <a:rPr lang="ru-RU" i="1" spc="50" dirty="0" smtClean="0">
                <a:ln w="13500">
                  <a:solidFill>
                    <a:schemeClr val="tx1">
                      <a:lumMod val="50000"/>
                      <a:lumOff val="500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Белка и Стрелка являлись дублёрами собак Чайки и Лисички, которые погибли в катастрофе такого же корабля при неудачном старте 28 июля 1960 года. На </a:t>
            </a:r>
          </a:p>
          <a:p>
            <a:r>
              <a:rPr lang="ru-RU" i="1" spc="50" dirty="0" smtClean="0">
                <a:ln w="13500">
                  <a:solidFill>
                    <a:schemeClr val="tx1">
                      <a:lumMod val="50000"/>
                      <a:lumOff val="500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19-й секунде полёта у ракеты-носителя разрушился боковой блок первой сту-</a:t>
            </a:r>
          </a:p>
          <a:p>
            <a:r>
              <a:rPr lang="ru-RU" i="1" spc="50" dirty="0" smtClean="0">
                <a:ln w="13500">
                  <a:solidFill>
                    <a:schemeClr val="tx1">
                      <a:lumMod val="50000"/>
                      <a:lumOff val="500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пени, в результате чего она упала и взорвалась.</a:t>
            </a:r>
          </a:p>
          <a:p>
            <a:endParaRPr lang="ru-RU" sz="1400" b="1" i="1" spc="50" dirty="0">
              <a:ln w="13500">
                <a:solidFill>
                  <a:schemeClr val="tx1">
                    <a:lumMod val="50000"/>
                    <a:lumOff val="500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</p:txBody>
      </p:sp>
      <p:pic>
        <p:nvPicPr>
          <p:cNvPr id="6" name="Рисунок 5" descr="Belka_and_Strelka.Space_Dogs.Real-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3357562"/>
            <a:ext cx="3643338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Lisichka_and_Chay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3214686"/>
            <a:ext cx="3119460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1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8860" y="428604"/>
            <a:ext cx="4280339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Крысы и мыши</a:t>
            </a:r>
            <a:endParaRPr lang="ru-RU" sz="4800" b="1" i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785926"/>
            <a:ext cx="46434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spc="50" dirty="0" smtClean="0">
                <a:ln w="13500">
                  <a:solidFill>
                    <a:schemeClr val="tx1">
                      <a:lumMod val="50000"/>
                      <a:lumOff val="500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В 1960 году вместе с Белкой и Стрелкой в полёт отправились 2 крысы и 40 мышей. В космосе побывали тысячи грызунов, но история их имена не сохранила. На их исследовалось влияние невесомости на механизм наследственности. </a:t>
            </a:r>
            <a:endParaRPr lang="ru-RU" i="1" spc="50" dirty="0">
              <a:ln w="13500">
                <a:solidFill>
                  <a:schemeClr val="tx1">
                    <a:lumMod val="50000"/>
                    <a:lumOff val="500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</p:txBody>
      </p:sp>
      <p:pic>
        <p:nvPicPr>
          <p:cNvPr id="7" name="Рисунок 6" descr="vrzcNatA7t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1428736"/>
            <a:ext cx="3214710" cy="4393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5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3108" y="428604"/>
            <a:ext cx="498450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Собака Звёздочка</a:t>
            </a:r>
            <a:endParaRPr lang="ru-RU" sz="4800" b="1" i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214422"/>
            <a:ext cx="86677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spc="50" dirty="0" smtClean="0">
                <a:ln w="13500">
                  <a:solidFill>
                    <a:schemeClr val="tx1">
                      <a:lumMod val="50000"/>
                      <a:lumOff val="500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25 марта 1961 года был последний полёт собаки на орбиту Земли. Звёздочка </a:t>
            </a:r>
          </a:p>
          <a:p>
            <a:r>
              <a:rPr lang="ru-RU" i="1" spc="50" dirty="0" smtClean="0">
                <a:ln w="13500">
                  <a:solidFill>
                    <a:schemeClr val="tx1">
                      <a:lumMod val="50000"/>
                      <a:lumOff val="500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была последней собакой-космонавтом, благополучно вернувшейся на Землю. </a:t>
            </a:r>
          </a:p>
          <a:p>
            <a:r>
              <a:rPr lang="ru-RU" i="1" spc="50" dirty="0" smtClean="0">
                <a:ln w="13500">
                  <a:solidFill>
                    <a:schemeClr val="tx1">
                      <a:lumMod val="50000"/>
                      <a:lumOff val="500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После её приземления было принято окончательно решение о полёте первого </a:t>
            </a:r>
          </a:p>
          <a:p>
            <a:r>
              <a:rPr lang="ru-RU" i="1" spc="50" dirty="0" smtClean="0">
                <a:ln w="13500">
                  <a:solidFill>
                    <a:schemeClr val="tx1">
                      <a:lumMod val="50000"/>
                      <a:lumOff val="500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человека в космос.</a:t>
            </a:r>
            <a:endParaRPr lang="ru-RU" i="1" spc="50" dirty="0">
              <a:ln w="13500">
                <a:solidFill>
                  <a:schemeClr val="tx1">
                    <a:lumMod val="50000"/>
                    <a:lumOff val="500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</p:txBody>
      </p:sp>
      <p:pic>
        <p:nvPicPr>
          <p:cNvPr id="6" name="Рисунок 5" descr="200px-Zvyozdoch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2285992"/>
            <a:ext cx="3286148" cy="3991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8992" y="357166"/>
            <a:ext cx="196438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Кошки</a:t>
            </a:r>
            <a:endParaRPr lang="ru-RU" sz="4800" b="1" i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142984"/>
            <a:ext cx="85890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spc="50" dirty="0" smtClean="0">
                <a:ln w="13500">
                  <a:solidFill>
                    <a:schemeClr val="tx1">
                      <a:lumMod val="50000"/>
                      <a:lumOff val="500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18 октября 1963 года Франция запустила ракету с кошкой на борту. Кот Фе-</a:t>
            </a:r>
          </a:p>
          <a:p>
            <a:r>
              <a:rPr lang="ru-RU" i="1" spc="50" dirty="0" smtClean="0">
                <a:ln w="13500">
                  <a:solidFill>
                    <a:schemeClr val="tx1">
                      <a:lumMod val="50000"/>
                      <a:lumOff val="500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ликс прошёл интенсивную подготовку и был утверждён на полёт. Незадолго </a:t>
            </a:r>
          </a:p>
          <a:p>
            <a:r>
              <a:rPr lang="ru-RU" i="1" spc="50" dirty="0" smtClean="0">
                <a:ln w="13500">
                  <a:solidFill>
                    <a:schemeClr val="tx1">
                      <a:lumMod val="50000"/>
                      <a:lumOff val="500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до запуска кот сбежал, и его срочно заменили Фелисеттой . Она достигла </a:t>
            </a:r>
          </a:p>
          <a:p>
            <a:r>
              <a:rPr lang="ru-RU" i="1" spc="50" dirty="0" smtClean="0">
                <a:ln w="13500">
                  <a:solidFill>
                    <a:schemeClr val="tx1">
                      <a:lumMod val="50000"/>
                      <a:lumOff val="500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высоты 200 километров , где капсула с кошкой отделилась и на парашюте</a:t>
            </a:r>
            <a:endParaRPr lang="en-US" i="1" spc="50" dirty="0" smtClean="0">
              <a:ln w="13500">
                <a:solidFill>
                  <a:schemeClr val="tx1">
                    <a:lumMod val="50000"/>
                    <a:lumOff val="500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  <a:p>
            <a:r>
              <a:rPr lang="ru-RU" i="1" spc="50" dirty="0" smtClean="0">
                <a:ln w="13500">
                  <a:solidFill>
                    <a:schemeClr val="tx1">
                      <a:lumMod val="50000"/>
                      <a:lumOff val="500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спустилась на Землю.</a:t>
            </a:r>
            <a:endParaRPr lang="ru-RU" sz="1400" i="1" dirty="0">
              <a:ln w="13500">
                <a:solidFill>
                  <a:schemeClr val="tx1">
                    <a:lumMod val="50000"/>
                    <a:lumOff val="500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Рисунок 5" descr="nasaca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2571744"/>
            <a:ext cx="4714908" cy="3355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Презентация 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6</Template>
  <TotalTime>582</TotalTime>
  <Words>792</Words>
  <Application>Microsoft Office PowerPoint</Application>
  <PresentationFormat>Экран (4:3)</PresentationFormat>
  <Paragraphs>103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Презентация 6</vt:lpstr>
      <vt:lpstr>Слайд 1</vt:lpstr>
      <vt:lpstr>Слайд 2</vt:lpstr>
      <vt:lpstr>Слайд 3</vt:lpstr>
      <vt:lpstr>Обезьяны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User</cp:lastModifiedBy>
  <cp:revision>65</cp:revision>
  <dcterms:created xsi:type="dcterms:W3CDTF">2016-03-28T09:46:49Z</dcterms:created>
  <dcterms:modified xsi:type="dcterms:W3CDTF">2016-05-12T10:32:29Z</dcterms:modified>
</cp:coreProperties>
</file>