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321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315" r:id="rId25"/>
    <p:sldId id="281" r:id="rId26"/>
    <p:sldId id="322" r:id="rId27"/>
    <p:sldId id="323" r:id="rId28"/>
    <p:sldId id="324" r:id="rId29"/>
    <p:sldId id="316" r:id="rId30"/>
    <p:sldId id="282" r:id="rId31"/>
    <p:sldId id="284" r:id="rId32"/>
    <p:sldId id="285" r:id="rId33"/>
    <p:sldId id="317" r:id="rId34"/>
    <p:sldId id="289" r:id="rId35"/>
    <p:sldId id="287" r:id="rId36"/>
    <p:sldId id="290" r:id="rId37"/>
    <p:sldId id="291" r:id="rId38"/>
    <p:sldId id="286" r:id="rId39"/>
    <p:sldId id="288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18" r:id="rId54"/>
    <p:sldId id="305" r:id="rId55"/>
    <p:sldId id="319" r:id="rId56"/>
    <p:sldId id="306" r:id="rId57"/>
    <p:sldId id="320" r:id="rId58"/>
    <p:sldId id="307" r:id="rId59"/>
    <p:sldId id="308" r:id="rId60"/>
    <p:sldId id="309" r:id="rId61"/>
    <p:sldId id="311" r:id="rId62"/>
    <p:sldId id="310" r:id="rId63"/>
    <p:sldId id="312" r:id="rId64"/>
    <p:sldId id="313" r:id="rId65"/>
    <p:sldId id="314" r:id="rId66"/>
    <p:sldId id="25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C"/>
    <a:srgbClr val="2C5194"/>
    <a:srgbClr val="00194C"/>
    <a:srgbClr val="2D6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3473" autoAdjust="0"/>
  </p:normalViewPr>
  <p:slideViewPr>
    <p:cSldViewPr>
      <p:cViewPr varScale="1">
        <p:scale>
          <a:sx n="105" d="100"/>
          <a:sy n="105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5CB27-A242-4DA7-9AEE-D330BF38E1C2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F9F71-53BD-418E-9BE1-8AF62C85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83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4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41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41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4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4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639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610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7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9F71-53BD-418E-9BE1-8AF62C853F0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5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1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5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7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1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6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6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6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4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9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987A-4ED6-46BE-BBCE-832C347ACD50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C682-DBA6-4DA6-A56C-C6929D2F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9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image" Target="../media/image15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16.jpe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9.xml"/><Relationship Id="rId3" Type="http://schemas.openxmlformats.org/officeDocument/2006/relationships/image" Target="../media/image19.jpg"/><Relationship Id="rId7" Type="http://schemas.openxmlformats.org/officeDocument/2006/relationships/slide" Target="slide40.xml"/><Relationship Id="rId12" Type="http://schemas.openxmlformats.org/officeDocument/2006/relationships/slide" Target="slide34.xml"/><Relationship Id="rId2" Type="http://schemas.openxmlformats.org/officeDocument/2006/relationships/notesSlide" Target="../notesSlides/notesSlide22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11" Type="http://schemas.openxmlformats.org/officeDocument/2006/relationships/slide" Target="slide50.xml"/><Relationship Id="rId5" Type="http://schemas.openxmlformats.org/officeDocument/2006/relationships/slide" Target="slide36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38.xml"/><Relationship Id="rId9" Type="http://schemas.openxmlformats.org/officeDocument/2006/relationships/slide" Target="slide46.xml"/><Relationship Id="rId14" Type="http://schemas.openxmlformats.org/officeDocument/2006/relationships/slide" Target="slide5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9.xml"/><Relationship Id="rId3" Type="http://schemas.openxmlformats.org/officeDocument/2006/relationships/image" Target="../media/image19.jpg"/><Relationship Id="rId7" Type="http://schemas.openxmlformats.org/officeDocument/2006/relationships/slide" Target="slide40.xml"/><Relationship Id="rId12" Type="http://schemas.openxmlformats.org/officeDocument/2006/relationships/slide" Target="slide34.xml"/><Relationship Id="rId2" Type="http://schemas.openxmlformats.org/officeDocument/2006/relationships/notesSlide" Target="../notesSlides/notesSlide23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11" Type="http://schemas.openxmlformats.org/officeDocument/2006/relationships/slide" Target="slide50.xml"/><Relationship Id="rId5" Type="http://schemas.openxmlformats.org/officeDocument/2006/relationships/slide" Target="slide36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38.xml"/><Relationship Id="rId9" Type="http://schemas.openxmlformats.org/officeDocument/2006/relationships/slide" Target="slide46.xml"/><Relationship Id="rId14" Type="http://schemas.openxmlformats.org/officeDocument/2006/relationships/slide" Target="slide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slide" Target="slide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16.jpeg"/><Relationship Id="rId4" Type="http://schemas.openxmlformats.org/officeDocument/2006/relationships/slide" Target="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slide" Target="slide3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4.jpeg"/><Relationship Id="rId7" Type="http://schemas.openxmlformats.org/officeDocument/2006/relationships/slide" Target="slide3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3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4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16.jpeg"/><Relationship Id="rId4" Type="http://schemas.openxmlformats.org/officeDocument/2006/relationships/slide" Target="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16.jpeg"/><Relationship Id="rId4" Type="http://schemas.openxmlformats.org/officeDocument/2006/relationships/slide" Target="slid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9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image" Target="../media/image37.jpg"/><Relationship Id="rId10" Type="http://schemas.openxmlformats.org/officeDocument/2006/relationships/image" Target="../media/image16.jpeg"/><Relationship Id="rId4" Type="http://schemas.openxmlformats.org/officeDocument/2006/relationships/slide" Target="slide56.xml"/><Relationship Id="rId9" Type="http://schemas.openxmlformats.org/officeDocument/2006/relationships/slide" Target="slide3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9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image" Target="../media/image37.jpg"/><Relationship Id="rId10" Type="http://schemas.openxmlformats.org/officeDocument/2006/relationships/image" Target="../media/image16.jpeg"/><Relationship Id="rId4" Type="http://schemas.openxmlformats.org/officeDocument/2006/relationships/slide" Target="slide56.xml"/><Relationship Id="rId9" Type="http://schemas.openxmlformats.org/officeDocument/2006/relationships/slide" Target="slide3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9.jpg"/><Relationship Id="rId7" Type="http://schemas.openxmlformats.org/officeDocument/2006/relationships/slide" Target="slide5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slide" Target="slide52.xml"/><Relationship Id="rId10" Type="http://schemas.openxmlformats.org/officeDocument/2006/relationships/image" Target="../media/image16.jpeg"/><Relationship Id="rId4" Type="http://schemas.openxmlformats.org/officeDocument/2006/relationships/image" Target="../media/image38.jpg"/><Relationship Id="rId9" Type="http://schemas.openxmlformats.org/officeDocument/2006/relationships/slide" Target="slide3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9.jpg"/><Relationship Id="rId7" Type="http://schemas.openxmlformats.org/officeDocument/2006/relationships/slide" Target="slide5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slide" Target="slide52.xml"/><Relationship Id="rId10" Type="http://schemas.openxmlformats.org/officeDocument/2006/relationships/image" Target="../media/image16.jpeg"/><Relationship Id="rId4" Type="http://schemas.openxmlformats.org/officeDocument/2006/relationships/image" Target="../media/image38.jpg"/><Relationship Id="rId9" Type="http://schemas.openxmlformats.org/officeDocument/2006/relationships/slide" Target="slide3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9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38.jpg"/><Relationship Id="rId10" Type="http://schemas.openxmlformats.org/officeDocument/2006/relationships/image" Target="../media/image16.jpeg"/><Relationship Id="rId4" Type="http://schemas.openxmlformats.org/officeDocument/2006/relationships/slide" Target="slide54.xml"/><Relationship Id="rId9" Type="http://schemas.openxmlformats.org/officeDocument/2006/relationships/slide" Target="slide3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9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38.jpg"/><Relationship Id="rId10" Type="http://schemas.openxmlformats.org/officeDocument/2006/relationships/image" Target="../media/image16.jpeg"/><Relationship Id="rId4" Type="http://schemas.openxmlformats.org/officeDocument/2006/relationships/slide" Target="slide54.xml"/><Relationship Id="rId9" Type="http://schemas.openxmlformats.org/officeDocument/2006/relationships/slide" Target="slide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image" Target="../media/image15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A1%D1%82%D1%80%D0%B0%D1%82%D0%BE%D1%81%D1%84%D0%B5%D1%80%D0%B0" TargetMode="External"/><Relationship Id="rId18" Type="http://schemas.openxmlformats.org/officeDocument/2006/relationships/hyperlink" Target="http://www.bilgilersitesi.com/wp-content/uploads/2012/03/exosphere1.jpg" TargetMode="External"/><Relationship Id="rId26" Type="http://schemas.openxmlformats.org/officeDocument/2006/relationships/hyperlink" Target="http://asn24.ru.opt-images.1c-bitrix-cdn.ru/upload/iblock/e6a/e6a3dd703f14ecead23122a6928c5d70.jpg?1455780088164814" TargetMode="External"/><Relationship Id="rId39" Type="http://schemas.openxmlformats.org/officeDocument/2006/relationships/hyperlink" Target="https://ru.wikipedia.org/wiki/%D0%AE%D0%BF%D0%B8%D1%82%D0%B5%D1%80" TargetMode="External"/><Relationship Id="rId21" Type="http://schemas.openxmlformats.org/officeDocument/2006/relationships/hyperlink" Target="https://ru.wikipedia.org/wiki/%D0%97%D0%B5%D0%BC%D0%BB%D1%8F" TargetMode="External"/><Relationship Id="rId34" Type="http://schemas.openxmlformats.org/officeDocument/2006/relationships/hyperlink" Target="https://ru.wikipedia.org/wiki/%D0%9C%D0%B0%D1%80%D1%81" TargetMode="External"/><Relationship Id="rId42" Type="http://schemas.openxmlformats.org/officeDocument/2006/relationships/hyperlink" Target="https://ru.wikipedia.org/wiki/%D0%A1%D0%B8%D0%B4%D0%B5%D1%80%D0%B8%D1%87%D0%B5%D1%81%D0%BA%D0%B8%D0%B9_%D0%BF%D0%B5%D1%80%D0%B8%D0%BE%D0%B4" TargetMode="External"/><Relationship Id="rId47" Type="http://schemas.openxmlformats.org/officeDocument/2006/relationships/hyperlink" Target="https://ru.wikipedia.org/wiki/%D0%A3%D1%80%D0%B0%D0%BD_(%D0%BF%D0%BB%D0%B0%D0%BD%D0%B5%D1%82%D0%B0)" TargetMode="External"/><Relationship Id="rId50" Type="http://schemas.openxmlformats.org/officeDocument/2006/relationships/hyperlink" Target="https://ru.wikipedia.org/wiki/103P/%D0%A5%D0%B0%D1%80%D1%82%D0%BB%D0%B8" TargetMode="External"/><Relationship Id="rId55" Type="http://schemas.openxmlformats.org/officeDocument/2006/relationships/hyperlink" Target="http://lfly.ru/interesnye-fakty-o-solntse.html" TargetMode="External"/><Relationship Id="rId7" Type="http://schemas.openxmlformats.org/officeDocument/2006/relationships/hyperlink" Target="http://editor.printdesign.ru/download?editordesignid=431979-" TargetMode="External"/><Relationship Id="rId12" Type="http://schemas.openxmlformats.org/officeDocument/2006/relationships/hyperlink" Target="http://hq-oboi.ru/wall/stratosfera_1600x1200" TargetMode="External"/><Relationship Id="rId17" Type="http://schemas.openxmlformats.org/officeDocument/2006/relationships/hyperlink" Target="http://geo-nature.ru/wp-content/uploads/2013/07/thermosphere-satsm_resized_width_c71cc0b9e2d2cc64d297eeb82836d2e5_500_q951.jpg" TargetMode="External"/><Relationship Id="rId25" Type="http://schemas.openxmlformats.org/officeDocument/2006/relationships/hyperlink" Target="http://ru-ecology.info/term/13580/" TargetMode="External"/><Relationship Id="rId33" Type="http://schemas.openxmlformats.org/officeDocument/2006/relationships/hyperlink" Target="https://ru.wikipedia.org/wiki/%D0%A4%D0%BE%D0%B1%D0%BE%D1%81" TargetMode="External"/><Relationship Id="rId38" Type="http://schemas.openxmlformats.org/officeDocument/2006/relationships/hyperlink" Target="http://kvant.space/blog/yupiter" TargetMode="External"/><Relationship Id="rId46" Type="http://schemas.openxmlformats.org/officeDocument/2006/relationships/hyperlink" Target="http://www.iastro.ru/astrology/tranzit-neptuna-k-marsu-perevod-glavyi-iz-knigi-govarda-sasportasa-bogi-peremen-bol-krizis-i-tranzityi-urana-neptuna-i-plutona-chast-i.htm" TargetMode="External"/><Relationship Id="rId2" Type="http://schemas.openxmlformats.org/officeDocument/2006/relationships/notesSlide" Target="../notesSlides/notesSlide47.xml"/><Relationship Id="rId16" Type="http://schemas.openxmlformats.org/officeDocument/2006/relationships/hyperlink" Target="http://sinij-karlik.ru/termosfera.html" TargetMode="External"/><Relationship Id="rId20" Type="http://schemas.openxmlformats.org/officeDocument/2006/relationships/hyperlink" Target="https://ru.wikipedia.org/wiki/%D0%9B%D1%83%D0%BD%D0%B0#.D0.92.D0.BB.D0.B8.D1.8F.D0.BD.D0.B8.D0.B5_.D0.9B.D1.83.D0.BD.D1.8B_.D0.BD.D0.B0_.D1.87.D0.B5.D0.BB.D0.BE.D0.B2.D0.B5.D0.BA.D0.B0" TargetMode="External"/><Relationship Id="rId29" Type="http://schemas.openxmlformats.org/officeDocument/2006/relationships/hyperlink" Target="http://www.kurier.lt/interesnye-fakty-o-planete-zemlja/" TargetMode="External"/><Relationship Id="rId41" Type="http://schemas.openxmlformats.org/officeDocument/2006/relationships/hyperlink" Target="http://picworld.ru/?p=19020" TargetMode="External"/><Relationship Id="rId54" Type="http://schemas.openxmlformats.org/officeDocument/2006/relationships/hyperlink" Target="http://v-kosmose.com/asteroidyi-i-komety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tkosoff.ru/uslugi-3.html" TargetMode="External"/><Relationship Id="rId11" Type="http://schemas.openxmlformats.org/officeDocument/2006/relationships/hyperlink" Target="http://weatherblog.ru/soderzhanie-v-troposfere-vodyanogo-para/" TargetMode="External"/><Relationship Id="rId24" Type="http://schemas.openxmlformats.org/officeDocument/2006/relationships/hyperlink" Target="http://interesting-science.worldbyte.net/wp-content/uploads/2016/05/Mercury.jpg" TargetMode="External"/><Relationship Id="rId32" Type="http://schemas.openxmlformats.org/officeDocument/2006/relationships/hyperlink" Target="https://ru.wikipedia.org/wiki/%D0%94%D0%B5%D0%B9%D0%BC%D0%BE%D1%81" TargetMode="External"/><Relationship Id="rId37" Type="http://schemas.openxmlformats.org/officeDocument/2006/relationships/hyperlink" Target="http://planetoved.ru/fobos.html" TargetMode="External"/><Relationship Id="rId40" Type="http://schemas.openxmlformats.org/officeDocument/2006/relationships/hyperlink" Target="http://100-faktov.ru/100-interesnyx-faktov-o-planete-saturn/" TargetMode="External"/><Relationship Id="rId45" Type="http://schemas.openxmlformats.org/officeDocument/2006/relationships/hyperlink" Target="https://ru.wikipedia.org/wiki/%D0%9D%D0%B5%D0%BF%D1%82%D1%83%D0%BD" TargetMode="External"/><Relationship Id="rId53" Type="http://schemas.openxmlformats.org/officeDocument/2006/relationships/hyperlink" Target="https://ru.wikipedia.org/wiki/%D0%9F%D0%BE%D1%8F%D1%81_%D0%9A%D0%BE%D0%B9%D0%BF%D0%B5%D1%80%D0%B0" TargetMode="External"/><Relationship Id="rId5" Type="http://schemas.openxmlformats.org/officeDocument/2006/relationships/hyperlink" Target="http://rccity.ru/portfolio/design-doma-kurganinsk/" TargetMode="External"/><Relationship Id="rId15" Type="http://schemas.openxmlformats.org/officeDocument/2006/relationships/hyperlink" Target="https://ru.wikipedia.org/wiki/%D0%9C%D0%B5%D0%B7%D0%BE%D1%81%D1%84%D0%B5%D1%80%D0%B0" TargetMode="External"/><Relationship Id="rId23" Type="http://schemas.openxmlformats.org/officeDocument/2006/relationships/hyperlink" Target="http://elementy.ru/images/eltpub/102ssys_600.jpg" TargetMode="External"/><Relationship Id="rId28" Type="http://schemas.openxmlformats.org/officeDocument/2006/relationships/hyperlink" Target="https://ru.wikipedia.org/wiki/&#1052;&#1077;&#1088;&#1082;&#1091;&#1088;&#1080;&#1081;" TargetMode="External"/><Relationship Id="rId36" Type="http://schemas.openxmlformats.org/officeDocument/2006/relationships/hyperlink" Target="http://www.popmech.ru/upload/iblock/2f4/121-megapixel%20earth.jpg" TargetMode="External"/><Relationship Id="rId49" Type="http://schemas.openxmlformats.org/officeDocument/2006/relationships/hyperlink" Target="http://tutknow.ru/astronomy/" TargetMode="External"/><Relationship Id="rId10" Type="http://schemas.openxmlformats.org/officeDocument/2006/relationships/hyperlink" Target="http://nibler.ru/uploads/users/11119/2015-07-07/zhilische-poslednee-energiyam-eto-interesno-poznavatelno-kartinki_9091442052.jpg" TargetMode="External"/><Relationship Id="rId19" Type="http://schemas.openxmlformats.org/officeDocument/2006/relationships/hyperlink" Target="http://paranormal-news.ru/_nw/116/38621170.jpg" TargetMode="External"/><Relationship Id="rId31" Type="http://schemas.openxmlformats.org/officeDocument/2006/relationships/hyperlink" Target="http://rusvesna.su/sites/default/files/fobos-sputnik.jpg" TargetMode="External"/><Relationship Id="rId44" Type="http://schemas.openxmlformats.org/officeDocument/2006/relationships/hyperlink" Target="http://tutknow.ru/astronomy/610-uran-golubaya-i-samaya-holodnaya-planeta.html" TargetMode="External"/><Relationship Id="rId52" Type="http://schemas.openxmlformats.org/officeDocument/2006/relationships/hyperlink" Target="http://v-kosmose.com/kometyi-solnechnoy-sistemyi/" TargetMode="External"/><Relationship Id="rId4" Type="http://schemas.openxmlformats.org/officeDocument/2006/relationships/hyperlink" Target="http://favim.ru/image/2436997/" TargetMode="External"/><Relationship Id="rId9" Type="http://schemas.openxmlformats.org/officeDocument/2006/relationships/hyperlink" Target="http://www.look.com.ua/large/201210/47432.jpg" TargetMode="External"/><Relationship Id="rId14" Type="http://schemas.openxmlformats.org/officeDocument/2006/relationships/hyperlink" Target="https://ru.wikipedia.org/wiki/%D0%A2%D1%80%D0%BE%D0%BF%D0%BE%D1%81%D1%84%D0%B5%D1%80%D0%B0" TargetMode="External"/><Relationship Id="rId22" Type="http://schemas.openxmlformats.org/officeDocument/2006/relationships/hyperlink" Target="http://pedsovet.su/_ld/371/53320297.jpg" TargetMode="External"/><Relationship Id="rId27" Type="http://schemas.openxmlformats.org/officeDocument/2006/relationships/hyperlink" Target="https://ru.wikipedia.org/wiki/%D0%9F%D0%BB%D1%83%D1%82%D0%BE%D0%BD" TargetMode="External"/><Relationship Id="rId30" Type="http://schemas.openxmlformats.org/officeDocument/2006/relationships/hyperlink" Target="http://www.itogi.ru/7-days/img/738/I-31-PARADOX-ven-f01_640.jpg" TargetMode="External"/><Relationship Id="rId35" Type="http://schemas.openxmlformats.org/officeDocument/2006/relationships/hyperlink" Target="http://www.primordial-light.com/moon.html" TargetMode="External"/><Relationship Id="rId43" Type="http://schemas.openxmlformats.org/officeDocument/2006/relationships/hyperlink" Target="http://geo-storm.ru/buri-na-solntse/vselennaja-i-kosmos/uran-samaja-medlennaja-planeta/" TargetMode="External"/><Relationship Id="rId48" Type="http://schemas.openxmlformats.org/officeDocument/2006/relationships/hyperlink" Target="https://ru.wikipedia.org/wiki/&#1057;&#1072;&#1090;&#1091;&#1088;&#1085;" TargetMode="External"/><Relationship Id="rId56" Type="http://schemas.openxmlformats.org/officeDocument/2006/relationships/hyperlink" Target="http://web.cs.ucla.edu/~cffjiang/publications.html" TargetMode="External"/><Relationship Id="rId8" Type="http://schemas.openxmlformats.org/officeDocument/2006/relationships/hyperlink" Target="http://fishki.net/48234-kosmicheskij-korabl-vnutri-31-foto--1-video.html" TargetMode="External"/><Relationship Id="rId51" Type="http://schemas.openxmlformats.org/officeDocument/2006/relationships/hyperlink" Target="http://v-kosmose.com/kometyi-solnechnoy-sistemyi/vilda/" TargetMode="External"/><Relationship Id="rId3" Type="http://schemas.openxmlformats.org/officeDocument/2006/relationships/hyperlink" Target="http://wallpaperscraft.ru/download/bumaga_tekstura_kletki_svetlyy_55327/2048x20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0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7544" y="332656"/>
            <a:ext cx="8208912" cy="6192688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II Международный конкурс </a:t>
            </a:r>
            <a:br>
              <a:rPr lang="ru-RU" sz="4000" dirty="0" smtClean="0"/>
            </a:br>
            <a:r>
              <a:rPr lang="en-US" sz="4000" dirty="0" smtClean="0"/>
              <a:t>“</a:t>
            </a:r>
            <a:r>
              <a:rPr lang="ru-RU" sz="4000" dirty="0" smtClean="0"/>
              <a:t>Этот удивительный космос</a:t>
            </a:r>
            <a:r>
              <a:rPr lang="en-US" sz="3600" dirty="0" smtClean="0"/>
              <a:t>”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Путешествие в космос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912768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Макаров Олег Алексеевич, выпускник 9 </a:t>
            </a:r>
            <a:r>
              <a:rPr lang="ru-RU" dirty="0" smtClean="0">
                <a:solidFill>
                  <a:schemeClr val="tx1"/>
                </a:solidFill>
              </a:rPr>
              <a:t>класса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МОУ лицея №24,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Волгодонск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3959932" y="2992760"/>
            <a:ext cx="1224136" cy="1224136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perspective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2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-59710" y="-387424"/>
            <a:ext cx="9431813" cy="72976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86952" y="-531440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93276"/>
            <a:ext cx="9128329" cy="6764724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>
              <a:hlinkClick r:id="rId4" action="ppaction://hlinksldjump"/>
            </p:cNvPr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42611" y="810824"/>
            <a:ext cx="7866442" cy="4901109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Тропосфера - это нижний слой атмосферы, одна из вторичных геосфер. Её толщина варьирует от 7 до 18 км. Тропосфера составляет около 75% от массы  (не путать с толщиной) всей атмосферы и 99% от массы всего водяного пара, содержащегося в ней же. </a:t>
            </a:r>
          </a:p>
        </p:txBody>
      </p:sp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5940152" y="5763737"/>
            <a:ext cx="2357399" cy="396518"/>
          </a:xfrm>
          <a:prstGeom prst="rightArrow">
            <a:avLst>
              <a:gd name="adj1" fmla="val 50000"/>
              <a:gd name="adj2" fmla="val 7365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5" action="ppaction://hlinksldjump"/>
          </p:cNvPr>
          <p:cNvSpPr/>
          <p:nvPr/>
        </p:nvSpPr>
        <p:spPr>
          <a:xfrm>
            <a:off x="1259632" y="5404119"/>
            <a:ext cx="1440160" cy="833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br>
              <a:rPr lang="ru-RU" dirty="0" smtClean="0"/>
            </a:br>
            <a:r>
              <a:rPr lang="ru-RU" dirty="0" smtClean="0"/>
              <a:t>(нажми)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6396335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4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32975" cy="6858000"/>
          </a:xfrm>
          <a:solidFill>
            <a:schemeClr val="accent6">
              <a:lumMod val="40000"/>
              <a:lumOff val="60000"/>
              <a:alpha val="99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-396552" y="-243408"/>
            <a:ext cx="10657184" cy="756084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Тропосфера</a:t>
            </a:r>
            <a:endParaRPr lang="ru-RU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72200" y="6237312"/>
            <a:ext cx="3155327" cy="396518"/>
            <a:chOff x="5928692" y="5711417"/>
            <a:chExt cx="3155327" cy="396518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5940152" y="5711417"/>
              <a:ext cx="2357399" cy="396518"/>
            </a:xfrm>
            <a:prstGeom prst="rightArrow">
              <a:avLst>
                <a:gd name="adj1" fmla="val 50000"/>
                <a:gd name="adj2" fmla="val 7365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hlinkClick r:id="rId3" action="ppaction://hlinksldjump"/>
            </p:cNvPr>
            <p:cNvSpPr/>
            <p:nvPr/>
          </p:nvSpPr>
          <p:spPr>
            <a:xfrm>
              <a:off x="5928692" y="5864380"/>
              <a:ext cx="3155327" cy="9894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26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0" y="-1"/>
            <a:ext cx="9144000" cy="689234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378424" y="-387424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76572" y="195598"/>
            <a:ext cx="8568951" cy="5760640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02531" y="836713"/>
            <a:ext cx="7395020" cy="4759486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пролетаете стратосферу. . .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хотите получить больше информации о ней?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При отказе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пролетите дальше</a:t>
            </a:r>
          </a:p>
        </p:txBody>
      </p:sp>
      <p:sp>
        <p:nvSpPr>
          <p:cNvPr id="18" name="Овал 17">
            <a:hlinkClick r:id="rId4" action="ppaction://hlinksldjump"/>
          </p:cNvPr>
          <p:cNvSpPr/>
          <p:nvPr/>
        </p:nvSpPr>
        <p:spPr>
          <a:xfrm>
            <a:off x="1547664" y="2492896"/>
            <a:ext cx="2088232" cy="20882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ДА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5167167" y="2492896"/>
            <a:ext cx="2088232" cy="2088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НЕТ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82" y="5517232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6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-59710" y="-387424"/>
            <a:ext cx="9431813" cy="72976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86952" y="-531440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93276"/>
            <a:ext cx="9128329" cy="6764724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>
              <a:hlinkClick r:id="rId4" action="ppaction://hlinksldjump"/>
            </p:cNvPr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42611" y="810824"/>
            <a:ext cx="7866442" cy="4901109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Стратосфера - слой атмосферы, находящийся поверх тропосферы и имеющий толщину от 11 до 50 километров. Температура стратосферы варьирует от -56, 5 (слой стратосферы в 11-25 км) до 0,8 (слой в 25-40 км). Достигнув высоты около 40 км, температура равняется почти 0 градусам и остаётся неизменной до высоты 50 км.</a:t>
            </a: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5940152" y="5763737"/>
            <a:ext cx="2357399" cy="396518"/>
          </a:xfrm>
          <a:prstGeom prst="rightArrow">
            <a:avLst>
              <a:gd name="adj1" fmla="val 50000"/>
              <a:gd name="adj2" fmla="val 7365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1259632" y="5404119"/>
            <a:ext cx="1440160" cy="833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br>
              <a:rPr lang="ru-RU" dirty="0" smtClean="0"/>
            </a:br>
            <a:r>
              <a:rPr lang="ru-RU" dirty="0" smtClean="0"/>
              <a:t>(нажми)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5468" y="6396335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2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ОНКУРСЫ\КОСМОС\стратосф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96552" y="-243408"/>
            <a:ext cx="10657184" cy="7560840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Стратосфера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72200" y="6237312"/>
            <a:ext cx="3155327" cy="396518"/>
            <a:chOff x="5928692" y="5711417"/>
            <a:chExt cx="3155327" cy="396518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5940152" y="5711417"/>
              <a:ext cx="2357399" cy="396518"/>
            </a:xfrm>
            <a:prstGeom prst="rightArrow">
              <a:avLst>
                <a:gd name="adj1" fmla="val 50000"/>
                <a:gd name="adj2" fmla="val 7365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hlinkClick r:id="rId3" action="ppaction://hlinksldjump"/>
            </p:cNvPr>
            <p:cNvSpPr/>
            <p:nvPr/>
          </p:nvSpPr>
          <p:spPr>
            <a:xfrm>
              <a:off x="5928692" y="5864380"/>
              <a:ext cx="3155327" cy="9894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2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0" y="-1"/>
            <a:ext cx="9144000" cy="689234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684584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76572" y="195598"/>
            <a:ext cx="8568951" cy="5760640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02531" y="836713"/>
            <a:ext cx="7395020" cy="4759486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пролетаете мезосферу. . .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хотите получить больше информации о ней?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При отказе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пролетите дальше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Овал 17">
            <a:hlinkClick r:id="rId4" action="ppaction://hlinksldjump"/>
          </p:cNvPr>
          <p:cNvSpPr/>
          <p:nvPr/>
        </p:nvSpPr>
        <p:spPr>
          <a:xfrm>
            <a:off x="1547664" y="2492896"/>
            <a:ext cx="2088232" cy="20882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ДА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5167167" y="2492896"/>
            <a:ext cx="2088232" cy="2088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НЕТ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82" y="5517232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8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-59710" y="-387424"/>
            <a:ext cx="9431813" cy="72976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86952" y="-531440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93276"/>
            <a:ext cx="9128329" cy="6764724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>
              <a:hlinkClick r:id="rId4" action="ppaction://hlinksldjump"/>
            </p:cNvPr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42611" y="810824"/>
            <a:ext cx="7866442" cy="4901109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Мезосфера — слой атмосферы, лежащий поверх стратосферы и расположенный на высоте от 40 до 90 км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.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Температура мезосферы, так же, как и в тропосфере, уменьшается с высотой. Самая тёплая — 0°C — находится на границе с стратосферой. Потом температура не перестаёт понижаться до мезопаузы, там она достигает от -70°C до — 80°C. Для полётов мезосфера представляет собой своего рода «мёртвую зону» — воздух здесь слишком разрежен</a:t>
            </a:r>
          </a:p>
          <a:p>
            <a:endParaRPr lang="ru-RU" b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5940152" y="5763737"/>
            <a:ext cx="2357399" cy="396518"/>
          </a:xfrm>
          <a:prstGeom prst="rightArrow">
            <a:avLst>
              <a:gd name="adj1" fmla="val 50000"/>
              <a:gd name="adj2" fmla="val 7365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1259632" y="5404119"/>
            <a:ext cx="1440160" cy="833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br>
              <a:rPr lang="ru-RU" dirty="0" smtClean="0"/>
            </a:br>
            <a:r>
              <a:rPr lang="ru-RU" dirty="0" smtClean="0"/>
              <a:t>(нажми)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5468" y="6396335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8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249" y="0"/>
            <a:ext cx="977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Мезосфера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72200" y="6237312"/>
            <a:ext cx="3155327" cy="396518"/>
            <a:chOff x="5928692" y="5711417"/>
            <a:chExt cx="3155327" cy="396518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5940152" y="5711417"/>
              <a:ext cx="2357399" cy="396518"/>
            </a:xfrm>
            <a:prstGeom prst="rightArrow">
              <a:avLst>
                <a:gd name="adj1" fmla="val 50000"/>
                <a:gd name="adj2" fmla="val 7365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hlinkClick r:id="rId3" action="ppaction://hlinksldjump"/>
            </p:cNvPr>
            <p:cNvSpPr/>
            <p:nvPr/>
          </p:nvSpPr>
          <p:spPr>
            <a:xfrm>
              <a:off x="5928692" y="5864380"/>
              <a:ext cx="3155327" cy="9894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4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0" y="-1"/>
            <a:ext cx="9144000" cy="689234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417418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76572" y="195598"/>
            <a:ext cx="8568951" cy="5760640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02531" y="836713"/>
            <a:ext cx="7395020" cy="4759486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пролетаете термосферу. . .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хотите получить больше информации о ней?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При отказе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пролетите дальше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Овал 17">
            <a:hlinkClick r:id="rId4" action="ppaction://hlinksldjump"/>
          </p:cNvPr>
          <p:cNvSpPr/>
          <p:nvPr/>
        </p:nvSpPr>
        <p:spPr>
          <a:xfrm>
            <a:off x="1547664" y="2492896"/>
            <a:ext cx="2088232" cy="20882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ДА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5167167" y="2492896"/>
            <a:ext cx="2088232" cy="2088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НЕТ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82" y="5517232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1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-59710" y="-387424"/>
            <a:ext cx="9431813" cy="72976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86952" y="-531440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93276"/>
            <a:ext cx="9128329" cy="6764724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>
              <a:hlinkClick r:id="rId4" action="ppaction://hlinksldjump"/>
            </p:cNvPr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42611" y="810824"/>
            <a:ext cx="7866442" cy="4901109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latin typeface="Consolas" pitchFamily="49" charset="0"/>
                <a:cs typeface="Consolas" pitchFamily="49" charset="0"/>
              </a:rPr>
              <a:t>Термосфера —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слой атмосферы, следующий за мезосферой. Начинается на высоте 80—90 км и простирается до 800 км. Температура воздуха в термосфере колеблется на разных уровнях, быстро и разрывно возрастает и может варьировать от 200 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(К)</a:t>
            </a:r>
            <a:r>
              <a:rPr lang="ru-RU" sz="2000" dirty="0" err="1" smtClean="0">
                <a:latin typeface="Consolas" pitchFamily="49" charset="0"/>
                <a:cs typeface="Consolas" pitchFamily="49" charset="0"/>
              </a:rPr>
              <a:t>ельвин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до 2000 К, в зависимости от степени солнечной активности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.</a:t>
            </a:r>
            <a:endParaRPr lang="ru-RU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5940152" y="5760889"/>
            <a:ext cx="2357399" cy="396518"/>
          </a:xfrm>
          <a:prstGeom prst="rightArrow">
            <a:avLst>
              <a:gd name="adj1" fmla="val 50000"/>
              <a:gd name="adj2" fmla="val 7365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1259632" y="5404119"/>
            <a:ext cx="1440160" cy="833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br>
              <a:rPr lang="ru-RU" dirty="0" smtClean="0"/>
            </a:br>
            <a:r>
              <a:rPr lang="ru-RU" dirty="0" smtClean="0"/>
              <a:t>(нажми)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5468" y="6396335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3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64288"/>
          </a:xfrm>
        </p:spPr>
      </p:pic>
      <p:sp>
        <p:nvSpPr>
          <p:cNvPr id="24" name="Прямоугольник 23"/>
          <p:cNvSpPr/>
          <p:nvPr/>
        </p:nvSpPr>
        <p:spPr>
          <a:xfrm>
            <a:off x="-684584" y="-171400"/>
            <a:ext cx="10009112" cy="727280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92385" y="193600"/>
            <a:ext cx="7759230" cy="5789649"/>
            <a:chOff x="692385" y="-2"/>
            <a:chExt cx="7759230" cy="5789649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92385" y="362035"/>
              <a:ext cx="7759230" cy="5427612"/>
              <a:chOff x="1051462" y="5796361"/>
              <a:chExt cx="6912768" cy="1133573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1051462" y="5796361"/>
                <a:ext cx="6912768" cy="1052736"/>
              </a:xfrm>
              <a:prstGeom prst="roundRect">
                <a:avLst/>
              </a:prstGeom>
              <a:solidFill>
                <a:schemeClr val="bg1">
                  <a:lumMod val="95000"/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ysClr val="windowText" lastClr="000000"/>
                    </a:solidFill>
                  </a:rPr>
                  <a:t>Тебе не спалось, ведь завтра тво</a:t>
                </a:r>
                <a:r>
                  <a:rPr lang="ru-RU" dirty="0">
                    <a:solidFill>
                      <a:sysClr val="windowText" lastClr="000000"/>
                    </a:solidFill>
                  </a:rPr>
                  <a:t>й</a:t>
                </a:r>
                <a:r>
                  <a:rPr lang="ru-RU" dirty="0" smtClean="0">
                    <a:solidFill>
                      <a:sysClr val="windowText" lastClr="000000"/>
                    </a:solidFill>
                  </a:rPr>
                  <a:t> день рождения и тебе подарят самый необычный подарок. Ты слышал о чем говорили родители и как они обсуждали твой фантастический сюрприз на твое 16-тилетие.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226990" y="6695511"/>
                <a:ext cx="2592288" cy="234423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ysClr val="windowText" lastClr="000000"/>
                    </a:solidFill>
                  </a:rPr>
                  <a:t>Нажмите для продолжения</a:t>
                </a:r>
                <a:endParaRPr lang="ru-RU" sz="1400" dirty="0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5487161" y="-2"/>
              <a:ext cx="2909711" cy="112243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Накануне вечером.</a:t>
              </a:r>
              <a:endParaRPr lang="ru-RU" dirty="0" smtClean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000894" y="5796458"/>
            <a:ext cx="7529799" cy="1061542"/>
            <a:chOff x="1064375" y="5791523"/>
            <a:chExt cx="7036017" cy="106154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64375" y="5791523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Ты проснулся, лучи солнца ласкали твое лицо, а из окон шел свежий утренний воздух. </a:t>
              </a:r>
              <a:r>
                <a:rPr lang="ru-RU" dirty="0">
                  <a:solidFill>
                    <a:schemeClr val="tx1"/>
                  </a:solidFill>
                </a:rPr>
                <a:t>Ожидание чуда не покидало тебя</a:t>
              </a:r>
              <a:r>
                <a:rPr lang="ru-RU" dirty="0" smtClean="0">
                  <a:solidFill>
                    <a:schemeClr val="tx1"/>
                  </a:solidFill>
                </a:rPr>
                <a:t>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7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12452"/>
            <a:ext cx="10315994" cy="68704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Термосфера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72200" y="6237312"/>
            <a:ext cx="3155327" cy="396518"/>
            <a:chOff x="5928692" y="5711417"/>
            <a:chExt cx="3155327" cy="396518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5940152" y="5711417"/>
              <a:ext cx="2357399" cy="396518"/>
            </a:xfrm>
            <a:prstGeom prst="rightArrow">
              <a:avLst>
                <a:gd name="adj1" fmla="val 50000"/>
                <a:gd name="adj2" fmla="val 7365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hlinkClick r:id="rId3" action="ppaction://hlinksldjump"/>
            </p:cNvPr>
            <p:cNvSpPr/>
            <p:nvPr/>
          </p:nvSpPr>
          <p:spPr>
            <a:xfrm>
              <a:off x="5928692" y="5864380"/>
              <a:ext cx="3155327" cy="9894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4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0" y="-1"/>
            <a:ext cx="9144000" cy="689234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417418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76572" y="195598"/>
            <a:ext cx="8568951" cy="5760640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02531" y="836713"/>
            <a:ext cx="7395020" cy="4759486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пролетаете экзосферу. . .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хотите получить больше информации о ней?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При отказе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пролетите дальше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Овал 17">
            <a:hlinkClick r:id="rId4" action="ppaction://hlinksldjump"/>
          </p:cNvPr>
          <p:cNvSpPr/>
          <p:nvPr/>
        </p:nvSpPr>
        <p:spPr>
          <a:xfrm>
            <a:off x="1547664" y="2492896"/>
            <a:ext cx="2088232" cy="20882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ДА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5167167" y="2492896"/>
            <a:ext cx="2088232" cy="2088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НЕТ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82" y="5517232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9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-59710" y="-387424"/>
            <a:ext cx="9431813" cy="72976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86952" y="-531440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93276"/>
            <a:ext cx="9128329" cy="6764724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>
              <a:hlinkClick r:id="rId4" action="ppaction://hlinksldjump"/>
            </p:cNvPr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42611" y="810824"/>
            <a:ext cx="7866442" cy="4901109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latin typeface="Consolas" pitchFamily="49" charset="0"/>
                <a:cs typeface="Consolas" pitchFamily="49" charset="0"/>
              </a:rPr>
              <a:t>Экзосфера-сфера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рассеяния, наиболее отдаленная от Земли (от 800 до 1600 км от ее поверхности) оболочка атмосферы, где еще обнаруживаются атмосферные газы и откуда происходит утечка (ускользание) атомов водорода и гелия в космическое пространство. На верхней границе экзосферы происходит постепенный переход в межпланетное 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пространство.</a:t>
            </a:r>
            <a:endParaRPr lang="ru-RU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5940152" y="5763737"/>
            <a:ext cx="2357399" cy="396518"/>
          </a:xfrm>
          <a:prstGeom prst="rightArrow">
            <a:avLst>
              <a:gd name="adj1" fmla="val 50000"/>
              <a:gd name="adj2" fmla="val 7365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1259632" y="5404119"/>
            <a:ext cx="1440160" cy="833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br>
              <a:rPr lang="ru-RU" dirty="0" smtClean="0"/>
            </a:br>
            <a:r>
              <a:rPr lang="ru-RU" dirty="0" smtClean="0"/>
              <a:t>(нажми)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5468" y="6396335"/>
            <a:ext cx="6677391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6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7302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Экзосфера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72200" y="6237312"/>
            <a:ext cx="3155327" cy="396518"/>
            <a:chOff x="5928692" y="5711417"/>
            <a:chExt cx="3155327" cy="396518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5940152" y="5711417"/>
              <a:ext cx="2357399" cy="396518"/>
            </a:xfrm>
            <a:prstGeom prst="rightArrow">
              <a:avLst>
                <a:gd name="adj1" fmla="val 50000"/>
                <a:gd name="adj2" fmla="val 7365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hlinkClick r:id="rId3" action="ppaction://hlinksldjump"/>
            </p:cNvPr>
            <p:cNvSpPr/>
            <p:nvPr/>
          </p:nvSpPr>
          <p:spPr>
            <a:xfrm>
              <a:off x="5928692" y="5864380"/>
              <a:ext cx="3155327" cy="9894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14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1759" y="0"/>
            <a:ext cx="9142242" cy="6957392"/>
          </a:xfrm>
        </p:spPr>
      </p:pic>
      <p:grpSp>
        <p:nvGrpSpPr>
          <p:cNvPr id="30" name="Группа 29"/>
          <p:cNvGrpSpPr/>
          <p:nvPr/>
        </p:nvGrpSpPr>
        <p:grpSpPr>
          <a:xfrm>
            <a:off x="907805" y="404664"/>
            <a:ext cx="7549083" cy="1052736"/>
            <a:chOff x="1043608" y="5805264"/>
            <a:chExt cx="7056784" cy="105273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Вы находитесь в космосе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07805" y="404664"/>
            <a:ext cx="7549083" cy="1052736"/>
            <a:chOff x="1043608" y="5805264"/>
            <a:chExt cx="7056784" cy="105273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Для выхода с орбиты </a:t>
              </a:r>
              <a:r>
                <a:rPr lang="ru-RU" dirty="0" smtClean="0">
                  <a:solidFill>
                    <a:schemeClr val="tx1"/>
                  </a:solidFill>
                </a:rPr>
                <a:t>прочитайте справку </a:t>
              </a:r>
              <a:r>
                <a:rPr lang="en-US" dirty="0">
                  <a:solidFill>
                    <a:schemeClr val="tx1"/>
                  </a:solidFill>
                </a:rPr>
                <a:t>“</a:t>
              </a:r>
              <a:r>
                <a:rPr lang="ru-RU" dirty="0">
                  <a:solidFill>
                    <a:schemeClr val="tx1"/>
                  </a:solidFill>
                </a:rPr>
                <a:t>путешествия для </a:t>
              </a:r>
              <a:r>
                <a:rPr lang="ru-RU" dirty="0" smtClean="0">
                  <a:solidFill>
                    <a:schemeClr val="tx1"/>
                  </a:solidFill>
                </a:rPr>
                <a:t>начинающих</a:t>
              </a:r>
              <a:r>
                <a:rPr lang="en-US" dirty="0" smtClean="0">
                  <a:solidFill>
                    <a:schemeClr val="tx1"/>
                  </a:solidFill>
                </a:rPr>
                <a:t>”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-1188640" y="3861048"/>
            <a:ext cx="4680520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580112" y="3875008"/>
            <a:ext cx="4680520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3167" y="2816932"/>
            <a:ext cx="2664296" cy="26642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hlinkClick r:id="" action="ppaction://hlinkshowjump?jump=nextslide"/>
          </p:cNvPr>
          <p:cNvSpPr/>
          <p:nvPr/>
        </p:nvSpPr>
        <p:spPr>
          <a:xfrm>
            <a:off x="3813944" y="3356992"/>
            <a:ext cx="1584176" cy="15841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Читать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  <p:bldP spid="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452779" cy="381586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02531" y="5472608"/>
            <a:ext cx="7549083" cy="1052736"/>
            <a:chOff x="1043608" y="5805264"/>
            <a:chExt cx="7056784" cy="10527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Ты вышел в открытый космос </a:t>
              </a:r>
              <a:r>
                <a:rPr lang="ru-RU" dirty="0" smtClean="0">
                  <a:solidFill>
                    <a:schemeClr val="tx1"/>
                  </a:solidFill>
                </a:rPr>
                <a:t>с предвкушением предстоящего полета.</a:t>
              </a:r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Эта удивительная Земля и ее спутник </a:t>
              </a:r>
              <a:r>
                <a:rPr lang="ru-RU" dirty="0" smtClean="0">
                  <a:solidFill>
                    <a:schemeClr val="tx1"/>
                  </a:solidFill>
                </a:rPr>
                <a:t>Луна. </a:t>
              </a:r>
              <a:r>
                <a:rPr lang="ru-RU" dirty="0">
                  <a:solidFill>
                    <a:schemeClr val="tx1"/>
                  </a:solidFill>
                </a:rPr>
                <a:t>. </a:t>
              </a:r>
              <a:r>
                <a:rPr lang="ru-RU" dirty="0" smtClean="0">
                  <a:solidFill>
                    <a:schemeClr val="tx1"/>
                  </a:solidFill>
                </a:rPr>
                <a:t>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8" name="Овал 7"/>
          <p:cNvSpPr/>
          <p:nvPr/>
        </p:nvSpPr>
        <p:spPr>
          <a:xfrm>
            <a:off x="1979712" y="1916832"/>
            <a:ext cx="2952328" cy="30243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00392" y="4071231"/>
            <a:ext cx="720080" cy="86993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2979" y="332656"/>
            <a:ext cx="2654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Справка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21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452779" cy="381586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79712" y="1916832"/>
            <a:ext cx="2952328" cy="30243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912917" y="5446289"/>
            <a:ext cx="7549083" cy="1079055"/>
            <a:chOff x="1043608" y="5774010"/>
            <a:chExt cx="7056784" cy="107905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43608" y="5774010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Голос компьютера</a:t>
              </a:r>
              <a:r>
                <a:rPr lang="en-US" dirty="0" smtClean="0">
                  <a:solidFill>
                    <a:schemeClr val="tx1"/>
                  </a:solidFill>
                </a:rPr>
                <a:t>: “</a:t>
              </a:r>
              <a:r>
                <a:rPr lang="ru-RU" dirty="0" smtClean="0">
                  <a:solidFill>
                    <a:schemeClr val="tx1"/>
                  </a:solidFill>
                </a:rPr>
                <a:t>Нажмите на интересующую вас планету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</a:rPr>
                <a:t>или спутник  для получения информации</a:t>
              </a:r>
              <a:r>
                <a:rPr lang="en-US" dirty="0" smtClean="0">
                  <a:solidFill>
                    <a:schemeClr val="tx1"/>
                  </a:solidFill>
                </a:rPr>
                <a:t>”.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2" name="Группа 11"/>
          <p:cNvGrpSpPr/>
          <p:nvPr/>
        </p:nvGrpSpPr>
        <p:grpSpPr>
          <a:xfrm>
            <a:off x="1754664" y="1469462"/>
            <a:ext cx="5193600" cy="4047770"/>
            <a:chOff x="1754664" y="1469462"/>
            <a:chExt cx="5193600" cy="4047770"/>
          </a:xfrm>
        </p:grpSpPr>
        <p:sp>
          <p:nvSpPr>
            <p:cNvPr id="31" name="Овал 30"/>
            <p:cNvSpPr/>
            <p:nvPr/>
          </p:nvSpPr>
          <p:spPr>
            <a:xfrm>
              <a:off x="5292080" y="1469462"/>
              <a:ext cx="1503933" cy="160533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754664" y="1556792"/>
              <a:ext cx="3402424" cy="360059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H="1" flipV="1">
              <a:off x="6213688" y="3074801"/>
              <a:ext cx="734576" cy="244243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 flipV="1">
              <a:off x="5142592" y="3856699"/>
              <a:ext cx="1445632" cy="44308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00392" y="4071231"/>
            <a:ext cx="720080" cy="86993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>
            <a:hlinkClick r:id="" action="ppaction://hlinkshowjump?jump=previousslide"/>
          </p:cNvPr>
          <p:cNvSpPr/>
          <p:nvPr/>
        </p:nvSpPr>
        <p:spPr>
          <a:xfrm rot="10800000">
            <a:off x="323528" y="4015590"/>
            <a:ext cx="720080" cy="86993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6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452779" cy="381586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79712" y="1916832"/>
            <a:ext cx="2952328" cy="30243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902531" y="5085184"/>
            <a:ext cx="7549084" cy="1440160"/>
            <a:chOff x="1043608" y="4409005"/>
            <a:chExt cx="7056784" cy="144016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43608" y="4796429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Голос компьютера</a:t>
              </a:r>
              <a:r>
                <a:rPr lang="en-US" dirty="0" smtClean="0">
                  <a:solidFill>
                    <a:schemeClr val="tx1"/>
                  </a:solidFill>
                </a:rPr>
                <a:t>: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“</a:t>
              </a:r>
              <a:r>
                <a:rPr lang="ru-RU" dirty="0" smtClean="0">
                  <a:solidFill>
                    <a:schemeClr val="tx1"/>
                  </a:solidFill>
                </a:rPr>
                <a:t>В правом верхнем углу карта для полета от планеты к планете</a:t>
              </a:r>
              <a:r>
                <a:rPr lang="en-US" dirty="0" smtClean="0">
                  <a:solidFill>
                    <a:schemeClr val="tx1"/>
                  </a:solidFill>
                </a:rPr>
                <a:t>”.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08104" y="4409005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2" name="Группа 11"/>
          <p:cNvGrpSpPr/>
          <p:nvPr/>
        </p:nvGrpSpPr>
        <p:grpSpPr>
          <a:xfrm>
            <a:off x="1754664" y="1469462"/>
            <a:ext cx="5193600" cy="4047770"/>
            <a:chOff x="1754664" y="1469462"/>
            <a:chExt cx="5193600" cy="4047770"/>
          </a:xfrm>
        </p:grpSpPr>
        <p:sp>
          <p:nvSpPr>
            <p:cNvPr id="31" name="Овал 30"/>
            <p:cNvSpPr/>
            <p:nvPr/>
          </p:nvSpPr>
          <p:spPr>
            <a:xfrm>
              <a:off x="5292080" y="1469462"/>
              <a:ext cx="1503933" cy="160533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754664" y="1556792"/>
              <a:ext cx="3402424" cy="360059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H="1" flipV="1">
              <a:off x="6213688" y="3074801"/>
              <a:ext cx="734576" cy="244243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 flipV="1">
              <a:off x="5142592" y="3856699"/>
              <a:ext cx="1445632" cy="44308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6948264" y="75255"/>
            <a:ext cx="2085312" cy="5441977"/>
            <a:chOff x="6948264" y="75255"/>
            <a:chExt cx="2085312" cy="5441977"/>
          </a:xfrm>
        </p:grpSpPr>
        <p:cxnSp>
          <p:nvCxnSpPr>
            <p:cNvPr id="36" name="Прямая со стрелкой 35"/>
            <p:cNvCxnSpPr/>
            <p:nvPr/>
          </p:nvCxnSpPr>
          <p:spPr>
            <a:xfrm flipV="1">
              <a:off x="6948264" y="914661"/>
              <a:ext cx="1411943" cy="460257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Скругленный прямоугольник 36"/>
            <p:cNvSpPr/>
            <p:nvPr/>
          </p:nvSpPr>
          <p:spPr>
            <a:xfrm>
              <a:off x="7855632" y="75255"/>
              <a:ext cx="1177944" cy="8393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5687300" y="6268441"/>
            <a:ext cx="2773131" cy="234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Нажмите для продолжения</a:t>
            </a:r>
            <a:endParaRPr lang="ru-RU" sz="1400" dirty="0"/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00392" y="4071231"/>
            <a:ext cx="720080" cy="86993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>
            <a:hlinkClick r:id="" action="ppaction://hlinkshowjump?jump=previousslide"/>
          </p:cNvPr>
          <p:cNvSpPr/>
          <p:nvPr/>
        </p:nvSpPr>
        <p:spPr>
          <a:xfrm rot="10800000">
            <a:off x="323528" y="4015590"/>
            <a:ext cx="720080" cy="86993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6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452779" cy="381586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79712" y="1916832"/>
            <a:ext cx="2952328" cy="30243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45" name="Группа 44"/>
          <p:cNvGrpSpPr/>
          <p:nvPr/>
        </p:nvGrpSpPr>
        <p:grpSpPr>
          <a:xfrm>
            <a:off x="895520" y="5472608"/>
            <a:ext cx="7564912" cy="1052736"/>
            <a:chOff x="-1333833" y="3541164"/>
            <a:chExt cx="7071584" cy="105273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-1333833" y="35411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Голос компьютера</a:t>
              </a:r>
              <a:r>
                <a:rPr lang="en-US" dirty="0" smtClean="0">
                  <a:solidFill>
                    <a:schemeClr val="tx1"/>
                  </a:solidFill>
                </a:rPr>
                <a:t>: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“</a:t>
              </a:r>
              <a:r>
                <a:rPr lang="ru-RU" dirty="0" smtClean="0">
                  <a:solidFill>
                    <a:schemeClr val="tx1"/>
                  </a:solidFill>
                </a:rPr>
                <a:t>Информационное табло даст вам нужную информацию</a:t>
              </a:r>
              <a:r>
                <a:rPr lang="en-US" dirty="0" smtClean="0">
                  <a:solidFill>
                    <a:schemeClr val="tx1"/>
                  </a:solidFill>
                </a:rPr>
                <a:t>”.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45463" y="4336997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381457" y="1213988"/>
            <a:ext cx="3381988" cy="4303245"/>
            <a:chOff x="5381457" y="1213988"/>
            <a:chExt cx="3381988" cy="4303245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5381457" y="1213988"/>
              <a:ext cx="3381988" cy="2575052"/>
              <a:chOff x="0" y="260648"/>
              <a:chExt cx="3347863" cy="6048671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0" y="260648"/>
                <a:ext cx="3347863" cy="604867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78401" y="487085"/>
                <a:ext cx="3186354" cy="5595797"/>
              </a:xfrm>
              <a:prstGeom prst="roundRect">
                <a:avLst/>
              </a:prstGeom>
              <a:solidFill>
                <a:schemeClr val="accent1">
                  <a:lumMod val="75000"/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*Информационное табло*</a:t>
                </a:r>
                <a:br>
                  <a:rPr lang="ru-RU" dirty="0" smtClean="0">
                    <a:solidFill>
                      <a:schemeClr val="bg1"/>
                    </a:solidFill>
                  </a:rPr>
                </a:br>
                <a:r>
                  <a:rPr lang="ru-RU" dirty="0" smtClean="0">
                    <a:solidFill>
                      <a:schemeClr val="bg1"/>
                    </a:solidFill>
                  </a:rPr>
                  <a:t>Крестик закрывает ненужную информацию.</a:t>
                </a:r>
              </a:p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Минус сворачивает или разворачивает.</a:t>
                </a:r>
              </a:p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 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655903" y="315862"/>
                <a:ext cx="1929209" cy="171222"/>
              </a:xfrm>
              <a:prstGeom prst="roundRect">
                <a:avLst/>
              </a:prstGeom>
              <a:solidFill>
                <a:schemeClr val="accent1">
                  <a:alpha val="11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Информация</a:t>
                </a:r>
                <a:endParaRPr lang="ru-RU" dirty="0"/>
              </a:p>
            </p:txBody>
          </p:sp>
        </p:grpSp>
        <p:cxnSp>
          <p:nvCxnSpPr>
            <p:cNvPr id="43" name="Прямая со стрелкой 42"/>
            <p:cNvCxnSpPr/>
            <p:nvPr/>
          </p:nvCxnSpPr>
          <p:spPr>
            <a:xfrm flipV="1">
              <a:off x="6044046" y="3789040"/>
              <a:ext cx="427220" cy="172819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Умножение 47"/>
            <p:cNvSpPr/>
            <p:nvPr/>
          </p:nvSpPr>
          <p:spPr>
            <a:xfrm>
              <a:off x="5529245" y="1330605"/>
              <a:ext cx="684443" cy="663240"/>
            </a:xfrm>
            <a:prstGeom prst="mathMultiply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51" name="Минус 50"/>
          <p:cNvSpPr/>
          <p:nvPr/>
        </p:nvSpPr>
        <p:spPr>
          <a:xfrm>
            <a:off x="6350318" y="1330605"/>
            <a:ext cx="684443" cy="66324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Стрелка вправо 48">
            <a:hlinkClick r:id="" action="ppaction://hlinkshowjump?jump=nextslide"/>
          </p:cNvPr>
          <p:cNvSpPr/>
          <p:nvPr/>
        </p:nvSpPr>
        <p:spPr>
          <a:xfrm>
            <a:off x="8100392" y="4071231"/>
            <a:ext cx="720080" cy="86993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>
            <a:hlinkClick r:id="" action="ppaction://hlinkshowjump?jump=previousslide"/>
          </p:cNvPr>
          <p:cNvSpPr/>
          <p:nvPr/>
        </p:nvSpPr>
        <p:spPr>
          <a:xfrm rot="10800000">
            <a:off x="323528" y="4015590"/>
            <a:ext cx="720080" cy="86993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2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452779" cy="3815861"/>
          </a:xfrm>
          <a:prstGeom prst="rect">
            <a:avLst/>
          </a:prstGeom>
        </p:spPr>
      </p:pic>
      <p:sp>
        <p:nvSpPr>
          <p:cNvPr id="17" name="Овал 16">
            <a:hlinkClick r:id="rId4" action="ppaction://hlinksldjump"/>
          </p:cNvPr>
          <p:cNvSpPr/>
          <p:nvPr/>
        </p:nvSpPr>
        <p:spPr>
          <a:xfrm>
            <a:off x="5454138" y="1822394"/>
            <a:ext cx="1080120" cy="10848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5" action="ppaction://hlinksldjump"/>
          </p:cNvPr>
          <p:cNvSpPr/>
          <p:nvPr/>
        </p:nvSpPr>
        <p:spPr>
          <a:xfrm>
            <a:off x="1960289" y="1882662"/>
            <a:ext cx="3078156" cy="30243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29" name="Группа 28"/>
          <p:cNvGrpSpPr/>
          <p:nvPr/>
        </p:nvGrpSpPr>
        <p:grpSpPr>
          <a:xfrm>
            <a:off x="4415682" y="6243259"/>
            <a:ext cx="4692718" cy="3392999"/>
            <a:chOff x="0" y="260648"/>
            <a:chExt cx="3347863" cy="604867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80754" y="487084"/>
              <a:ext cx="3186354" cy="5595800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Вы хотите вернуться</a:t>
              </a:r>
            </a:p>
            <a:p>
              <a:r>
                <a:rPr lang="ru-RU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домой?</a:t>
              </a:r>
              <a:endPara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Помните! </a:t>
              </a:r>
            </a:p>
            <a:p>
              <a:r>
                <a:rPr lang="ru-RU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Вернуться</a:t>
              </a:r>
              <a:r>
                <a:rPr lang="ru-RU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ru-RU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обратно </a:t>
              </a:r>
            </a:p>
            <a:p>
              <a:r>
                <a:rPr lang="ru-RU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вы не сможете.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998982" y="346041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33" name="Минус 32">
            <a:hlinkClick r:id="rId8" action="ppaction://hlinksldjump"/>
          </p:cNvPr>
          <p:cNvSpPr/>
          <p:nvPr/>
        </p:nvSpPr>
        <p:spPr>
          <a:xfrm>
            <a:off x="4696224" y="6273728"/>
            <a:ext cx="684443" cy="66324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02531" y="5805264"/>
            <a:ext cx="7549083" cy="1052736"/>
            <a:chOff x="1043608" y="5805264"/>
            <a:chExt cx="7056784" cy="105273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Переоделся. Почистил зубы и был готов спуститься на кухню.</a:t>
              </a:r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5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68" y="184135"/>
            <a:ext cx="6489730" cy="648973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915304" y="1433622"/>
            <a:ext cx="1080120" cy="10848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635896" y="825848"/>
            <a:ext cx="5260394" cy="5123432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Планета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Земля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Вес:5,9726·10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24 кг</a:t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1 (Луна), 8300+ (искусств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.)</a:t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3</a:t>
              </a: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Атмосфера:78,08 % — азот (N2)</a:t>
              </a: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20,95 % —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кислород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0,93 % — аргон </a:t>
              </a: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0,039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% —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углекислый газ Жизнь: Есть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Группа: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Земного типа Оборот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вокруг солнца: 365 дней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30" name="Умножение 2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8" name="Рисунок 3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206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36" y="828130"/>
            <a:ext cx="5207099" cy="520709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Спутник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Луна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Чей спутник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Земля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Вес:7,3477·10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22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кг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Спутники: Не имеет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Атмосфера: крайне разрежена, имеются следы водорода, гелия, неона и аргона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Жизнь: Нет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8" name="Овал 27"/>
          <p:cNvSpPr/>
          <p:nvPr/>
        </p:nvSpPr>
        <p:spPr>
          <a:xfrm>
            <a:off x="3635896" y="980728"/>
            <a:ext cx="4808708" cy="4824536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15" name="Умножение 14">
            <a:hlinkClick r:id="rId6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6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971600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1403648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1907704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2555776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3419872" y="29888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4499992" y="41847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5652120" y="41847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7092280" y="21214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8100392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13" action="ppaction://hlinksldjump"/>
          </p:cNvPr>
          <p:cNvSpPr/>
          <p:nvPr/>
        </p:nvSpPr>
        <p:spPr>
          <a:xfrm rot="5400000">
            <a:off x="4265662" y="4653136"/>
            <a:ext cx="562372" cy="1714500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rId14" action="ppaction://hlinksldjump"/>
          </p:cNvPr>
          <p:cNvSpPr/>
          <p:nvPr/>
        </p:nvSpPr>
        <p:spPr>
          <a:xfrm rot="5400000">
            <a:off x="2159732" y="4925729"/>
            <a:ext cx="562372" cy="1714500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rId15" action="ppaction://hlinksldjump"/>
          </p:cNvPr>
          <p:cNvSpPr/>
          <p:nvPr/>
        </p:nvSpPr>
        <p:spPr>
          <a:xfrm rot="5400000">
            <a:off x="7625494" y="3687874"/>
            <a:ext cx="720080" cy="221855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hlinkClick r:id="rId16" action="ppaction://hlinksldjump"/>
          </p:cNvPr>
          <p:cNvSpPr/>
          <p:nvPr/>
        </p:nvSpPr>
        <p:spPr>
          <a:xfrm rot="16200000">
            <a:off x="-237877" y="331268"/>
            <a:ext cx="1010889" cy="432048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Солнце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388062" y="6270571"/>
            <a:ext cx="2755938" cy="548915"/>
            <a:chOff x="6388062" y="6270571"/>
            <a:chExt cx="2755938" cy="548915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6413812" y="6309320"/>
              <a:ext cx="2730188" cy="5101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Для полета нажмите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 название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Умножение 28">
              <a:hlinkClick r:id="" action="ppaction://hlinkshowjump?jump=nextslide"/>
            </p:cNvPr>
            <p:cNvSpPr/>
            <p:nvPr/>
          </p:nvSpPr>
          <p:spPr>
            <a:xfrm>
              <a:off x="6388062" y="6270571"/>
              <a:ext cx="356436" cy="366150"/>
            </a:xfrm>
            <a:prstGeom prst="mathMultiply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3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971600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1403648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1907704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2555776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3419872" y="29888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4499992" y="41847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5652120" y="41847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7092280" y="21214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8100392" y="0"/>
            <a:ext cx="360040" cy="105273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13" action="ppaction://hlinksldjump"/>
          </p:cNvPr>
          <p:cNvSpPr/>
          <p:nvPr/>
        </p:nvSpPr>
        <p:spPr>
          <a:xfrm rot="5400000">
            <a:off x="4265662" y="4653136"/>
            <a:ext cx="562372" cy="1714500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rId14" action="ppaction://hlinksldjump"/>
          </p:cNvPr>
          <p:cNvSpPr/>
          <p:nvPr/>
        </p:nvSpPr>
        <p:spPr>
          <a:xfrm rot="5400000">
            <a:off x="2159732" y="4925729"/>
            <a:ext cx="562372" cy="1714500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rId15" action="ppaction://hlinksldjump"/>
          </p:cNvPr>
          <p:cNvSpPr/>
          <p:nvPr/>
        </p:nvSpPr>
        <p:spPr>
          <a:xfrm rot="5400000">
            <a:off x="7625494" y="3687874"/>
            <a:ext cx="720080" cy="2218556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hlinkClick r:id="rId16" action="ppaction://hlinksldjump"/>
          </p:cNvPr>
          <p:cNvSpPr/>
          <p:nvPr/>
        </p:nvSpPr>
        <p:spPr>
          <a:xfrm rot="16200000">
            <a:off x="-237877" y="331268"/>
            <a:ext cx="1010889" cy="432048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0"/>
            <a:ext cx="10056643" cy="6858000"/>
          </a:xfrm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619672" y="404664"/>
            <a:ext cx="6552728" cy="61154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21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5400000">
            <a:off x="5260641" y="-2974640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5412712" y="2974641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27"/>
            <a:ext cx="8218760" cy="5578527"/>
          </a:xfrm>
        </p:spPr>
      </p:pic>
      <p:sp>
        <p:nvSpPr>
          <p:cNvPr id="2" name="Прямоугольник 1"/>
          <p:cNvSpPr/>
          <p:nvPr/>
        </p:nvSpPr>
        <p:spPr>
          <a:xfrm>
            <a:off x="-180528" y="0"/>
            <a:ext cx="260518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7" name="Овал 6"/>
          <p:cNvSpPr/>
          <p:nvPr/>
        </p:nvSpPr>
        <p:spPr>
          <a:xfrm>
            <a:off x="3563888" y="818703"/>
            <a:ext cx="4867809" cy="498656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 Бывшая планета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Плутон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(1,303 ± 0,003)·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10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22 кг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5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9</a:t>
              </a: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азот с примесью метана и угарного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газа</a:t>
              </a:r>
              <a:endPara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Группа: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Карликовая планета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Оборот вокруг солнца: 248 земных лет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1" name="Умножение 20">
            <a:hlinkClick r:id="rId7" action="ppaction://hlinksldjump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9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26359"/>
            <a:ext cx="6264696" cy="6605281"/>
          </a:xfr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1187624" y="260648"/>
            <a:ext cx="6552728" cy="63367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786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rot="10800000">
            <a:off x="8431697" y="525184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0800000">
            <a:off x="3001516" y="-280220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5412712" y="2974641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260641" y="-2974640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44" y="883128"/>
            <a:ext cx="5396346" cy="5689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80528" y="0"/>
            <a:ext cx="260518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7" name="Овал 6"/>
          <p:cNvSpPr/>
          <p:nvPr/>
        </p:nvSpPr>
        <p:spPr>
          <a:xfrm>
            <a:off x="3499944" y="922768"/>
            <a:ext cx="5486048" cy="565501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Планета</a:t>
              </a: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Венера</a:t>
              </a:r>
              <a:r>
                <a:rPr lang="en-US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4,8675·10</a:t>
              </a:r>
              <a:r>
                <a:rPr lang="en-US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24 кг</a:t>
              </a: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нет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2</a:t>
              </a: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Атмосфера:</a:t>
              </a: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96,5 % углекислый газ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CO2)</a:t>
              </a:r>
            </a:p>
            <a:p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~3,5 %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азот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N2)</a:t>
              </a:r>
            </a:p>
            <a:p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0,018 %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диоксид серы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SO2)</a:t>
              </a:r>
            </a:p>
            <a:p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0,007 %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аргон (</a:t>
              </a:r>
              <a:r>
                <a:rPr lang="en-US" sz="1600" b="1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Ar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)</a:t>
              </a:r>
            </a:p>
            <a:p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0,003 %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водяной пар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H2O)</a:t>
              </a:r>
            </a:p>
            <a:p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0,0017 %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угарный газ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CO)</a:t>
              </a:r>
            </a:p>
            <a:p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0,0012 %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гелий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He)</a:t>
              </a:r>
            </a:p>
            <a:p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0,0007 %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неон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Ne)</a:t>
              </a: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следы </a:t>
              </a:r>
              <a:r>
                <a:rPr lang="ru-RU" sz="1600" b="1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хлороводорода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(</a:t>
              </a:r>
              <a:r>
                <a:rPr lang="en-US" sz="1600" b="1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HCl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), </a:t>
              </a:r>
              <a:r>
                <a:rPr lang="ru-RU" sz="1600" b="1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фтороводорода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HF),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криптона (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Kr),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ксенона (</a:t>
              </a:r>
              <a:r>
                <a:rPr lang="en-US" sz="1600" b="1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Xe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)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и др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.</a:t>
              </a: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  <a:endPara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Группа: 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Земного типа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Оборот вокруг солнца: 243,023±0,002 дней</a:t>
              </a: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1" name="Умножение 20">
            <a:hlinkClick r:id="" action="ppaction://hlinkshowjump?jump=previousslide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9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453594" y="818704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1187624" y="548680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6" action="ppaction://hlinksldjump"/>
          </p:cNvPr>
          <p:cNvSpPr/>
          <p:nvPr/>
        </p:nvSpPr>
        <p:spPr>
          <a:xfrm>
            <a:off x="785875" y="548680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6" action="ppaction://hlinksldjump"/>
          </p:cNvPr>
          <p:cNvSpPr/>
          <p:nvPr/>
        </p:nvSpPr>
        <p:spPr>
          <a:xfrm>
            <a:off x="683568" y="547142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6" action="ppaction://hlinksldjump"/>
          </p:cNvPr>
          <p:cNvSpPr/>
          <p:nvPr/>
        </p:nvSpPr>
        <p:spPr>
          <a:xfrm>
            <a:off x="773696" y="548680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6" action="ppaction://hlinksldjump"/>
          </p:cNvPr>
          <p:cNvSpPr/>
          <p:nvPr/>
        </p:nvSpPr>
        <p:spPr>
          <a:xfrm>
            <a:off x="971600" y="514121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971600" y="692696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1043608" y="899102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80528" y="0"/>
            <a:ext cx="260518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7" name="Овал 6"/>
          <p:cNvSpPr/>
          <p:nvPr/>
        </p:nvSpPr>
        <p:spPr>
          <a:xfrm>
            <a:off x="3455368" y="818704"/>
            <a:ext cx="5328592" cy="53233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Планета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Меркурий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3,33022·10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23 кг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1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42,0 % кислород</a:t>
              </a: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29,0 % натрий</a:t>
              </a: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22,0 % водород</a:t>
              </a: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6,0 % гелий</a:t>
              </a: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0,5 % калий</a:t>
              </a: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0,5 % остальные (вода, углекислый газ, азот, аргон, ксенон, криптон, неон, кальций,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магний)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Земного типа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Оборот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вокруг солнца: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88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суток</a:t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14" name="Умножение 13">
            <a:hlinkClick r:id="rId7" action="ppaction://hlinksldjump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02531" y="5805264"/>
            <a:ext cx="7549083" cy="1052736"/>
            <a:chOff x="1043608" y="5805264"/>
            <a:chExt cx="7056784" cy="10527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 столе лежал конверт.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07805" y="5805264"/>
            <a:ext cx="7549083" cy="1052736"/>
            <a:chOff x="1043608" y="5805264"/>
            <a:chExt cx="7056784" cy="105273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Открыв его ты начал читать.</a:t>
              </a:r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25204" y="-414808"/>
            <a:ext cx="9349732" cy="727280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361019" y="252075"/>
            <a:ext cx="4488592" cy="6044330"/>
            <a:chOff x="2327704" y="406835"/>
            <a:chExt cx="4488592" cy="604433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327704" y="406835"/>
              <a:ext cx="4488592" cy="6044330"/>
              <a:chOff x="2327704" y="406835"/>
              <a:chExt cx="4488592" cy="604433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704" y="406835"/>
                <a:ext cx="4488592" cy="6044330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2555776" y="991472"/>
                <a:ext cx="4032448" cy="2692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Сынок, мы уехали в командировку, деньги у тебя есть. А подарок, который мы тебе обещали, приложен к письму.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2403293" y="5013176"/>
              <a:ext cx="4032448" cy="35838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Это золотой билет космической станции, адрес на задней стороне билета, </a:t>
              </a:r>
              <a:r>
                <a:rPr lang="ru-RU" dirty="0">
                  <a:solidFill>
                    <a:schemeClr val="tx1"/>
                  </a:solidFill>
                </a:rPr>
                <a:t>п</a:t>
              </a:r>
              <a:r>
                <a:rPr lang="ru-RU" dirty="0" smtClean="0">
                  <a:solidFill>
                    <a:schemeClr val="tx1"/>
                  </a:solidFill>
                </a:rPr>
                <a:t>ока.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908">
            <a:off x="2570528" y="1896023"/>
            <a:ext cx="4069574" cy="2096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Группа 18"/>
          <p:cNvGrpSpPr/>
          <p:nvPr/>
        </p:nvGrpSpPr>
        <p:grpSpPr>
          <a:xfrm>
            <a:off x="907805" y="5805264"/>
            <a:ext cx="7549083" cy="1052736"/>
            <a:chOff x="1043608" y="5805264"/>
            <a:chExt cx="7056784" cy="105273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Ты положил билет в сумку, запомнив адрес наизусть, съел кусочек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</a:rPr>
                <a:t>шоколадного торта лежащего в холодильнике, запивая его горячим шоколадом.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82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86904"/>
            <a:ext cx="1944216" cy="156831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24" y="1824793"/>
            <a:ext cx="3533006" cy="3185594"/>
          </a:xfr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3131761" y="1988840"/>
            <a:ext cx="2952328" cy="29687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33110"/>
            <a:ext cx="1159717" cy="98404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7092280" y="2333110"/>
            <a:ext cx="934752" cy="9840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6" action="ppaction://hlinksldjump"/>
          </p:cNvPr>
          <p:cNvSpPr/>
          <p:nvPr/>
        </p:nvSpPr>
        <p:spPr>
          <a:xfrm>
            <a:off x="755575" y="4286904"/>
            <a:ext cx="1944217" cy="156831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012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rot="10800000">
            <a:off x="8431697" y="525184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0800000">
            <a:off x="3001516" y="-280220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56" y="717117"/>
            <a:ext cx="5802770" cy="5232164"/>
          </a:xfrm>
        </p:spPr>
      </p:pic>
      <p:sp>
        <p:nvSpPr>
          <p:cNvPr id="18" name="Прямоугольник 17"/>
          <p:cNvSpPr/>
          <p:nvPr/>
        </p:nvSpPr>
        <p:spPr>
          <a:xfrm rot="5400000">
            <a:off x="5412712" y="2974641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260641" y="-2974640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42466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Планета</a:t>
              </a: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Марс</a:t>
              </a:r>
              <a:r>
                <a:rPr lang="en-US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</a:t>
              </a:r>
              <a:r>
                <a:rPr lang="en-US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,4185·10</a:t>
              </a:r>
              <a:r>
                <a: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23 кг</a:t>
              </a:r>
              <a:endPara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Фобос и Деймос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4</a:t>
              </a: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95,32 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% углекислый 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газ</a:t>
              </a:r>
              <a:endPara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2,7 % азот</a:t>
              </a: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1,6 % аргон</a:t>
              </a: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0,13 % кислород</a:t>
              </a: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0,08 % угарный газ</a:t>
              </a: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0,021 % водяной пар</a:t>
              </a: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0,01 % окись азота</a:t>
              </a:r>
              <a:endPara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Планируется колонизация </a:t>
              </a:r>
              <a:r>
                <a:rPr lang="en-US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планеты людьми</a:t>
              </a:r>
            </a:p>
            <a:p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Земного типа</a:t>
              </a: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Оборот вокруг солнца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686,98  </a:t>
              </a:r>
              <a:r>
                <a:rPr lang="ru-RU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земных суток</a:t>
              </a: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1" name="Умножение 20">
            <a:hlinkClick r:id="rId7" action="ppaction://hlinksldjump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5896" y="825848"/>
            <a:ext cx="4896544" cy="505142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47" y="1433622"/>
            <a:ext cx="5062384" cy="408361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915304" y="1433622"/>
            <a:ext cx="1080120" cy="10848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Спутник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Фобос</a:t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Чей спутник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Марс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Вес:1,072·10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16 </a:t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Спутники: Не имеет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Атмосфера: отсутствует</a:t>
              </a:r>
              <a:endPara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Жизнь: Нету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8" name="Овал 27"/>
          <p:cNvSpPr/>
          <p:nvPr/>
        </p:nvSpPr>
        <p:spPr>
          <a:xfrm>
            <a:off x="3779912" y="1556792"/>
            <a:ext cx="5116378" cy="4032447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693887" y="4386986"/>
            <a:ext cx="1944216" cy="13681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>
            <a:hlinkClick r:id="rId6" action="ppaction://hlinksldjump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2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44016"/>
            <a:ext cx="9174605" cy="7002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r="26346"/>
          <a:stretch/>
        </p:blipFill>
        <p:spPr>
          <a:xfrm>
            <a:off x="3372515" y="883127"/>
            <a:ext cx="4844183" cy="5499303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915304" y="1433622"/>
            <a:ext cx="1080120" cy="10848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Спутник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Демос</a:t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Чей спутник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Марс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Вес:1,48·10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15</a:t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Спутники: Не имеет</a:t>
              </a: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Атмосфера: отсутствует</a:t>
              </a:r>
              <a:endPara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Жизнь: Нет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8" name="Овал 27"/>
          <p:cNvSpPr/>
          <p:nvPr/>
        </p:nvSpPr>
        <p:spPr>
          <a:xfrm>
            <a:off x="3707904" y="1166535"/>
            <a:ext cx="4436785" cy="4726948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693887" y="4386986"/>
            <a:ext cx="1944216" cy="13681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>
            <a:hlinkClick r:id="rId6" action="ppaction://hlinksldjump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5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0"/>
            <a:ext cx="9144000" cy="5212080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1835696" y="832971"/>
            <a:ext cx="5544616" cy="5209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986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5400000">
            <a:off x="5412712" y="2974641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42466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0800000">
            <a:off x="3001516" y="-280220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260641" y="-2974640"/>
            <a:ext cx="90871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0" y="807772"/>
            <a:ext cx="5552271" cy="5824061"/>
          </a:xfrm>
          <a:prstGeom prst="rect">
            <a:avLst/>
          </a:prstGeom>
        </p:spPr>
      </p:pic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Планета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Юпитер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1,8986·10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27 кг</a:t>
              </a:r>
              <a:endParaRPr lang="en-US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67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5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89,8±2,0 %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Водород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(</a:t>
              </a:r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H2)</a:t>
              </a:r>
            </a:p>
            <a:p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10,2±2,0 %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Гелий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~0,3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Метан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(</a:t>
              </a:r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CH4)</a:t>
              </a:r>
            </a:p>
            <a:p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~0,026 </a:t>
              </a:r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Аммоний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(</a:t>
              </a:r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NH4+)</a:t>
              </a:r>
            </a:p>
            <a:p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~0,003 </a:t>
              </a:r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Дейтерид водорода</a:t>
              </a:r>
              <a:endParaRPr lang="en-US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0,0006 % 	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Этан (</a:t>
              </a:r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CH3—CH3)</a:t>
              </a:r>
            </a:p>
            <a:p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0,0004 % 	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Вода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Льды: 	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Аммоний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Вода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Гидросульфид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аммония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(</a:t>
              </a:r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NH4SH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)</a:t>
              </a:r>
              <a:endPara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Планета-Гигант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Оборот вокруг солнца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4332,589 дня </a:t>
              </a:r>
              <a:endPara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1" name="Умножение 20">
            <a:hlinkClick r:id="" action="ppaction://hlinkshowjump?jump=previousslide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46326" y="1150324"/>
            <a:ext cx="5374343" cy="51589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766428" cy="38817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 rot="20247721">
            <a:off x="1695602" y="2072368"/>
            <a:ext cx="5734779" cy="24870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70" y="1475571"/>
            <a:ext cx="5888654" cy="3312368"/>
          </a:xfrm>
          <a:prstGeom prst="rect">
            <a:avLst/>
          </a:prstGeom>
        </p:spPr>
      </p:pic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Планета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Сатурн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5,6846·10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26 кг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62</a:t>
              </a:r>
              <a:b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6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~96 %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Водород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(</a:t>
              </a:r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H2)</a:t>
              </a:r>
            </a:p>
            <a:p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~3 %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Гелий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~0,4 %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Метан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~0,01 %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Аммиак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~0,01 %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Дейтерид водорода</a:t>
              </a:r>
              <a:endParaRPr lang="en-US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en-US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~0,000 7 %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Этан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Льды: 	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Аммиачные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Водяные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Гидросульфид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аммония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Планета-Гигант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Оборот вокруг солнца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10 759,22 суток</a:t>
              </a:r>
              <a:endPara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1" name="Умножение 20">
            <a:hlinkClick r:id="" action="ppaction://hlinkshowjump?jump=previousslide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5895" y="1475571"/>
            <a:ext cx="5184577" cy="315195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0399"/>
            <a:ext cx="6509709" cy="488228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2514169" y="1284606"/>
            <a:ext cx="4133868" cy="41338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3839" r="17606" b="5382"/>
          <a:stretch/>
        </p:blipFill>
        <p:spPr>
          <a:xfrm>
            <a:off x="3779913" y="1081580"/>
            <a:ext cx="4896544" cy="5061421"/>
          </a:xfrm>
          <a:prstGeom prst="rect">
            <a:avLst/>
          </a:prstGeom>
        </p:spPr>
      </p:pic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Планета</a:t>
              </a:r>
            </a:p>
            <a:p>
              <a:r>
                <a:rPr lang="ru-RU" sz="15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Название:Уран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8,6832·10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25 кг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27</a:t>
              </a:r>
              <a:b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7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83±3 %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Водород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(H2)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15±3 %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Гелий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2,3 %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Метан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Лёд: 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ммиачный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Водяной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Гидросульфидно-аммиачный Метановый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Планета-Гигант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Оборот вокруг солнца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30 685,4 дней</a:t>
              </a:r>
              <a:endPara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1" name="Умножение 20">
            <a:hlinkClick r:id="" action="ppaction://hlinkshowjump?jump=previousslide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67847" y="1302723"/>
            <a:ext cx="4520676" cy="464655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2" b="-2845"/>
          <a:stretch/>
        </p:blipFill>
        <p:spPr>
          <a:xfrm>
            <a:off x="-15619" y="-99393"/>
            <a:ext cx="9159619" cy="7272809"/>
          </a:xfrm>
        </p:spPr>
      </p:pic>
      <p:grpSp>
        <p:nvGrpSpPr>
          <p:cNvPr id="5" name="Группа 4"/>
          <p:cNvGrpSpPr/>
          <p:nvPr/>
        </p:nvGrpSpPr>
        <p:grpSpPr>
          <a:xfrm>
            <a:off x="902531" y="5805264"/>
            <a:ext cx="7549083" cy="1052736"/>
            <a:chOff x="1043608" y="5805264"/>
            <a:chExt cx="7056784" cy="10527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 такси, ты поехал по указанному адресу в билете.</a:t>
              </a:r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20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7103" r="20416" b="4815"/>
          <a:stretch/>
        </p:blipFill>
        <p:spPr>
          <a:xfrm>
            <a:off x="1609356" y="454162"/>
            <a:ext cx="5803900" cy="6040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5366" r="17837" b="5366"/>
          <a:stretch/>
        </p:blipFill>
        <p:spPr>
          <a:xfrm>
            <a:off x="1369827" y="454162"/>
            <a:ext cx="6282957" cy="60407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1738998" y="462422"/>
            <a:ext cx="5544616" cy="57329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52" y="1252736"/>
            <a:ext cx="4901952" cy="4901952"/>
          </a:xfrm>
          <a:prstGeom prst="rect">
            <a:avLst/>
          </a:prstGeom>
        </p:spPr>
      </p:pic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Планета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Нептун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1,0243·10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26 кг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Спутники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14</a:t>
              </a:r>
              <a:b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Место от солнца: 8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80±3,2 %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водород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(H2)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19±3,2 % 	гелий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1,5±0,5 %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метан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~0,019 % </a:t>
              </a:r>
              <a:r>
                <a:rPr lang="ru-RU" sz="15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дейтерид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водорода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~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0,00015 %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этан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Льды: 	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аммиачные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водные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гидросульфидно-аммониевые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(NH4SH)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метановые (?)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Группа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Планета-Гигант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Оборот вокруг солнца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60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190,03 дня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1" name="Умножение 20">
            <a:hlinkClick r:id="" action="ppaction://hlinkshowjump?jump=previousslide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51920" y="1367514"/>
            <a:ext cx="4414597" cy="467239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4214" y="-29029"/>
            <a:ext cx="9139786" cy="68870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417418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9876"/>
            <a:ext cx="2916324" cy="26054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7" y="303809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Комета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</a:t>
              </a:r>
              <a:r>
                <a:rPr lang="en-US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103P/Hartley</a:t>
              </a:r>
              <a: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3·10</a:t>
              </a:r>
              <a: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11 кг</a:t>
              </a: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Период обращения:</a:t>
              </a:r>
            </a:p>
            <a:p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6,46 года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Тип кометы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Короткопериодическая  семейства Юпитера</a:t>
              </a:r>
              <a:endPara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1"/>
            <a:ext cx="3380340" cy="2353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Группа 23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6" name="Группа 15"/>
          <p:cNvGrpSpPr/>
          <p:nvPr/>
        </p:nvGrpSpPr>
        <p:grpSpPr>
          <a:xfrm>
            <a:off x="7190252" y="5382626"/>
            <a:ext cx="1862353" cy="1400513"/>
            <a:chOff x="6413812" y="6309320"/>
            <a:chExt cx="2730188" cy="51016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413812" y="6309320"/>
              <a:ext cx="2730188" cy="5101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Для информации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нажмите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 фото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Умножение 18">
              <a:hlinkClick r:id="" action="ppaction://hlinkshowjump?jump=nextslide"/>
            </p:cNvPr>
            <p:cNvSpPr/>
            <p:nvPr/>
          </p:nvSpPr>
          <p:spPr>
            <a:xfrm>
              <a:off x="6413812" y="6342516"/>
              <a:ext cx="621065" cy="143891"/>
            </a:xfrm>
            <a:prstGeom prst="mathMultiply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0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4214" y="-29029"/>
            <a:ext cx="9139786" cy="68870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417418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9876"/>
            <a:ext cx="2916324" cy="26054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7" y="303809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Комета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</a:t>
              </a:r>
              <a:r>
                <a:rPr lang="en-US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103P/Hartley</a:t>
              </a:r>
              <a: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3·10</a:t>
              </a:r>
              <a: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11 кг</a:t>
              </a: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Период обращения:</a:t>
              </a:r>
            </a:p>
            <a:p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6,46 года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Тип кометы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Короткопериодическая  семейства Юпитера</a:t>
              </a:r>
              <a:endPara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1"/>
            <a:ext cx="3380340" cy="2353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Группа 23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69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4214" y="-29029"/>
            <a:ext cx="9139786" cy="68870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417418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7" y="146465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Комета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Галлея</a:t>
              </a:r>
              <a: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2,2·10</a:t>
              </a:r>
              <a: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14 кг</a:t>
              </a: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Период обращения: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возвращающаяся </a:t>
              </a: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 Солнцу каждые 75—76 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лет</a:t>
              </a:r>
              <a:b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Тип кометы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Яркая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короткопериодическая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37968"/>
            <a:ext cx="3380340" cy="23530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9876"/>
            <a:ext cx="2916324" cy="26054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7" name="Группа 16"/>
          <p:cNvGrpSpPr/>
          <p:nvPr/>
        </p:nvGrpSpPr>
        <p:grpSpPr>
          <a:xfrm>
            <a:off x="7190252" y="5382626"/>
            <a:ext cx="1862353" cy="1400513"/>
            <a:chOff x="6413812" y="6309320"/>
            <a:chExt cx="2730188" cy="51016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413812" y="6309320"/>
              <a:ext cx="2730188" cy="5101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Для информации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нажмите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 фото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Умножение 19">
              <a:hlinkClick r:id="" action="ppaction://hlinkshowjump?jump=nextslide"/>
            </p:cNvPr>
            <p:cNvSpPr/>
            <p:nvPr/>
          </p:nvSpPr>
          <p:spPr>
            <a:xfrm>
              <a:off x="6413812" y="6342516"/>
              <a:ext cx="621065" cy="143891"/>
            </a:xfrm>
            <a:prstGeom prst="mathMultiply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0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4214" y="-29029"/>
            <a:ext cx="9139786" cy="68870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417418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7" y="146465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Комета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Галлея</a:t>
              </a:r>
              <a: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2,2·10</a:t>
              </a:r>
              <a:r>
                <a:rPr lang="en-US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14 кг</a:t>
              </a: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Период обращения: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возвращающаяся </a:t>
              </a: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 Солнцу каждые 75—76 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лет</a:t>
              </a:r>
              <a:b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Тип кометы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Яркая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короткопериодическая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37968"/>
            <a:ext cx="3380340" cy="23530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9876"/>
            <a:ext cx="2916324" cy="26054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399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4214" y="-29029"/>
            <a:ext cx="9139786" cy="68870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417418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Комета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81</a:t>
              </a:r>
              <a:r>
                <a:rPr lang="en-US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P/</a:t>
              </a:r>
              <a:r>
                <a:rPr lang="ru-RU" sz="17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Вильда</a:t>
              </a: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Период обращения:</a:t>
              </a:r>
            </a:p>
            <a:p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6,41 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лет</a:t>
              </a:r>
              <a:b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Тип кометы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Короткопериодическая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pic>
        <p:nvPicPr>
          <p:cNvPr id="16" name="Рисунок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7" y="303809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Рисунок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37968"/>
            <a:ext cx="3380340" cy="23530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9876"/>
            <a:ext cx="2916324" cy="260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9" name="Группа 18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22" name="Группа 21"/>
          <p:cNvGrpSpPr/>
          <p:nvPr/>
        </p:nvGrpSpPr>
        <p:grpSpPr>
          <a:xfrm>
            <a:off x="7190252" y="5382626"/>
            <a:ext cx="1862353" cy="1400513"/>
            <a:chOff x="6413812" y="6309320"/>
            <a:chExt cx="2730188" cy="51016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413812" y="6309320"/>
              <a:ext cx="2730188" cy="5101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Для информации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нажмите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 фото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Умножение 23">
              <a:hlinkClick r:id="" action="ppaction://hlinkshowjump?jump=nextslide"/>
            </p:cNvPr>
            <p:cNvSpPr/>
            <p:nvPr/>
          </p:nvSpPr>
          <p:spPr>
            <a:xfrm>
              <a:off x="6413812" y="6342516"/>
              <a:ext cx="621065" cy="143891"/>
            </a:xfrm>
            <a:prstGeom prst="mathMultiply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1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4214" y="-29029"/>
            <a:ext cx="9139786" cy="68870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417418" y="-459432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Комета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81</a:t>
              </a:r>
              <a:r>
                <a:rPr lang="en-US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P/</a:t>
              </a:r>
              <a:r>
                <a:rPr lang="ru-RU" sz="17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Вильда</a:t>
              </a: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Период обращения:</a:t>
              </a:r>
            </a:p>
            <a:p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6,41 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лет</a:t>
              </a:r>
              <a:b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Тип кометы</a:t>
              </a:r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</a:t>
              </a:r>
            </a:p>
            <a:p>
              <a:r>
                <a:rPr lang="ru-RU" sz="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Короткопериодическая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pic>
        <p:nvPicPr>
          <p:cNvPr id="16" name="Рисунок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7" y="303809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Рисунок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37968"/>
            <a:ext cx="3380340" cy="23530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9876"/>
            <a:ext cx="2916324" cy="260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9" name="Группа 18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524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-108520" y="-29029"/>
            <a:ext cx="9252519" cy="68870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08520" y="-1107504"/>
            <a:ext cx="9956930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1" y="2836416"/>
            <a:ext cx="8693859" cy="381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47177"/>
            <a:ext cx="7701688" cy="2552941"/>
            <a:chOff x="0" y="260648"/>
            <a:chExt cx="3347863" cy="60486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754" y="718002"/>
              <a:ext cx="3186354" cy="5364882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Пояс </a:t>
              </a:r>
              <a:r>
                <a:rPr lang="ru-RU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Койпера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— область Солнечной системы от орбиты Нептуна (30 а. е. от Солнца) до расстояния около 55 а. е. от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Солнца.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Хотя пояс </a:t>
              </a:r>
              <a:r>
                <a:rPr lang="ru-RU" b="1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Койпера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похож на пояс астероидов, он примерно в 20 раз шире и в 20—200 раз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массивнее последнего.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Как и пояс астероидов, он состоит в основном из малых тел, то есть материала, оставшегося после формирования Солнечной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системы.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98982" y="346040"/>
              <a:ext cx="1349897" cy="371962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947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-108520" y="-29029"/>
            <a:ext cx="9252519" cy="68870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324544" y="-1107504"/>
            <a:ext cx="10172954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4775" y="3203476"/>
            <a:ext cx="52959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3" name="Группа 1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31338"/>
              </p:ext>
            </p:extLst>
          </p:nvPr>
        </p:nvGraphicFramePr>
        <p:xfrm>
          <a:off x="467544" y="1841426"/>
          <a:ext cx="5832648" cy="4792168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458162"/>
                <a:gridCol w="1458162"/>
                <a:gridCol w="1458162"/>
                <a:gridCol w="1458162"/>
              </a:tblGrid>
              <a:tr h="862636">
                <a:tc>
                  <a:txBody>
                    <a:bodyPr/>
                    <a:lstStyle/>
                    <a:p>
                      <a:r>
                        <a:rPr lang="ru-RU" sz="1700" dirty="0"/>
                        <a:t>Объект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Средний диаметр</a:t>
                      </a:r>
                      <a:br>
                        <a:rPr lang="ru-RU" sz="1700"/>
                      </a:br>
                      <a:r>
                        <a:rPr lang="ru-RU" sz="1700">
                          <a:effectLst/>
                        </a:rPr>
                        <a:t>км</a:t>
                      </a:r>
                      <a:endParaRPr lang="ru-RU" sz="170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Масса</a:t>
                      </a:r>
                      <a:br>
                        <a:rPr lang="ru-RU" sz="1700" dirty="0"/>
                      </a:br>
                      <a:r>
                        <a:rPr lang="ru-RU" sz="1700" dirty="0">
                          <a:effectLst/>
                        </a:rPr>
                        <a:t> кг 10</a:t>
                      </a:r>
                      <a:r>
                        <a:rPr lang="ru-RU" sz="1700" baseline="30000" dirty="0">
                          <a:effectLst/>
                        </a:rPr>
                        <a:t>21</a:t>
                      </a:r>
                      <a:endParaRPr lang="ru-RU" sz="170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Плотность</a:t>
                      </a:r>
                      <a:br>
                        <a:rPr lang="ru-RU" sz="1700">
                          <a:effectLst/>
                        </a:rPr>
                      </a:br>
                      <a:r>
                        <a:rPr lang="ru-RU" sz="1700">
                          <a:effectLst/>
                        </a:rPr>
                        <a:t>г/см</a:t>
                      </a:r>
                      <a:r>
                        <a:rPr lang="ru-RU" sz="1700" baseline="30000">
                          <a:effectLst/>
                        </a:rPr>
                        <a:t>3</a:t>
                      </a:r>
                      <a:endParaRPr lang="ru-RU" sz="1700">
                        <a:effectLst/>
                      </a:endParaRP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168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Церера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950,0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0,95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2,08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42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Паллада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532,0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0,21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2,8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42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Юнона</a:t>
                      </a:r>
                      <a:endParaRPr lang="ru-RU" sz="170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233,92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0,0282</a:t>
                      </a:r>
                      <a:endParaRPr lang="ru-RU" sz="170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2.98 ± 0.55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42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Веста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529,2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0,262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3,42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420"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Астрея</a:t>
                      </a:r>
                      <a:endParaRPr lang="ru-RU" sz="170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167×123×82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0,0024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~2,7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42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Геба</a:t>
                      </a:r>
                      <a:endParaRPr lang="ru-RU" sz="170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185,18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0,0137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4,1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42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Ирида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199,83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0,0179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3,18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42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Флора</a:t>
                      </a:r>
                      <a:endParaRPr lang="ru-RU" sz="170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135,89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0,00847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2,7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168"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Метида</a:t>
                      </a:r>
                      <a:endParaRPr lang="ru-RU" sz="170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190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(0,0147 ± 000,20)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4,12±1,33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420"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Гигея</a:t>
                      </a:r>
                      <a:endParaRPr lang="ru-RU" sz="1700" dirty="0" smtClean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407,12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0,09,03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2,56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33237"/>
            <a:ext cx="7701688" cy="1725639"/>
            <a:chOff x="0" y="260648"/>
            <a:chExt cx="3347863" cy="60486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0754" y="718002"/>
              <a:ext cx="3186354" cy="5364882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Астероиды, называемыми иногда малыми планетами, представляют собой скалистые обломки, которые остались с начала формирования нашей Солнечной системы около 4,6 миллиардов лет назад.</a:t>
              </a:r>
              <a:endPara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98982" y="346040"/>
              <a:ext cx="1349897" cy="371962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4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29" b="-5548"/>
          <a:stretch/>
        </p:blipFill>
        <p:spPr>
          <a:xfrm>
            <a:off x="0" y="-3123728"/>
            <a:ext cx="9144000" cy="12097344"/>
          </a:xfrm>
        </p:spPr>
      </p:pic>
      <p:grpSp>
        <p:nvGrpSpPr>
          <p:cNvPr id="4" name="Группа 3"/>
          <p:cNvGrpSpPr/>
          <p:nvPr/>
        </p:nvGrpSpPr>
        <p:grpSpPr>
          <a:xfrm>
            <a:off x="907805" y="5805264"/>
            <a:ext cx="7549083" cy="1052736"/>
            <a:chOff x="1043608" y="5805264"/>
            <a:chExt cx="7056784" cy="10527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Тебя проводили на корабл</a:t>
              </a:r>
              <a:r>
                <a:rPr lang="ru-RU" dirty="0">
                  <a:solidFill>
                    <a:schemeClr val="tx1"/>
                  </a:solidFill>
                </a:rPr>
                <a:t>ь</a:t>
              </a:r>
              <a:r>
                <a:rPr lang="ru-RU" dirty="0" smtClean="0">
                  <a:solidFill>
                    <a:schemeClr val="tx1"/>
                  </a:solidFill>
                </a:rPr>
                <a:t> под названием </a:t>
              </a:r>
              <a:r>
                <a:rPr lang="en-US" dirty="0" smtClean="0">
                  <a:solidFill>
                    <a:schemeClr val="tx1"/>
                  </a:solidFill>
                </a:rPr>
                <a:t>R-212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0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2448"/>
          <a:stretch/>
        </p:blipFill>
        <p:spPr>
          <a:xfrm>
            <a:off x="-108520" y="-29029"/>
            <a:ext cx="9252519" cy="688702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42501" y="2074148"/>
            <a:ext cx="8112144" cy="2816488"/>
            <a:chOff x="542501" y="2074148"/>
            <a:chExt cx="8112144" cy="2816488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784858" y="2074148"/>
              <a:ext cx="3869787" cy="2816488"/>
              <a:chOff x="135484" y="2123460"/>
              <a:chExt cx="5165931" cy="2816488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23529" y="2276872"/>
                <a:ext cx="4752528" cy="2520280"/>
              </a:xfrm>
              <a:prstGeom prst="ellipse">
                <a:avLst/>
              </a:prstGeom>
              <a:solidFill>
                <a:schemeClr val="tx1">
                  <a:alpha val="19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Кольцо 32"/>
              <p:cNvSpPr/>
              <p:nvPr/>
            </p:nvSpPr>
            <p:spPr>
              <a:xfrm>
                <a:off x="135484" y="2123460"/>
                <a:ext cx="5165931" cy="2816488"/>
              </a:xfrm>
              <a:prstGeom prst="donut">
                <a:avLst>
                  <a:gd name="adj" fmla="val 703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42501" y="2074148"/>
              <a:ext cx="3869787" cy="2816488"/>
              <a:chOff x="135484" y="2123460"/>
              <a:chExt cx="5165931" cy="2816488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323529" y="2276872"/>
                <a:ext cx="4752528" cy="2520280"/>
              </a:xfrm>
              <a:prstGeom prst="ellipse">
                <a:avLst/>
              </a:prstGeom>
              <a:solidFill>
                <a:schemeClr val="tx1">
                  <a:alpha val="19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Кольцо 35"/>
              <p:cNvSpPr/>
              <p:nvPr/>
            </p:nvSpPr>
            <p:spPr>
              <a:xfrm>
                <a:off x="135484" y="2123460"/>
                <a:ext cx="5165931" cy="2816488"/>
              </a:xfrm>
              <a:prstGeom prst="donut">
                <a:avLst>
                  <a:gd name="adj" fmla="val 703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Месяц 36"/>
            <p:cNvSpPr/>
            <p:nvPr/>
          </p:nvSpPr>
          <p:spPr>
            <a:xfrm rot="5400000">
              <a:off x="4381176" y="3362270"/>
              <a:ext cx="463561" cy="936104"/>
            </a:xfrm>
            <a:prstGeom prst="moo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Диагональная полоса 41"/>
          <p:cNvSpPr/>
          <p:nvPr/>
        </p:nvSpPr>
        <p:spPr>
          <a:xfrm rot="3600000">
            <a:off x="-1905594" y="2252651"/>
            <a:ext cx="431845" cy="5411700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Диагональная полоса 43"/>
          <p:cNvSpPr/>
          <p:nvPr/>
        </p:nvSpPr>
        <p:spPr>
          <a:xfrm rot="18000000">
            <a:off x="10634359" y="2252652"/>
            <a:ext cx="431845" cy="5411700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-10765704" y="68478"/>
            <a:ext cx="19785193" cy="6869301"/>
            <a:chOff x="542501" y="2074148"/>
            <a:chExt cx="8112144" cy="2816488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4784858" y="2074148"/>
              <a:ext cx="3869787" cy="2816488"/>
              <a:chOff x="135484" y="2123460"/>
              <a:chExt cx="5165931" cy="2816488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23529" y="2272200"/>
                <a:ext cx="4752528" cy="2520280"/>
              </a:xfrm>
              <a:prstGeom prst="ellipse">
                <a:avLst/>
              </a:prstGeom>
              <a:solidFill>
                <a:schemeClr val="tx1">
                  <a:alpha val="19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Кольцо 59"/>
              <p:cNvSpPr/>
              <p:nvPr/>
            </p:nvSpPr>
            <p:spPr>
              <a:xfrm>
                <a:off x="135484" y="2123460"/>
                <a:ext cx="5165931" cy="2816488"/>
              </a:xfrm>
              <a:prstGeom prst="donut">
                <a:avLst>
                  <a:gd name="adj" fmla="val 703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542501" y="2074148"/>
              <a:ext cx="3869787" cy="2816488"/>
              <a:chOff x="135484" y="2123460"/>
              <a:chExt cx="5165931" cy="28164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323529" y="2276872"/>
                <a:ext cx="4752528" cy="2520280"/>
              </a:xfrm>
              <a:prstGeom prst="ellipse">
                <a:avLst/>
              </a:prstGeom>
              <a:solidFill>
                <a:schemeClr val="tx1">
                  <a:alpha val="19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Кольцо 57"/>
              <p:cNvSpPr/>
              <p:nvPr/>
            </p:nvSpPr>
            <p:spPr>
              <a:xfrm>
                <a:off x="135484" y="2123460"/>
                <a:ext cx="5165931" cy="2816488"/>
              </a:xfrm>
              <a:prstGeom prst="donut">
                <a:avLst>
                  <a:gd name="adj" fmla="val 703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Месяц 55"/>
            <p:cNvSpPr/>
            <p:nvPr/>
          </p:nvSpPr>
          <p:spPr>
            <a:xfrm rot="5400000">
              <a:off x="4381176" y="3362270"/>
              <a:ext cx="463561" cy="936104"/>
            </a:xfrm>
            <a:prstGeom prst="moo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02531" y="5805264"/>
            <a:ext cx="7549083" cy="1052736"/>
            <a:chOff x="1043608" y="5805264"/>
            <a:chExt cx="7056784" cy="105273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Без очков я не смогу посмотреть на солнце, надо их надеть.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65" name="Скругленный прямоугольник 64">
            <a:hlinkClick r:id="rId4" action="ppaction://hlinksldjump"/>
          </p:cNvPr>
          <p:cNvSpPr/>
          <p:nvPr/>
        </p:nvSpPr>
        <p:spPr>
          <a:xfrm>
            <a:off x="3177579" y="1106736"/>
            <a:ext cx="2664296" cy="720080"/>
          </a:xfrm>
          <a:prstGeom prst="roundRect">
            <a:avLst/>
          </a:prstGeom>
          <a:gradFill>
            <a:gsLst>
              <a:gs pos="100000">
                <a:schemeClr val="accent6">
                  <a:shade val="51000"/>
                  <a:satMod val="130000"/>
                </a:schemeClr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надел очки</a:t>
            </a:r>
            <a:r>
              <a:rPr lang="ru-RU" dirty="0"/>
              <a:t> </a:t>
            </a:r>
            <a:r>
              <a:rPr lang="ru-RU" sz="1050" dirty="0" smtClean="0">
                <a:solidFill>
                  <a:schemeClr val="bg1">
                    <a:lumMod val="95000"/>
                  </a:schemeClr>
                </a:solidFill>
              </a:rPr>
              <a:t>*клик</a:t>
            </a:r>
            <a:endParaRPr lang="ru-RU" sz="105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6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549995" y="-675456"/>
            <a:ext cx="10522595" cy="8640960"/>
            <a:chOff x="9102" y="-11410"/>
            <a:chExt cx="9459441" cy="74008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102" y="-11410"/>
              <a:ext cx="9459441" cy="74008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365" y="1019324"/>
              <a:ext cx="5085184" cy="5085184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53" name="Группа 52"/>
          <p:cNvGrpSpPr/>
          <p:nvPr/>
        </p:nvGrpSpPr>
        <p:grpSpPr>
          <a:xfrm>
            <a:off x="-10477672" y="127265"/>
            <a:ext cx="19785193" cy="6869301"/>
            <a:chOff x="542501" y="2074148"/>
            <a:chExt cx="8112144" cy="2816488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4784858" y="2074148"/>
              <a:ext cx="3869787" cy="2816488"/>
              <a:chOff x="135484" y="2123460"/>
              <a:chExt cx="5165931" cy="2816488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23529" y="2272200"/>
                <a:ext cx="4752528" cy="2520280"/>
              </a:xfrm>
              <a:prstGeom prst="ellipse">
                <a:avLst/>
              </a:prstGeom>
              <a:solidFill>
                <a:schemeClr val="tx1">
                  <a:alpha val="19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Кольцо 59"/>
              <p:cNvSpPr/>
              <p:nvPr/>
            </p:nvSpPr>
            <p:spPr>
              <a:xfrm>
                <a:off x="135484" y="2123460"/>
                <a:ext cx="5165931" cy="2816488"/>
              </a:xfrm>
              <a:prstGeom prst="donut">
                <a:avLst>
                  <a:gd name="adj" fmla="val 703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542501" y="2074148"/>
              <a:ext cx="3869787" cy="2816488"/>
              <a:chOff x="135484" y="2123460"/>
              <a:chExt cx="5165931" cy="28164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323529" y="2276872"/>
                <a:ext cx="4752528" cy="2520280"/>
              </a:xfrm>
              <a:prstGeom prst="ellipse">
                <a:avLst/>
              </a:prstGeom>
              <a:solidFill>
                <a:schemeClr val="tx1">
                  <a:alpha val="19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Кольцо 57"/>
              <p:cNvSpPr/>
              <p:nvPr/>
            </p:nvSpPr>
            <p:spPr>
              <a:xfrm>
                <a:off x="135484" y="2123460"/>
                <a:ext cx="5165931" cy="2816488"/>
              </a:xfrm>
              <a:prstGeom prst="donut">
                <a:avLst>
                  <a:gd name="adj" fmla="val 703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Месяц 55"/>
            <p:cNvSpPr/>
            <p:nvPr/>
          </p:nvSpPr>
          <p:spPr>
            <a:xfrm rot="5400000">
              <a:off x="4381176" y="3362270"/>
              <a:ext cx="463561" cy="936104"/>
            </a:xfrm>
            <a:prstGeom prst="moo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Овал 24">
            <a:hlinkClick r:id="" action="ppaction://hlinkshowjump?jump=nextslide"/>
          </p:cNvPr>
          <p:cNvSpPr/>
          <p:nvPr/>
        </p:nvSpPr>
        <p:spPr>
          <a:xfrm>
            <a:off x="2051720" y="825848"/>
            <a:ext cx="4968552" cy="53394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9103" y="-1141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50324"/>
            <a:ext cx="4703168" cy="4936436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212828" y="490036"/>
            <a:ext cx="8682960" cy="6146862"/>
          </a:xfrm>
          <a:prstGeom prst="ellipse">
            <a:avLst/>
          </a:prstGeom>
          <a:solidFill>
            <a:schemeClr val="tx1">
              <a:alpha val="19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2456727" y="4870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260648"/>
            <a:ext cx="3455876" cy="6048672"/>
            <a:chOff x="0" y="260648"/>
            <a:chExt cx="3347863" cy="60486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Объект: Планета.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Название: Земля</a:t>
              </a:r>
            </a:p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754" y="487084"/>
              <a:ext cx="3186354" cy="5595799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Объект: Звезда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Название: Солнце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/>
              </a:r>
              <a:b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Вес: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1,9885·10</a:t>
              </a:r>
              <a:r>
                <a:rPr lang="en-US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^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30 кг</a:t>
              </a:r>
              <a:b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</a:b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Атмосфера: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Водород 	73,46 %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Гелий 	24,85 %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Кислород 	0,77 %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Углерод 	0,29 %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Железо 	0,16 %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Неон 	0,12 %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Азот 	0,09 %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Кремний 	0,07 %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Магний 	0,05 %</a:t>
              </a:r>
            </a:p>
            <a:p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Сера 	0,04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%</a:t>
              </a: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: </a:t>
              </a:r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Нет</a:t>
              </a:r>
              <a:endPara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r>
                <a:rPr lang="ru-RU" sz="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Яркость: 2,009·107 </a:t>
              </a:r>
              <a:r>
                <a:rPr lang="ru-RU" sz="15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Вт</a:t>
              </a:r>
              <a:endPara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98982" y="346040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sp>
        <p:nvSpPr>
          <p:cNvPr id="21" name="Умножение 20">
            <a:hlinkClick r:id="" action="ppaction://hlinkshowjump?jump=previousslide"/>
          </p:cNvPr>
          <p:cNvSpPr/>
          <p:nvPr/>
        </p:nvSpPr>
        <p:spPr>
          <a:xfrm>
            <a:off x="2609127" y="639484"/>
            <a:ext cx="684443" cy="6632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030007" y="1302972"/>
            <a:ext cx="4414597" cy="467239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527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5" y="430893"/>
            <a:ext cx="5452779" cy="3815861"/>
          </a:xfrm>
          <a:prstGeom prst="rect">
            <a:avLst/>
          </a:prstGeom>
        </p:spPr>
      </p:pic>
      <p:sp>
        <p:nvSpPr>
          <p:cNvPr id="17" name="Овал 16">
            <a:hlinkClick r:id="rId4" action="ppaction://hlinksldjump"/>
          </p:cNvPr>
          <p:cNvSpPr/>
          <p:nvPr/>
        </p:nvSpPr>
        <p:spPr>
          <a:xfrm>
            <a:off x="4448477" y="714191"/>
            <a:ext cx="1080120" cy="10848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78482" y="6456950"/>
            <a:ext cx="2773133" cy="234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Нажмите для продолжения</a:t>
            </a:r>
            <a:endParaRPr lang="ru-RU" sz="1400" dirty="0"/>
          </a:p>
        </p:txBody>
      </p:sp>
      <p:sp>
        <p:nvSpPr>
          <p:cNvPr id="25" name="Овал 24">
            <a:hlinkClick r:id="rId5" action="ppaction://hlinksldjump"/>
          </p:cNvPr>
          <p:cNvSpPr/>
          <p:nvPr/>
        </p:nvSpPr>
        <p:spPr>
          <a:xfrm>
            <a:off x="933623" y="756763"/>
            <a:ext cx="3078156" cy="30243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7842725" y="91040"/>
            <a:ext cx="1177944" cy="792088"/>
            <a:chOff x="7714536" y="116632"/>
            <a:chExt cx="1177944" cy="7920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714536" y="116632"/>
              <a:ext cx="117794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0" y="173912"/>
              <a:ext cx="903371" cy="677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4327951" y="3304190"/>
            <a:ext cx="4692718" cy="3392999"/>
            <a:chOff x="0" y="260648"/>
            <a:chExt cx="3347863" cy="604867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60648"/>
              <a:ext cx="3347863" cy="60486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0754" y="487084"/>
              <a:ext cx="3186354" cy="5595800"/>
            </a:xfrm>
            <a:prstGeom prst="roundRect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98982" y="346041"/>
              <a:ext cx="1349897" cy="77214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INFO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230829" y="3891394"/>
            <a:ext cx="1354901" cy="1372184"/>
            <a:chOff x="-34718" y="-2"/>
            <a:chExt cx="2049148" cy="13620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4718" y="-2"/>
              <a:ext cx="2049148" cy="1362044"/>
            </a:xfrm>
            <a:prstGeom prst="rect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Овал 1">
              <a:hlinkClick r:id="rId8" action="ppaction://hlinksldjump"/>
            </p:cNvPr>
            <p:cNvSpPr/>
            <p:nvPr/>
          </p:nvSpPr>
          <p:spPr>
            <a:xfrm>
              <a:off x="108012" y="74160"/>
              <a:ext cx="1763688" cy="12137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Вернуться Домой</a:t>
              </a:r>
              <a:endParaRPr lang="ru-RU" sz="1050" dirty="0"/>
            </a:p>
          </p:txBody>
        </p:sp>
      </p:grpSp>
      <p:sp>
        <p:nvSpPr>
          <p:cNvPr id="29" name="Минус 28">
            <a:hlinkClick r:id="rId9" action="ppaction://hlinksldjump"/>
          </p:cNvPr>
          <p:cNvSpPr/>
          <p:nvPr/>
        </p:nvSpPr>
        <p:spPr>
          <a:xfrm>
            <a:off x="4612616" y="3449479"/>
            <a:ext cx="684443" cy="66324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8989" y="3891394"/>
            <a:ext cx="2759101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 хотите вернуться</a:t>
            </a:r>
          </a:p>
          <a:p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домой? Помните! </a:t>
            </a:r>
          </a:p>
          <a:p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Вернуться обратно </a:t>
            </a:r>
          </a:p>
          <a:p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после нажатия</a:t>
            </a:r>
          </a:p>
          <a:p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 уже не сможете.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71728" y="5333303"/>
            <a:ext cx="2759101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Справка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7178091" y="5420307"/>
            <a:ext cx="1407640" cy="1027023"/>
            <a:chOff x="7315469" y="5420307"/>
            <a:chExt cx="1270261" cy="1027023"/>
          </a:xfrm>
        </p:grpSpPr>
        <p:sp>
          <p:nvSpPr>
            <p:cNvPr id="8" name="Блок-схема: перфолента 7">
              <a:hlinkClick r:id="rId10" action="ppaction://hlinksldjump"/>
            </p:cNvPr>
            <p:cNvSpPr/>
            <p:nvPr/>
          </p:nvSpPr>
          <p:spPr>
            <a:xfrm rot="16200000">
              <a:off x="7449103" y="5286673"/>
              <a:ext cx="1002994" cy="1270261"/>
            </a:xfrm>
            <a:prstGeom prst="flowChartPunchedTape">
              <a:avLst/>
            </a:prstGeom>
            <a:gradFill flip="none" rotWithShape="1">
              <a:gsLst>
                <a:gs pos="51000">
                  <a:schemeClr val="bg1">
                    <a:lumMod val="75000"/>
                  </a:schemeClr>
                </a:gs>
                <a:gs pos="45000">
                  <a:schemeClr val="bg1">
                    <a:lumMod val="50000"/>
                  </a:schemeClr>
                </a:gs>
                <a:gs pos="59000">
                  <a:schemeClr val="bg1">
                    <a:lumMod val="85000"/>
                  </a:schemeClr>
                </a:gs>
                <a:gs pos="17000">
                  <a:schemeClr val="bg1">
                    <a:lumMod val="65000"/>
                  </a:schemeClr>
                </a:gs>
                <a:gs pos="9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7813444" y="5439861"/>
              <a:ext cx="274312" cy="1007469"/>
              <a:chOff x="5243210" y="1198961"/>
              <a:chExt cx="1110656" cy="4464496"/>
            </a:xfrm>
            <a:solidFill>
              <a:schemeClr val="accent1"/>
            </a:solidFill>
          </p:grpSpPr>
          <p:sp>
            <p:nvSpPr>
              <p:cNvPr id="13" name="Минус 12"/>
              <p:cNvSpPr/>
              <p:nvPr/>
            </p:nvSpPr>
            <p:spPr>
              <a:xfrm>
                <a:off x="5764356" y="1198961"/>
                <a:ext cx="281427" cy="4464496"/>
              </a:xfrm>
              <a:prstGeom prst="mathMinus">
                <a:avLst>
                  <a:gd name="adj1" fmla="val 2306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Арка 11"/>
              <p:cNvSpPr/>
              <p:nvPr/>
            </p:nvSpPr>
            <p:spPr>
              <a:xfrm rot="5400000">
                <a:off x="5185108" y="1974936"/>
                <a:ext cx="1226859" cy="1110656"/>
              </a:xfrm>
              <a:prstGeom prst="blockArc">
                <a:avLst>
                  <a:gd name="adj1" fmla="val 4479111"/>
                  <a:gd name="adj2" fmla="val 86449"/>
                  <a:gd name="adj3" fmla="val 246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Блок-схема: подготовка 22"/>
              <p:cNvSpPr/>
              <p:nvPr/>
            </p:nvSpPr>
            <p:spPr>
              <a:xfrm>
                <a:off x="5743148" y="4081388"/>
                <a:ext cx="347685" cy="330732"/>
              </a:xfrm>
              <a:prstGeom prst="flowChartPrepa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9" name="Минус 38"/>
          <p:cNvSpPr/>
          <p:nvPr/>
        </p:nvSpPr>
        <p:spPr>
          <a:xfrm>
            <a:off x="6673069" y="4371621"/>
            <a:ext cx="540060" cy="479706"/>
          </a:xfrm>
          <a:prstGeom prst="mathMinu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инус 39"/>
          <p:cNvSpPr/>
          <p:nvPr/>
        </p:nvSpPr>
        <p:spPr>
          <a:xfrm>
            <a:off x="6627870" y="5834350"/>
            <a:ext cx="540060" cy="479706"/>
          </a:xfrm>
          <a:prstGeom prst="mathMinu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Прямоугольник 1775"/>
          <p:cNvSpPr/>
          <p:nvPr/>
        </p:nvSpPr>
        <p:spPr>
          <a:xfrm>
            <a:off x="3283307" y="-209260"/>
            <a:ext cx="1931560" cy="1409197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64288"/>
          </a:xfrm>
        </p:spPr>
      </p:pic>
      <p:grpSp>
        <p:nvGrpSpPr>
          <p:cNvPr id="417" name="Группа 416"/>
          <p:cNvGrpSpPr/>
          <p:nvPr/>
        </p:nvGrpSpPr>
        <p:grpSpPr>
          <a:xfrm>
            <a:off x="739797" y="978790"/>
            <a:ext cx="510998" cy="293154"/>
            <a:chOff x="5654041" y="1615609"/>
            <a:chExt cx="3240360" cy="3024849"/>
          </a:xfrm>
        </p:grpSpPr>
        <p:sp>
          <p:nvSpPr>
            <p:cNvPr id="418" name="Прямоугольник 417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Овал 418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" name="Овал 419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Овал 420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" name="Овал 421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Овал 422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Овал 423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" name="Овал 424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" name="Овал 425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Овал 426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" name="Овал 427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" name="Овал 428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Овал 429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" name="Овал 430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2" name="Овал 431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Овал 432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4" name="Овал 433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5" name="Овал 434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Овал 435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7" name="Овал 436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8" name="Овал 437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Овал 438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0" name="Овал 439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1" name="Овал 440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2" name="Овал 441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3" name="Группа 442"/>
          <p:cNvGrpSpPr/>
          <p:nvPr/>
        </p:nvGrpSpPr>
        <p:grpSpPr>
          <a:xfrm>
            <a:off x="294967" y="956335"/>
            <a:ext cx="510998" cy="293154"/>
            <a:chOff x="5654041" y="1615609"/>
            <a:chExt cx="3240360" cy="3024849"/>
          </a:xfrm>
        </p:grpSpPr>
        <p:sp>
          <p:nvSpPr>
            <p:cNvPr id="444" name="Прямоугольник 443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5" name="Овал 444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6" name="Овал 445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7" name="Овал 446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8" name="Овал 447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9" name="Овал 448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0" name="Овал 449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1" name="Овал 450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2" name="Овал 451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3" name="Овал 452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4" name="Овал 453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5" name="Овал 454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6" name="Овал 455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7" name="Овал 456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8" name="Овал 457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9" name="Овал 458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0" name="Овал 459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1" name="Овал 460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2" name="Овал 461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3" name="Овал 462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4" name="Овал 463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5" name="Овал 464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6" name="Овал 465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7" name="Овал 466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8" name="Овал 467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9" name="Группа 468"/>
          <p:cNvGrpSpPr/>
          <p:nvPr/>
        </p:nvGrpSpPr>
        <p:grpSpPr>
          <a:xfrm>
            <a:off x="-200452" y="1007201"/>
            <a:ext cx="510998" cy="293154"/>
            <a:chOff x="5654041" y="1615609"/>
            <a:chExt cx="3240360" cy="3024849"/>
          </a:xfrm>
        </p:grpSpPr>
        <p:sp>
          <p:nvSpPr>
            <p:cNvPr id="470" name="Прямоугольник 469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1" name="Овал 470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2" name="Овал 471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3" name="Овал 472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4" name="Овал 473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5" name="Овал 474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6" name="Овал 475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7" name="Овал 476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8" name="Овал 477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9" name="Овал 478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0" name="Овал 479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1" name="Овал 480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2" name="Овал 481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3" name="Овал 482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4" name="Овал 483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5" name="Овал 484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6" name="Овал 485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7" name="Овал 486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8" name="Овал 487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9" name="Овал 488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0" name="Овал 489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1" name="Овал 490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2" name="Овал 491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3" name="Овал 492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4" name="Овал 493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-819608" y="-1890340"/>
            <a:ext cx="10516406" cy="8919740"/>
          </a:xfrm>
          <a:prstGeom prst="rect">
            <a:avLst/>
          </a:prstGeom>
          <a:solidFill>
            <a:srgbClr val="00194C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>
            <a:off x="0" y="-79759"/>
            <a:ext cx="510998" cy="293154"/>
            <a:chOff x="5654041" y="1615609"/>
            <a:chExt cx="3240360" cy="3024849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281562" y="-66979"/>
            <a:ext cx="510998" cy="293154"/>
            <a:chOff x="5654041" y="1615609"/>
            <a:chExt cx="3240360" cy="3024849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28984" y="136696"/>
            <a:ext cx="510998" cy="293154"/>
            <a:chOff x="5654041" y="1615609"/>
            <a:chExt cx="3240360" cy="3024849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346735" y="73122"/>
            <a:ext cx="510998" cy="293154"/>
            <a:chOff x="5654041" y="1615609"/>
            <a:chExt cx="3240360" cy="3024849"/>
          </a:xfrm>
        </p:grpSpPr>
        <p:sp>
          <p:nvSpPr>
            <p:cNvPr id="184" name="Прямоугольник 183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Овал 201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677195" y="73122"/>
            <a:ext cx="510998" cy="293154"/>
            <a:chOff x="5654041" y="1615609"/>
            <a:chExt cx="3240360" cy="3024849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Овал 215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Овал 233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751177" y="-104716"/>
            <a:ext cx="510998" cy="293154"/>
            <a:chOff x="5654041" y="1615609"/>
            <a:chExt cx="3240360" cy="3024849"/>
          </a:xfrm>
        </p:grpSpPr>
        <p:sp>
          <p:nvSpPr>
            <p:cNvPr id="236" name="Прямоугольник 235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237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238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Овал 239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Овал 240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Овал 241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Овал 242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43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Овал 245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246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Овал 247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Овал 248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Овал 251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Овал 257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Овал 259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1" name="Группа 260"/>
          <p:cNvGrpSpPr/>
          <p:nvPr/>
        </p:nvGrpSpPr>
        <p:grpSpPr>
          <a:xfrm>
            <a:off x="-59799" y="391737"/>
            <a:ext cx="510998" cy="293154"/>
            <a:chOff x="5654041" y="1615609"/>
            <a:chExt cx="3240360" cy="3024849"/>
          </a:xfrm>
        </p:grpSpPr>
        <p:sp>
          <p:nvSpPr>
            <p:cNvPr id="262" name="Прямоугольник 261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Овал 262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" name="Овал 265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Овал 266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Овал 267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9" name="Овал 268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Овал 269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Овал 270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" name="Овал 271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Овал 272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Овал 273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Овал 274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Овал 275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Овал 276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Овал 278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Овал 279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" name="Овал 280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Овал 281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Овал 282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Овал 283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Овал 284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Овал 285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7" name="Группа 286"/>
          <p:cNvGrpSpPr/>
          <p:nvPr/>
        </p:nvGrpSpPr>
        <p:grpSpPr>
          <a:xfrm>
            <a:off x="-46501" y="630690"/>
            <a:ext cx="510998" cy="293154"/>
            <a:chOff x="5654041" y="1615609"/>
            <a:chExt cx="3240360" cy="3024849"/>
          </a:xfrm>
        </p:grpSpPr>
        <p:sp>
          <p:nvSpPr>
            <p:cNvPr id="288" name="Прямоугольник 287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Овал 288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Овал 289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Овал 290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Овал 291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Овал 292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Овал 293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Овал 294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" name="Овал 295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Овал 296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Овал 297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Овал 298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Овал 299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Овал 300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Овал 301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Овал 302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Овал 303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Овал 304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Овал 305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Овал 307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Овал 308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Овал 309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Овал 310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2" name="Овал 311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371624" y="631457"/>
            <a:ext cx="510998" cy="293154"/>
            <a:chOff x="5654041" y="1615609"/>
            <a:chExt cx="3240360" cy="3024849"/>
          </a:xfrm>
        </p:grpSpPr>
        <p:sp>
          <p:nvSpPr>
            <p:cNvPr id="314" name="Прямоугольник 313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Овал 314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6" name="Овал 315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7" name="Овал 316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8" name="Овал 317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9" name="Овал 318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Овал 319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Овал 320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2" name="Овал 321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Овал 322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4" name="Овал 323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Овал 324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Овал 325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Овал 326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Овал 327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9" name="Овал 328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Овал 329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Овал 330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Овал 331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Овал 332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Овал 333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Овал 334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Овал 335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Овал 336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" name="Овал 337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473090" y="351743"/>
            <a:ext cx="510998" cy="293154"/>
            <a:chOff x="5654041" y="1615609"/>
            <a:chExt cx="3240360" cy="3024849"/>
          </a:xfrm>
        </p:grpSpPr>
        <p:sp>
          <p:nvSpPr>
            <p:cNvPr id="340" name="Прямоугольник 339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Овал 340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Овал 342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Овал 343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Овал 344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Овал 345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Овал 346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Овал 355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7" name="Овал 356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Овал 357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0" name="Овал 359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Овал 360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5" name="Группа 364"/>
          <p:cNvGrpSpPr/>
          <p:nvPr/>
        </p:nvGrpSpPr>
        <p:grpSpPr>
          <a:xfrm>
            <a:off x="726236" y="325889"/>
            <a:ext cx="510998" cy="293154"/>
            <a:chOff x="5654041" y="1615609"/>
            <a:chExt cx="3240360" cy="3024849"/>
          </a:xfrm>
        </p:grpSpPr>
        <p:sp>
          <p:nvSpPr>
            <p:cNvPr id="366" name="Прямоугольник 365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Овал 369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1" name="Овал 370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Овал 372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" name="Овал 373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" name="Овал 382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Овал 383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Овал 384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Овал 385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Овал 386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Овал 387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" name="Овал 388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0" name="Овал 389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1" name="Группа 390"/>
          <p:cNvGrpSpPr/>
          <p:nvPr/>
        </p:nvGrpSpPr>
        <p:grpSpPr>
          <a:xfrm>
            <a:off x="752786" y="592736"/>
            <a:ext cx="510998" cy="293154"/>
            <a:chOff x="5654041" y="1615609"/>
            <a:chExt cx="3240360" cy="3024849"/>
          </a:xfrm>
        </p:grpSpPr>
        <p:sp>
          <p:nvSpPr>
            <p:cNvPr id="392" name="Прямоугольник 391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3" name="Овал 392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Овал 393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" name="Овал 394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" name="Овал 395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Овал 396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Овал 397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Овал 398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Овал 399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Овал 400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" name="Овал 401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Овал 402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Овал 403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Овал 404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Овал 405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Овал 406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Овал 407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Овал 408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0" name="Овал 409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Овал 410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Овал 411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" name="Овал 412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Овал 413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Овал 414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Овал 415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 rot="21407016">
            <a:off x="3425130" y="-2213823"/>
            <a:ext cx="1691207" cy="1422704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5" name="Группа 494"/>
          <p:cNvGrpSpPr/>
          <p:nvPr/>
        </p:nvGrpSpPr>
        <p:grpSpPr>
          <a:xfrm>
            <a:off x="3364756" y="-122925"/>
            <a:ext cx="510998" cy="293154"/>
            <a:chOff x="5654041" y="1615609"/>
            <a:chExt cx="3240360" cy="3024849"/>
          </a:xfrm>
        </p:grpSpPr>
        <p:sp>
          <p:nvSpPr>
            <p:cNvPr id="496" name="Прямоугольник 495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7" name="Овал 496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8" name="Овал 497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9" name="Овал 498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0" name="Овал 499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1" name="Овал 500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2" name="Овал 501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3" name="Овал 502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4" name="Овал 503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5" name="Овал 504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6" name="Овал 505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7" name="Овал 506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8" name="Овал 507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9" name="Овал 508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0" name="Овал 509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1" name="Овал 510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2" name="Овал 511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3" name="Овал 512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4" name="Овал 513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5" name="Овал 514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6" name="Овал 515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7" name="Овал 516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8" name="Овал 517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9" name="Овал 518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0" name="Овал 519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1" name="Группа 520"/>
          <p:cNvGrpSpPr/>
          <p:nvPr/>
        </p:nvGrpSpPr>
        <p:grpSpPr>
          <a:xfrm>
            <a:off x="3440844" y="207569"/>
            <a:ext cx="510998" cy="293154"/>
            <a:chOff x="5654041" y="1615609"/>
            <a:chExt cx="3240360" cy="3024849"/>
          </a:xfrm>
        </p:grpSpPr>
        <p:sp>
          <p:nvSpPr>
            <p:cNvPr id="522" name="Прямоугольник 521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3" name="Овал 522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4" name="Овал 523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5" name="Овал 524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6" name="Овал 525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7" name="Овал 526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8" name="Овал 527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9" name="Овал 528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0" name="Овал 529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1" name="Овал 530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2" name="Овал 531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3" name="Овал 532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4" name="Овал 533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5" name="Овал 534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6" name="Овал 535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7" name="Овал 536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8" name="Овал 537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9" name="Овал 538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0" name="Овал 539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1" name="Овал 540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2" name="Овал 541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3" name="Овал 542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4" name="Овал 543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5" name="Овал 544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6" name="Овал 545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7" name="Группа 546"/>
          <p:cNvGrpSpPr/>
          <p:nvPr/>
        </p:nvGrpSpPr>
        <p:grpSpPr>
          <a:xfrm>
            <a:off x="3440844" y="512401"/>
            <a:ext cx="510998" cy="293154"/>
            <a:chOff x="5654041" y="1615609"/>
            <a:chExt cx="3240360" cy="3024849"/>
          </a:xfrm>
        </p:grpSpPr>
        <p:sp>
          <p:nvSpPr>
            <p:cNvPr id="548" name="Прямоугольник 547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9" name="Овал 548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0" name="Овал 549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1" name="Овал 550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2" name="Овал 551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3" name="Овал 552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4" name="Овал 553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5" name="Овал 554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6" name="Овал 555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7" name="Овал 556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8" name="Овал 557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9" name="Овал 558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0" name="Овал 559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1" name="Овал 560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2" name="Овал 561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3" name="Овал 562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4" name="Овал 563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5" name="Овал 564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6" name="Овал 565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7" name="Овал 566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8" name="Овал 567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9" name="Овал 568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0" name="Овал 569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1" name="Овал 570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2" name="Овал 571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3" name="Группа 572"/>
          <p:cNvGrpSpPr/>
          <p:nvPr/>
        </p:nvGrpSpPr>
        <p:grpSpPr>
          <a:xfrm>
            <a:off x="3782483" y="677681"/>
            <a:ext cx="510998" cy="293154"/>
            <a:chOff x="5654041" y="1615609"/>
            <a:chExt cx="3240360" cy="3024849"/>
          </a:xfrm>
        </p:grpSpPr>
        <p:sp>
          <p:nvSpPr>
            <p:cNvPr id="574" name="Прямоугольник 573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5" name="Овал 574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6" name="Овал 575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7" name="Овал 576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8" name="Овал 577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9" name="Овал 578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0" name="Овал 579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1" name="Овал 580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2" name="Овал 581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3" name="Овал 582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4" name="Овал 583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5" name="Овал 584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6" name="Овал 585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7" name="Овал 586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8" name="Овал 587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9" name="Овал 588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0" name="Овал 589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1" name="Овал 590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2" name="Овал 591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3" name="Овал 592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4" name="Овал 593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5" name="Овал 594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6" name="Овал 595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7" name="Овал 596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8" name="Овал 597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9" name="Группа 598"/>
          <p:cNvGrpSpPr/>
          <p:nvPr/>
        </p:nvGrpSpPr>
        <p:grpSpPr>
          <a:xfrm>
            <a:off x="3879988" y="347439"/>
            <a:ext cx="510998" cy="293154"/>
            <a:chOff x="5654041" y="1615609"/>
            <a:chExt cx="3240360" cy="3024849"/>
          </a:xfrm>
        </p:grpSpPr>
        <p:sp>
          <p:nvSpPr>
            <p:cNvPr id="600" name="Прямоугольник 599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1" name="Овал 600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2" name="Овал 601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3" name="Овал 602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4" name="Овал 603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5" name="Овал 604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6" name="Овал 605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7" name="Овал 606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8" name="Овал 607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9" name="Овал 608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0" name="Овал 609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1" name="Овал 610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2" name="Овал 611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3" name="Овал 612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" name="Овал 613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5" name="Овал 614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6" name="Овал 615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7" name="Овал 616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8" name="Овал 617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9" name="Овал 618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0" name="Овал 619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1" name="Овал 620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2" name="Овал 621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3" name="Овал 622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4" name="Овал 623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5" name="Группа 624"/>
          <p:cNvGrpSpPr/>
          <p:nvPr/>
        </p:nvGrpSpPr>
        <p:grpSpPr>
          <a:xfrm>
            <a:off x="3816881" y="17270"/>
            <a:ext cx="510998" cy="293154"/>
            <a:chOff x="5654041" y="1615609"/>
            <a:chExt cx="3240360" cy="3024849"/>
          </a:xfrm>
        </p:grpSpPr>
        <p:sp>
          <p:nvSpPr>
            <p:cNvPr id="626" name="Прямоугольник 625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7" name="Овал 626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8" name="Овал 627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9" name="Овал 628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0" name="Овал 629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1" name="Овал 630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2" name="Овал 631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3" name="Овал 632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4" name="Овал 633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5" name="Овал 634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6" name="Овал 635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7" name="Овал 636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8" name="Овал 637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9" name="Овал 638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0" name="Овал 639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1" name="Овал 640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2" name="Овал 641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3" name="Овал 642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4" name="Овал 643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5" name="Овал 644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6" name="Овал 645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7" name="Овал 646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8" name="Овал 647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9" name="Овал 648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0" name="Овал 649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1" name="Группа 650"/>
          <p:cNvGrpSpPr/>
          <p:nvPr/>
        </p:nvGrpSpPr>
        <p:grpSpPr>
          <a:xfrm>
            <a:off x="3752607" y="-198371"/>
            <a:ext cx="510998" cy="293154"/>
            <a:chOff x="5654041" y="1615609"/>
            <a:chExt cx="3240360" cy="3024849"/>
          </a:xfrm>
        </p:grpSpPr>
        <p:sp>
          <p:nvSpPr>
            <p:cNvPr id="652" name="Прямоугольник 651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3" name="Овал 652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4" name="Овал 653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5" name="Овал 654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6" name="Овал 655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7" name="Овал 656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8" name="Овал 657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9" name="Овал 658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0" name="Овал 659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1" name="Овал 660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2" name="Овал 661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3" name="Овал 662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4" name="Овал 663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5" name="Овал 664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6" name="Овал 665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7" name="Овал 666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8" name="Овал 667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9" name="Овал 668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0" name="Овал 669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1" name="Овал 670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2" name="Овал 671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3" name="Овал 672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4" name="Овал 673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5" name="Овал 674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6" name="Овал 675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7" name="Группа 676"/>
          <p:cNvGrpSpPr/>
          <p:nvPr/>
        </p:nvGrpSpPr>
        <p:grpSpPr>
          <a:xfrm>
            <a:off x="4210132" y="-147427"/>
            <a:ext cx="510998" cy="293154"/>
            <a:chOff x="5654041" y="1615609"/>
            <a:chExt cx="3240360" cy="3024849"/>
          </a:xfrm>
        </p:grpSpPr>
        <p:sp>
          <p:nvSpPr>
            <p:cNvPr id="678" name="Прямоугольник 677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9" name="Овал 678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0" name="Овал 679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1" name="Овал 680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2" name="Овал 681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3" name="Овал 682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4" name="Овал 683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5" name="Овал 684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6" name="Овал 685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7" name="Овал 686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8" name="Овал 687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9" name="Овал 688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0" name="Овал 689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1" name="Овал 690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2" name="Овал 691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3" name="Овал 692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4" name="Овал 693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5" name="Овал 694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6" name="Овал 695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7" name="Овал 696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8" name="Овал 697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9" name="Овал 698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0" name="Овал 699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1" name="Овал 700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2" name="Овал 701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3" name="Группа 702"/>
          <p:cNvGrpSpPr/>
          <p:nvPr/>
        </p:nvGrpSpPr>
        <p:grpSpPr>
          <a:xfrm>
            <a:off x="4450121" y="-122351"/>
            <a:ext cx="510998" cy="293154"/>
            <a:chOff x="5654041" y="1615609"/>
            <a:chExt cx="3240360" cy="3024849"/>
          </a:xfrm>
        </p:grpSpPr>
        <p:sp>
          <p:nvSpPr>
            <p:cNvPr id="704" name="Прямоугольник 703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5" name="Овал 704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6" name="Овал 705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7" name="Овал 706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8" name="Овал 707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9" name="Овал 708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0" name="Овал 709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1" name="Овал 710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2" name="Овал 711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3" name="Овал 712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4" name="Овал 713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5" name="Овал 714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6" name="Овал 715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7" name="Овал 716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8" name="Овал 717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9" name="Овал 718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0" name="Овал 719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1" name="Овал 720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2" name="Овал 721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3" name="Овал 722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4" name="Овал 723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5" name="Овал 724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6" name="Овал 725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7" name="Овал 726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8" name="Овал 727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9" name="Группа 728"/>
          <p:cNvGrpSpPr/>
          <p:nvPr/>
        </p:nvGrpSpPr>
        <p:grpSpPr>
          <a:xfrm>
            <a:off x="4488124" y="106055"/>
            <a:ext cx="510998" cy="293154"/>
            <a:chOff x="5654041" y="1615609"/>
            <a:chExt cx="3240360" cy="3024849"/>
          </a:xfrm>
        </p:grpSpPr>
        <p:sp>
          <p:nvSpPr>
            <p:cNvPr id="730" name="Прямоугольник 729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1" name="Овал 730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2" name="Овал 731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3" name="Овал 732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4" name="Овал 733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5" name="Овал 734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6" name="Овал 735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7" name="Овал 736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8" name="Овал 737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9" name="Овал 738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0" name="Овал 739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1" name="Овал 740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2" name="Овал 741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3" name="Овал 742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4" name="Овал 743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5" name="Овал 744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6" name="Овал 745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7" name="Овал 746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8" name="Овал 747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9" name="Овал 748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0" name="Овал 749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1" name="Овал 750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2" name="Овал 751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3" name="Овал 752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4" name="Овал 753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5" name="Группа 754"/>
          <p:cNvGrpSpPr/>
          <p:nvPr/>
        </p:nvGrpSpPr>
        <p:grpSpPr>
          <a:xfrm>
            <a:off x="4310403" y="258420"/>
            <a:ext cx="510998" cy="293154"/>
            <a:chOff x="5654041" y="1615609"/>
            <a:chExt cx="3240360" cy="3024849"/>
          </a:xfrm>
        </p:grpSpPr>
        <p:sp>
          <p:nvSpPr>
            <p:cNvPr id="756" name="Прямоугольник 755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7" name="Овал 756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8" name="Овал 757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9" name="Овал 758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0" name="Овал 759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1" name="Овал 760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2" name="Овал 761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3" name="Овал 762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4" name="Овал 763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5" name="Овал 764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6" name="Овал 765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7" name="Овал 766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8" name="Овал 767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9" name="Овал 768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0" name="Овал 769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1" name="Овал 770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2" name="Овал 771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3" name="Овал 772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4" name="Овал 773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5" name="Овал 774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6" name="Овал 775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7" name="Овал 776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8" name="Овал 777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9" name="Овал 778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0" name="Овал 779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1" name="Группа 780"/>
          <p:cNvGrpSpPr/>
          <p:nvPr/>
        </p:nvGrpSpPr>
        <p:grpSpPr>
          <a:xfrm>
            <a:off x="4209006" y="664900"/>
            <a:ext cx="510998" cy="293154"/>
            <a:chOff x="5654041" y="1615609"/>
            <a:chExt cx="3240360" cy="3024849"/>
          </a:xfrm>
        </p:grpSpPr>
        <p:sp>
          <p:nvSpPr>
            <p:cNvPr id="782" name="Прямоугольник 781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3" name="Овал 782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4" name="Овал 783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5" name="Овал 784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6" name="Овал 785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7" name="Овал 786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8" name="Овал 787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9" name="Овал 788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0" name="Овал 789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1" name="Овал 790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2" name="Овал 791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4" name="Овал 793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5" name="Овал 794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6" name="Овал 795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7" name="Овал 796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8" name="Овал 797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9" name="Овал 798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0" name="Овал 799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1" name="Овал 800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2" name="Овал 801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3" name="Овал 802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4" name="Овал 803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5" name="Овал 804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6" name="Овал 805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7" name="Группа 806"/>
          <p:cNvGrpSpPr/>
          <p:nvPr/>
        </p:nvGrpSpPr>
        <p:grpSpPr>
          <a:xfrm>
            <a:off x="4513632" y="614364"/>
            <a:ext cx="510998" cy="293154"/>
            <a:chOff x="5654041" y="1615609"/>
            <a:chExt cx="3240360" cy="3024849"/>
          </a:xfrm>
        </p:grpSpPr>
        <p:sp>
          <p:nvSpPr>
            <p:cNvPr id="808" name="Прямоугольник 807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9" name="Овал 808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0" name="Овал 809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1" name="Овал 810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2" name="Овал 811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3" name="Овал 812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4" name="Овал 813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5" name="Овал 814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6" name="Овал 815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7" name="Овал 816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8" name="Овал 817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9" name="Овал 818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0" name="Овал 819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1" name="Овал 820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2" name="Овал 821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3" name="Овал 822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4" name="Овал 823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5" name="Овал 824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6" name="Овал 825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7" name="Овал 826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8" name="Овал 827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9" name="Овал 828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0" name="Овал 829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1" name="Овал 830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2" name="Овал 831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3" name="Группа 832"/>
          <p:cNvGrpSpPr/>
          <p:nvPr/>
        </p:nvGrpSpPr>
        <p:grpSpPr>
          <a:xfrm>
            <a:off x="4500781" y="335025"/>
            <a:ext cx="510998" cy="293154"/>
            <a:chOff x="5654041" y="1615609"/>
            <a:chExt cx="3240360" cy="3024849"/>
          </a:xfrm>
        </p:grpSpPr>
        <p:sp>
          <p:nvSpPr>
            <p:cNvPr id="834" name="Прямоугольник 833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5" name="Овал 834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6" name="Овал 835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7" name="Овал 836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8" name="Овал 837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9" name="Овал 838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0" name="Овал 839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1" name="Овал 840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2" name="Овал 841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3" name="Овал 842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4" name="Овал 843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5" name="Овал 844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6" name="Овал 845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7" name="Овал 846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8" name="Овал 847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9" name="Овал 848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0" name="Овал 849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1" name="Овал 850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2" name="Овал 851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3" name="Овал 852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4" name="Овал 853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5" name="Овал 854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6" name="Овал 855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7" name="Овал 856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8" name="Овал 857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9" name="Группа 858"/>
          <p:cNvGrpSpPr/>
          <p:nvPr/>
        </p:nvGrpSpPr>
        <p:grpSpPr>
          <a:xfrm>
            <a:off x="3446668" y="690609"/>
            <a:ext cx="510998" cy="293154"/>
            <a:chOff x="5654041" y="1615609"/>
            <a:chExt cx="3240360" cy="3024849"/>
          </a:xfrm>
        </p:grpSpPr>
        <p:sp>
          <p:nvSpPr>
            <p:cNvPr id="860" name="Прямоугольник 859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1" name="Овал 860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2" name="Овал 861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3" name="Овал 862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4" name="Овал 863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5" name="Овал 864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6" name="Овал 865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7" name="Овал 866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8" name="Овал 867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9" name="Овал 868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0" name="Овал 869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1" name="Овал 870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2" name="Овал 871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3" name="Овал 872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4" name="Овал 873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5" name="Овал 874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6" name="Овал 875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7" name="Овал 876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8" name="Овал 877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9" name="Овал 878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0" name="Овал 879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1" name="Овал 880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2" name="Овал 881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3" name="Овал 882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4" name="Овал 883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 rot="21407016">
            <a:off x="3365088" y="956255"/>
            <a:ext cx="1811293" cy="1422704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1407016">
            <a:off x="5834148" y="-1449394"/>
            <a:ext cx="1931560" cy="1409197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5" name="Группа 884"/>
          <p:cNvGrpSpPr/>
          <p:nvPr/>
        </p:nvGrpSpPr>
        <p:grpSpPr>
          <a:xfrm>
            <a:off x="3352734" y="-160985"/>
            <a:ext cx="510998" cy="293154"/>
            <a:chOff x="5654041" y="1615609"/>
            <a:chExt cx="3240360" cy="3024849"/>
          </a:xfrm>
        </p:grpSpPr>
        <p:sp>
          <p:nvSpPr>
            <p:cNvPr id="886" name="Прямоугольник 885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7" name="Овал 886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8" name="Овал 887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9" name="Овал 888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0" name="Овал 889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1" name="Овал 890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2" name="Овал 891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3" name="Овал 892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4" name="Овал 893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5" name="Овал 894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6" name="Овал 895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7" name="Овал 896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8" name="Овал 897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9" name="Овал 898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0" name="Овал 899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1" name="Овал 900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2" name="Овал 901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3" name="Овал 902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4" name="Овал 903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5" name="Овал 904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6" name="Овал 905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7" name="Овал 906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8" name="Овал 907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9" name="Овал 908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0" name="Овал 909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1" name="Группа 910"/>
          <p:cNvGrpSpPr/>
          <p:nvPr/>
        </p:nvGrpSpPr>
        <p:grpSpPr>
          <a:xfrm>
            <a:off x="3428822" y="169509"/>
            <a:ext cx="510998" cy="293154"/>
            <a:chOff x="5654041" y="1615609"/>
            <a:chExt cx="3240360" cy="3024849"/>
          </a:xfrm>
        </p:grpSpPr>
        <p:sp>
          <p:nvSpPr>
            <p:cNvPr id="912" name="Прямоугольник 911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3" name="Овал 912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4" name="Овал 913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5" name="Овал 914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6" name="Овал 915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7" name="Овал 916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8" name="Овал 917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9" name="Овал 918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0" name="Овал 919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1" name="Овал 920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2" name="Овал 921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3" name="Овал 922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4" name="Овал 923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5" name="Овал 924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6" name="Овал 925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7" name="Овал 926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8" name="Овал 927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9" name="Овал 928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0" name="Овал 929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1" name="Овал 930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2" name="Овал 931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3" name="Овал 932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4" name="Овал 933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5" name="Овал 934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6" name="Овал 935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7" name="Группа 936"/>
          <p:cNvGrpSpPr/>
          <p:nvPr/>
        </p:nvGrpSpPr>
        <p:grpSpPr>
          <a:xfrm>
            <a:off x="4298381" y="220360"/>
            <a:ext cx="510998" cy="293154"/>
            <a:chOff x="5654041" y="1615609"/>
            <a:chExt cx="3240360" cy="3024849"/>
          </a:xfrm>
        </p:grpSpPr>
        <p:sp>
          <p:nvSpPr>
            <p:cNvPr id="938" name="Прямоугольник 937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9" name="Овал 938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0" name="Овал 939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1" name="Овал 940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2" name="Овал 941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3" name="Овал 942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4" name="Овал 943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5" name="Овал 944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6" name="Овал 945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7" name="Овал 946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8" name="Овал 947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9" name="Овал 948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0" name="Овал 949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1" name="Овал 950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2" name="Овал 951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3" name="Овал 952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4" name="Овал 953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5" name="Овал 954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6" name="Овал 955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7" name="Овал 956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8" name="Овал 957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9" name="Овал 958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0" name="Овал 959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1" name="Овал 960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2" name="Овал 961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3" name="Группа 962"/>
          <p:cNvGrpSpPr/>
          <p:nvPr/>
        </p:nvGrpSpPr>
        <p:grpSpPr>
          <a:xfrm>
            <a:off x="4196984" y="626840"/>
            <a:ext cx="510998" cy="293154"/>
            <a:chOff x="5654041" y="1615609"/>
            <a:chExt cx="3240360" cy="3024849"/>
          </a:xfrm>
        </p:grpSpPr>
        <p:sp>
          <p:nvSpPr>
            <p:cNvPr id="964" name="Прямоугольник 963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5" name="Овал 964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6" name="Овал 965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7" name="Овал 966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8" name="Овал 967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9" name="Овал 968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0" name="Овал 969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1" name="Овал 970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2" name="Овал 971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3" name="Овал 972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4" name="Овал 973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5" name="Овал 974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6" name="Овал 975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7" name="Овал 976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8" name="Овал 977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9" name="Овал 978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0" name="Овал 979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1" name="Овал 980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2" name="Овал 981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3" name="Овал 982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4" name="Овал 983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5" name="Овал 984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6" name="Овал 985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7" name="Овал 986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8" name="Овал 987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9" name="Группа 988"/>
          <p:cNvGrpSpPr/>
          <p:nvPr/>
        </p:nvGrpSpPr>
        <p:grpSpPr>
          <a:xfrm>
            <a:off x="3434646" y="652549"/>
            <a:ext cx="510998" cy="293154"/>
            <a:chOff x="5654041" y="1615609"/>
            <a:chExt cx="3240360" cy="3024849"/>
          </a:xfrm>
        </p:grpSpPr>
        <p:sp>
          <p:nvSpPr>
            <p:cNvPr id="990" name="Прямоугольник 989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1" name="Овал 990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2" name="Овал 991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3" name="Овал 992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4" name="Овал 993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5" name="Овал 994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6" name="Овал 995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7" name="Овал 996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8" name="Овал 997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9" name="Овал 998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0" name="Овал 999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1" name="Овал 1000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2" name="Овал 1001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3" name="Овал 1002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4" name="Овал 1003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5" name="Овал 1004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6" name="Овал 1005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7" name="Овал 1006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8" name="Овал 1007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9" name="Овал 1008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0" name="Овал 1009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1" name="Овал 1010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2" name="Овал 1011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3" name="Овал 1012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4" name="Овал 1013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5" name="Прямоугольник 1014"/>
          <p:cNvSpPr/>
          <p:nvPr/>
        </p:nvSpPr>
        <p:spPr>
          <a:xfrm rot="21407016">
            <a:off x="3245296" y="-262338"/>
            <a:ext cx="1931560" cy="1409197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51" name="Группа 1250"/>
          <p:cNvGrpSpPr/>
          <p:nvPr/>
        </p:nvGrpSpPr>
        <p:grpSpPr>
          <a:xfrm>
            <a:off x="-31824" y="870714"/>
            <a:ext cx="510998" cy="293154"/>
            <a:chOff x="5654041" y="1615609"/>
            <a:chExt cx="3240360" cy="3024849"/>
          </a:xfrm>
        </p:grpSpPr>
        <p:sp>
          <p:nvSpPr>
            <p:cNvPr id="1252" name="Прямоугольник 1251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3" name="Овал 1252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4" name="Овал 1253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5" name="Овал 1254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6" name="Овал 1255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7" name="Овал 1256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8" name="Овал 1257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9" name="Овал 1258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0" name="Овал 1259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1" name="Овал 1260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2" name="Овал 1261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3" name="Овал 1262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4" name="Овал 1263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5" name="Овал 1264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6" name="Овал 1265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7" name="Овал 1266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8" name="Овал 1267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9" name="Овал 1268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0" name="Овал 1269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1" name="Овал 1270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2" name="Овал 1271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3" name="Овал 1272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4" name="Овал 1273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5" name="Овал 1274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6" name="Овал 1275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7" name="Группа 1276"/>
          <p:cNvGrpSpPr/>
          <p:nvPr/>
        </p:nvGrpSpPr>
        <p:grpSpPr>
          <a:xfrm>
            <a:off x="314911" y="1023595"/>
            <a:ext cx="510998" cy="293154"/>
            <a:chOff x="5654041" y="1615609"/>
            <a:chExt cx="3240360" cy="3024849"/>
          </a:xfrm>
        </p:grpSpPr>
        <p:sp>
          <p:nvSpPr>
            <p:cNvPr id="1278" name="Прямоугольник 1277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9" name="Овал 1278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0" name="Овал 1279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1" name="Овал 1280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2" name="Овал 1281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3" name="Овал 1282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4" name="Овал 1283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5" name="Овал 1284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6" name="Овал 1285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7" name="Овал 1286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8" name="Овал 1287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9" name="Овал 1288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0" name="Овал 1289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1" name="Овал 1290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2" name="Овал 1291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3" name="Овал 1292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4" name="Овал 1293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5" name="Овал 1294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6" name="Овал 1295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7" name="Овал 1296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8" name="Овал 1297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9" name="Овал 1298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0" name="Овал 1299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1" name="Овал 1300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2" name="Овал 1301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03" name="Группа 1302"/>
          <p:cNvGrpSpPr/>
          <p:nvPr/>
        </p:nvGrpSpPr>
        <p:grpSpPr>
          <a:xfrm>
            <a:off x="719353" y="845757"/>
            <a:ext cx="510998" cy="293154"/>
            <a:chOff x="5654041" y="1615609"/>
            <a:chExt cx="3240360" cy="3024849"/>
          </a:xfrm>
        </p:grpSpPr>
        <p:sp>
          <p:nvSpPr>
            <p:cNvPr id="1304" name="Прямоугольник 1303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5" name="Овал 1304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6" name="Овал 1305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7" name="Овал 1306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8" name="Овал 1307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9" name="Овал 1308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0" name="Овал 1309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1" name="Овал 1310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2" name="Овал 1311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3" name="Овал 1312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4" name="Овал 1313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5" name="Овал 1314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6" name="Овал 1315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7" name="Овал 1316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8" name="Овал 1317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9" name="Овал 1318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0" name="Овал 1319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1" name="Овал 1320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2" name="Овал 1321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3" name="Овал 1322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4" name="Овал 1323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5" name="Овал 1324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6" name="Овал 1325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7" name="Овал 1326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8" name="Овал 1327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1" name="Прямоугольник 1380"/>
          <p:cNvSpPr/>
          <p:nvPr/>
        </p:nvSpPr>
        <p:spPr>
          <a:xfrm rot="21407016">
            <a:off x="1489205" y="-1874208"/>
            <a:ext cx="1691207" cy="1422704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86" name="Группа 1485"/>
          <p:cNvGrpSpPr/>
          <p:nvPr/>
        </p:nvGrpSpPr>
        <p:grpSpPr>
          <a:xfrm>
            <a:off x="717329" y="703355"/>
            <a:ext cx="510998" cy="293154"/>
            <a:chOff x="5654041" y="1615609"/>
            <a:chExt cx="3240360" cy="3024849"/>
          </a:xfrm>
        </p:grpSpPr>
        <p:sp>
          <p:nvSpPr>
            <p:cNvPr id="1487" name="Прямоугольник 1486"/>
            <p:cNvSpPr/>
            <p:nvPr/>
          </p:nvSpPr>
          <p:spPr>
            <a:xfrm>
              <a:off x="5654041" y="1615609"/>
              <a:ext cx="3240360" cy="2988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8" name="Овал 1487"/>
            <p:cNvSpPr/>
            <p:nvPr/>
          </p:nvSpPr>
          <p:spPr>
            <a:xfrm>
              <a:off x="6447741" y="1908763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9" name="Овал 1488"/>
            <p:cNvSpPr/>
            <p:nvPr/>
          </p:nvSpPr>
          <p:spPr>
            <a:xfrm>
              <a:off x="6689247" y="1709876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0" name="Овал 1489"/>
            <p:cNvSpPr/>
            <p:nvPr/>
          </p:nvSpPr>
          <p:spPr>
            <a:xfrm>
              <a:off x="5900423" y="2349562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1" name="Овал 1490"/>
            <p:cNvSpPr/>
            <p:nvPr/>
          </p:nvSpPr>
          <p:spPr>
            <a:xfrm>
              <a:off x="7233927" y="2636912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2" name="Овал 1491"/>
            <p:cNvSpPr/>
            <p:nvPr/>
          </p:nvSpPr>
          <p:spPr>
            <a:xfrm>
              <a:off x="7322455" y="2060848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3" name="Овал 1492"/>
            <p:cNvSpPr/>
            <p:nvPr/>
          </p:nvSpPr>
          <p:spPr>
            <a:xfrm>
              <a:off x="7651016" y="2636912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4" name="Овал 1493"/>
            <p:cNvSpPr/>
            <p:nvPr/>
          </p:nvSpPr>
          <p:spPr>
            <a:xfrm>
              <a:off x="6732192" y="248783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5" name="Овал 1494"/>
            <p:cNvSpPr/>
            <p:nvPr/>
          </p:nvSpPr>
          <p:spPr>
            <a:xfrm>
              <a:off x="7475433" y="2438025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6" name="Овал 1495"/>
            <p:cNvSpPr/>
            <p:nvPr/>
          </p:nvSpPr>
          <p:spPr>
            <a:xfrm>
              <a:off x="7563961" y="1861961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7" name="Овал 1496"/>
            <p:cNvSpPr/>
            <p:nvPr/>
          </p:nvSpPr>
          <p:spPr>
            <a:xfrm>
              <a:off x="7892522" y="2438025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8" name="Овал 1497"/>
            <p:cNvSpPr/>
            <p:nvPr/>
          </p:nvSpPr>
          <p:spPr>
            <a:xfrm>
              <a:off x="6685692" y="306390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9" name="Овал 1498"/>
            <p:cNvSpPr/>
            <p:nvPr/>
          </p:nvSpPr>
          <p:spPr>
            <a:xfrm>
              <a:off x="7102780" y="3063904"/>
              <a:ext cx="336713" cy="337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0" name="Овал 1499"/>
            <p:cNvSpPr/>
            <p:nvPr/>
          </p:nvSpPr>
          <p:spPr>
            <a:xfrm>
              <a:off x="6113672" y="354070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1" name="Овал 1500"/>
            <p:cNvSpPr/>
            <p:nvPr/>
          </p:nvSpPr>
          <p:spPr>
            <a:xfrm>
              <a:off x="6945441" y="2914829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2" name="Овал 1501"/>
            <p:cNvSpPr/>
            <p:nvPr/>
          </p:nvSpPr>
          <p:spPr>
            <a:xfrm>
              <a:off x="5689901" y="3207521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3" name="Овал 1502"/>
            <p:cNvSpPr/>
            <p:nvPr/>
          </p:nvSpPr>
          <p:spPr>
            <a:xfrm>
              <a:off x="6444186" y="3971676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4" name="Овал 1503"/>
            <p:cNvSpPr/>
            <p:nvPr/>
          </p:nvSpPr>
          <p:spPr>
            <a:xfrm>
              <a:off x="6532714" y="3395612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5" name="Овал 1504"/>
            <p:cNvSpPr/>
            <p:nvPr/>
          </p:nvSpPr>
          <p:spPr>
            <a:xfrm>
              <a:off x="6861275" y="3971676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6" name="Овал 1505"/>
            <p:cNvSpPr/>
            <p:nvPr/>
          </p:nvSpPr>
          <p:spPr>
            <a:xfrm>
              <a:off x="5872166" y="4448480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7" name="Овал 1506"/>
            <p:cNvSpPr/>
            <p:nvPr/>
          </p:nvSpPr>
          <p:spPr>
            <a:xfrm>
              <a:off x="7386314" y="3071808"/>
              <a:ext cx="301186" cy="358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8" name="Овал 1507"/>
            <p:cNvSpPr/>
            <p:nvPr/>
          </p:nvSpPr>
          <p:spPr>
            <a:xfrm>
              <a:off x="8140599" y="3835963"/>
              <a:ext cx="135377" cy="184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9" name="Овал 1508"/>
            <p:cNvSpPr/>
            <p:nvPr/>
          </p:nvSpPr>
          <p:spPr>
            <a:xfrm>
              <a:off x="8229127" y="3259899"/>
              <a:ext cx="308553" cy="267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0" name="Овал 1509"/>
            <p:cNvSpPr/>
            <p:nvPr/>
          </p:nvSpPr>
          <p:spPr>
            <a:xfrm>
              <a:off x="8557688" y="3835963"/>
              <a:ext cx="336713" cy="337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1" name="Овал 1510"/>
            <p:cNvSpPr/>
            <p:nvPr/>
          </p:nvSpPr>
          <p:spPr>
            <a:xfrm>
              <a:off x="7568579" y="4312767"/>
              <a:ext cx="45719" cy="191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 rot="21407016">
            <a:off x="-233909" y="1364622"/>
            <a:ext cx="1691207" cy="58604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2" name="Прямоугольник 1771"/>
          <p:cNvSpPr/>
          <p:nvPr/>
        </p:nvSpPr>
        <p:spPr>
          <a:xfrm rot="21407016">
            <a:off x="-210220" y="-151389"/>
            <a:ext cx="1691207" cy="1422704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5" name="Равнобедренный треугольник 1774"/>
          <p:cNvSpPr/>
          <p:nvPr/>
        </p:nvSpPr>
        <p:spPr>
          <a:xfrm rot="10800000">
            <a:off x="4986955" y="2569530"/>
            <a:ext cx="1619671" cy="1075494"/>
          </a:xfrm>
          <a:prstGeom prst="triangle">
            <a:avLst>
              <a:gd name="adj" fmla="val 2739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9" name="Равнобедренный треугольник 1778"/>
          <p:cNvSpPr/>
          <p:nvPr/>
        </p:nvSpPr>
        <p:spPr>
          <a:xfrm rot="21362802">
            <a:off x="-2382504" y="4428073"/>
            <a:ext cx="1668829" cy="664506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1" name="Равнобедренный треугольник 1780"/>
          <p:cNvSpPr/>
          <p:nvPr/>
        </p:nvSpPr>
        <p:spPr>
          <a:xfrm rot="21362802">
            <a:off x="-2798368" y="4457994"/>
            <a:ext cx="757226" cy="237665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7" name="Равнобедренный треугольник 1786"/>
          <p:cNvSpPr/>
          <p:nvPr/>
        </p:nvSpPr>
        <p:spPr>
          <a:xfrm rot="10800000">
            <a:off x="8069457" y="796301"/>
            <a:ext cx="1074539" cy="2690291"/>
          </a:xfrm>
          <a:prstGeom prst="triangle">
            <a:avLst>
              <a:gd name="adj" fmla="val 708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8" name="Равнобедренный треугольник 1787"/>
          <p:cNvSpPr/>
          <p:nvPr/>
        </p:nvSpPr>
        <p:spPr>
          <a:xfrm rot="21311893">
            <a:off x="8202768" y="975521"/>
            <a:ext cx="839734" cy="2510041"/>
          </a:xfrm>
          <a:prstGeom prst="triangle">
            <a:avLst>
              <a:gd name="adj" fmla="val 8963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0" name="Равнобедренный треугольник 1789"/>
          <p:cNvSpPr/>
          <p:nvPr/>
        </p:nvSpPr>
        <p:spPr>
          <a:xfrm rot="10800000">
            <a:off x="6300192" y="3107276"/>
            <a:ext cx="2016224" cy="353160"/>
          </a:xfrm>
          <a:prstGeom prst="triangle">
            <a:avLst>
              <a:gd name="adj" fmla="val 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1" name="Равнобедренный треугольник 1790"/>
          <p:cNvSpPr/>
          <p:nvPr/>
        </p:nvSpPr>
        <p:spPr>
          <a:xfrm>
            <a:off x="6372200" y="3108866"/>
            <a:ext cx="2016224" cy="353160"/>
          </a:xfrm>
          <a:prstGeom prst="triangle">
            <a:avLst>
              <a:gd name="adj" fmla="val 0"/>
            </a:avLst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6" name="Равнобедренный треугольник 1795"/>
          <p:cNvSpPr/>
          <p:nvPr/>
        </p:nvSpPr>
        <p:spPr>
          <a:xfrm rot="10800000">
            <a:off x="6228184" y="3462026"/>
            <a:ext cx="2915814" cy="1407134"/>
          </a:xfrm>
          <a:prstGeom prst="triangle">
            <a:avLst>
              <a:gd name="adj" fmla="val 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7" name="Равнобедренный треугольник 1796"/>
          <p:cNvSpPr/>
          <p:nvPr/>
        </p:nvSpPr>
        <p:spPr>
          <a:xfrm>
            <a:off x="-972616" y="3315729"/>
            <a:ext cx="3456384" cy="1586781"/>
          </a:xfrm>
          <a:prstGeom prst="triangle">
            <a:avLst>
              <a:gd name="adj" fmla="val 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8" name="Равнобедренный треугольник 1797"/>
          <p:cNvSpPr/>
          <p:nvPr/>
        </p:nvSpPr>
        <p:spPr>
          <a:xfrm rot="10800000">
            <a:off x="-2294901" y="3134698"/>
            <a:ext cx="4752528" cy="1586781"/>
          </a:xfrm>
          <a:prstGeom prst="triangle">
            <a:avLst>
              <a:gd name="adj" fmla="val 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1" name="Равнобедренный треугольник 1800"/>
          <p:cNvSpPr/>
          <p:nvPr/>
        </p:nvSpPr>
        <p:spPr>
          <a:xfrm rot="16200000">
            <a:off x="696446" y="1983727"/>
            <a:ext cx="745494" cy="1635343"/>
          </a:xfrm>
          <a:prstGeom prst="triangle">
            <a:avLst>
              <a:gd name="adj" fmla="val 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2" name="Равнобедренный треугольник 1801"/>
          <p:cNvSpPr/>
          <p:nvPr/>
        </p:nvSpPr>
        <p:spPr>
          <a:xfrm rot="5400000">
            <a:off x="2426648" y="3322736"/>
            <a:ext cx="942934" cy="928923"/>
          </a:xfrm>
          <a:prstGeom prst="triangle">
            <a:avLst>
              <a:gd name="adj" fmla="val 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3" name="Равнобедренный треугольник 1802"/>
          <p:cNvSpPr/>
          <p:nvPr/>
        </p:nvSpPr>
        <p:spPr>
          <a:xfrm rot="5400000">
            <a:off x="6918343" y="1964733"/>
            <a:ext cx="816073" cy="1486156"/>
          </a:xfrm>
          <a:prstGeom prst="triangle">
            <a:avLst>
              <a:gd name="adj" fmla="val 10000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4" name="Равнобедренный треугольник 1803"/>
          <p:cNvSpPr/>
          <p:nvPr/>
        </p:nvSpPr>
        <p:spPr>
          <a:xfrm rot="5400000">
            <a:off x="6025339" y="1918957"/>
            <a:ext cx="405689" cy="977507"/>
          </a:xfrm>
          <a:prstGeom prst="triangle">
            <a:avLst>
              <a:gd name="adj" fmla="val 36957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9" name="Равнобедренный треугольник 3498"/>
          <p:cNvSpPr/>
          <p:nvPr/>
        </p:nvSpPr>
        <p:spPr>
          <a:xfrm rot="16004706">
            <a:off x="6167806" y="2174391"/>
            <a:ext cx="264769" cy="546119"/>
          </a:xfrm>
          <a:prstGeom prst="triangle">
            <a:avLst>
              <a:gd name="adj" fmla="val 38511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55412" y="2447450"/>
            <a:ext cx="9505056" cy="4653957"/>
          </a:xfrm>
          <a:prstGeom prst="rect">
            <a:avLst/>
          </a:prstGeom>
          <a:solidFill>
            <a:srgbClr val="001F5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02531" y="5805264"/>
            <a:ext cx="7549083" cy="1052736"/>
            <a:chOff x="1043608" y="5805264"/>
            <a:chExt cx="7056784" cy="10527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Вернулся домой,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ru-RU" dirty="0" smtClean="0">
                  <a:solidFill>
                    <a:sysClr val="windowText" lastClr="000000"/>
                  </a:solidFill>
                </a:rPr>
                <a:t>упал в кровать и уснул.</a:t>
              </a:r>
              <a:endParaRPr lang="en-US" dirty="0" smtClean="0"/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Незабываемый подарок на день рождения!</a:t>
              </a:r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3500" name="Прямоугольник 3499"/>
          <p:cNvSpPr/>
          <p:nvPr/>
        </p:nvSpPr>
        <p:spPr>
          <a:xfrm rot="21407016">
            <a:off x="-255692" y="1185974"/>
            <a:ext cx="1691207" cy="58604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1" name="Прямоугольник 3500"/>
          <p:cNvSpPr/>
          <p:nvPr/>
        </p:nvSpPr>
        <p:spPr>
          <a:xfrm rot="21407016">
            <a:off x="-270468" y="615372"/>
            <a:ext cx="1691207" cy="92448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2" name="Прямоугольник 3501"/>
          <p:cNvSpPr/>
          <p:nvPr/>
        </p:nvSpPr>
        <p:spPr>
          <a:xfrm rot="21407016">
            <a:off x="-233691" y="1774688"/>
            <a:ext cx="1691207" cy="58604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3" name="Прямоугольник 3502"/>
          <p:cNvSpPr/>
          <p:nvPr/>
        </p:nvSpPr>
        <p:spPr>
          <a:xfrm rot="21407016">
            <a:off x="-190484" y="1795628"/>
            <a:ext cx="1691207" cy="58604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4" name="Прямоугольник 3503"/>
          <p:cNvSpPr/>
          <p:nvPr/>
        </p:nvSpPr>
        <p:spPr>
          <a:xfrm>
            <a:off x="3439234" y="1138991"/>
            <a:ext cx="1691207" cy="58604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5" name="Прямоугольник 3504"/>
          <p:cNvSpPr/>
          <p:nvPr/>
        </p:nvSpPr>
        <p:spPr>
          <a:xfrm>
            <a:off x="3425130" y="615372"/>
            <a:ext cx="1691207" cy="92448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6" name="Прямоугольник 3505"/>
          <p:cNvSpPr/>
          <p:nvPr/>
        </p:nvSpPr>
        <p:spPr>
          <a:xfrm>
            <a:off x="3405505" y="1586569"/>
            <a:ext cx="1691207" cy="75729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7" name="Равнобедренный треугольник 3506"/>
          <p:cNvSpPr/>
          <p:nvPr/>
        </p:nvSpPr>
        <p:spPr>
          <a:xfrm rot="21339884">
            <a:off x="8132205" y="1709915"/>
            <a:ext cx="138437" cy="1400814"/>
          </a:xfrm>
          <a:prstGeom prst="triangle">
            <a:avLst>
              <a:gd name="adj" fmla="val 100000"/>
            </a:avLst>
          </a:prstGeom>
          <a:solidFill>
            <a:srgbClr val="001F5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60" y="0"/>
            <a:ext cx="6858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464" y="0"/>
            <a:ext cx="6858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8208912" cy="6192688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5360" y="82177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Конец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4293096"/>
            <a:ext cx="7128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/>
              <a:t>Выполнил: Макаров </a:t>
            </a:r>
            <a:r>
              <a:rPr lang="ru-RU" sz="2800" dirty="0" smtClean="0"/>
              <a:t>Олег Алексеевич, </a:t>
            </a:r>
            <a:r>
              <a:rPr lang="ru-RU" sz="2800"/>
              <a:t>выпускник </a:t>
            </a:r>
            <a:r>
              <a:rPr lang="ru-RU" sz="2800" smtClean="0"/>
              <a:t>9 </a:t>
            </a:r>
            <a:r>
              <a:rPr lang="ru-RU" sz="2800" dirty="0" smtClean="0"/>
              <a:t>класса, МОУ </a:t>
            </a:r>
            <a:r>
              <a:rPr lang="ru-RU" sz="2800" dirty="0"/>
              <a:t>лицея №24,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г</a:t>
            </a:r>
            <a:r>
              <a:rPr lang="ru-RU" sz="2800" dirty="0"/>
              <a:t>. Волгодонск</a:t>
            </a: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3851920" y="2564904"/>
            <a:ext cx="1301708" cy="1296144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perspective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2656"/>
            <a:ext cx="2548488" cy="1368152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Для тех кто не заметил.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Версия компьютера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указывает на дату дня космонавтики.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1710" y="332656"/>
            <a:ext cx="2548488" cy="1368152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804248" y="332656"/>
            <a:ext cx="2199576" cy="684076"/>
            <a:chOff x="6804248" y="332656"/>
            <a:chExt cx="2199576" cy="684076"/>
          </a:xfrm>
        </p:grpSpPr>
        <p:sp>
          <p:nvSpPr>
            <p:cNvPr id="13" name="Стрелка вправо 12">
              <a:hlinkClick r:id="" action="ppaction://hlinkshowjump?jump=nextslide"/>
            </p:cNvPr>
            <p:cNvSpPr/>
            <p:nvPr/>
          </p:nvSpPr>
          <p:spPr>
            <a:xfrm>
              <a:off x="6804248" y="332656"/>
              <a:ext cx="1872208" cy="68407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8264" y="417540"/>
              <a:ext cx="2055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00B050"/>
                  </a:solidFill>
                </a:rPr>
                <a:t>Ссылки</a:t>
              </a:r>
              <a:endParaRPr lang="ru-RU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525"/>
            <a:ext cx="8229600" cy="648072"/>
          </a:xfrm>
        </p:spPr>
        <p:txBody>
          <a:bodyPr/>
          <a:lstStyle/>
          <a:p>
            <a:r>
              <a:rPr lang="ru-RU" sz="2400" dirty="0" smtClean="0"/>
              <a:t>Ссылки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192688"/>
          </a:xfrm>
        </p:spPr>
        <p:txBody>
          <a:bodyPr>
            <a:noAutofit/>
          </a:bodyPr>
          <a:lstStyle/>
          <a:p>
            <a:r>
              <a:rPr lang="en-US" sz="600" dirty="0" smtClean="0">
                <a:hlinkClick r:id="rId3"/>
              </a:rPr>
              <a:t>http://wallpaperscraft.ru/download/bumaga_tekstura_kletki_svetlyy_55327/2048x2048</a:t>
            </a:r>
            <a:endParaRPr lang="ru-RU" sz="600" dirty="0" smtClean="0"/>
          </a:p>
          <a:p>
            <a:r>
              <a:rPr lang="en-US" sz="600" dirty="0" smtClean="0">
                <a:hlinkClick r:id="rId4"/>
              </a:rPr>
              <a:t>http://favim.ru/image/2436997/</a:t>
            </a:r>
            <a:endParaRPr lang="ru-RU" sz="600" dirty="0" smtClean="0"/>
          </a:p>
          <a:p>
            <a:r>
              <a:rPr lang="en-US" sz="600" dirty="0" smtClean="0">
                <a:hlinkClick r:id="rId5"/>
              </a:rPr>
              <a:t>http://rccity.ru/portfolio/design-doma-kurganinsk/</a:t>
            </a:r>
            <a:endParaRPr lang="ru-RU" sz="600" dirty="0" smtClean="0"/>
          </a:p>
          <a:p>
            <a:r>
              <a:rPr lang="en-US" sz="600" dirty="0" smtClean="0">
                <a:hlinkClick r:id="rId6"/>
              </a:rPr>
              <a:t>http://www.otkosoff.ru/uslugi-3.html</a:t>
            </a:r>
            <a:endParaRPr lang="ru-RU" sz="600" dirty="0" smtClean="0"/>
          </a:p>
          <a:p>
            <a:r>
              <a:rPr lang="en-US" sz="600" dirty="0" smtClean="0">
                <a:hlinkClick r:id="rId7"/>
              </a:rPr>
              <a:t>http://editor.printdesign.ru/download?editordesignid=431979</a:t>
            </a:r>
            <a:r>
              <a:rPr lang="ru-RU" sz="600" dirty="0" smtClean="0">
                <a:hlinkClick r:id="rId7"/>
              </a:rPr>
              <a:t>-</a:t>
            </a:r>
            <a:r>
              <a:rPr lang="ru-RU" sz="600" dirty="0" smtClean="0"/>
              <a:t> На этом сайте я создал золотой билет.</a:t>
            </a:r>
            <a:endParaRPr lang="en-US" sz="600" dirty="0" smtClean="0"/>
          </a:p>
          <a:p>
            <a:r>
              <a:rPr lang="en-US" sz="600" dirty="0" smtClean="0">
                <a:hlinkClick r:id="rId8"/>
              </a:rPr>
              <a:t>http</a:t>
            </a:r>
            <a:r>
              <a:rPr lang="en-US" sz="600" dirty="0">
                <a:hlinkClick r:id="rId8"/>
              </a:rPr>
              <a:t>://fishki.net/48234-kosmicheskij-korabl-vnutri-31-foto--</a:t>
            </a:r>
            <a:r>
              <a:rPr lang="en-US" sz="600" dirty="0" smtClean="0">
                <a:hlinkClick r:id="rId8"/>
              </a:rPr>
              <a:t>1-video.html</a:t>
            </a:r>
            <a:endParaRPr lang="ru-RU" sz="600" dirty="0" smtClean="0"/>
          </a:p>
          <a:p>
            <a:r>
              <a:rPr lang="en-US" sz="600" dirty="0"/>
              <a:t> </a:t>
            </a:r>
            <a:r>
              <a:rPr lang="en-US" sz="600" dirty="0">
                <a:hlinkClick r:id="rId9"/>
              </a:rPr>
              <a:t>http://</a:t>
            </a:r>
            <a:r>
              <a:rPr lang="en-US" sz="600" dirty="0" smtClean="0">
                <a:hlinkClick r:id="rId9"/>
              </a:rPr>
              <a:t>www.look.com.ua/large/201210/47432.jpg</a:t>
            </a:r>
            <a:endParaRPr lang="en-US" sz="600" dirty="0" smtClean="0"/>
          </a:p>
          <a:p>
            <a:r>
              <a:rPr lang="en-US" sz="600" dirty="0">
                <a:hlinkClick r:id="rId10"/>
              </a:rPr>
              <a:t>http://</a:t>
            </a:r>
            <a:r>
              <a:rPr lang="en-US" sz="600" dirty="0" smtClean="0">
                <a:hlinkClick r:id="rId10"/>
              </a:rPr>
              <a:t>nibler.ru/uploads/users/11119/2015-07-07/zhilische-poslednee-energiyam-eto-interesno-poznavatelno-kartinki_9091442052.jpg</a:t>
            </a:r>
            <a:endParaRPr lang="ru-RU" sz="600" dirty="0" smtClean="0"/>
          </a:p>
          <a:p>
            <a:r>
              <a:rPr lang="en-US" sz="600" dirty="0">
                <a:hlinkClick r:id="rId11"/>
              </a:rPr>
              <a:t>http://weatherblog.ru/soderzhanie-v-troposfere-vodyanogo-para</a:t>
            </a:r>
            <a:r>
              <a:rPr lang="en-US" sz="600" dirty="0" smtClean="0">
                <a:hlinkClick r:id="rId11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12"/>
              </a:rPr>
              <a:t>http://</a:t>
            </a:r>
            <a:r>
              <a:rPr lang="en-US" sz="600" dirty="0" smtClean="0">
                <a:hlinkClick r:id="rId12"/>
              </a:rPr>
              <a:t>hq-oboi.ru/wall/stratosfera_1600x1200</a:t>
            </a:r>
            <a:endParaRPr lang="ru-RU" sz="600" dirty="0" smtClean="0"/>
          </a:p>
          <a:p>
            <a:r>
              <a:rPr lang="en-US" sz="600" dirty="0">
                <a:hlinkClick r:id="rId13"/>
              </a:rPr>
              <a:t>https://ru.wikipedia.org/wiki/%</a:t>
            </a:r>
            <a:r>
              <a:rPr lang="en-US" sz="600" dirty="0" smtClean="0">
                <a:hlinkClick r:id="rId13"/>
              </a:rPr>
              <a:t>D0%A1%D1%82%D1%80%D0%B0%D1%82%D0%BE%D1%81%D1%84%D0%B5%D1%80%D0%B0</a:t>
            </a:r>
            <a:endParaRPr lang="en-US" sz="600" dirty="0" smtClean="0"/>
          </a:p>
          <a:p>
            <a:r>
              <a:rPr lang="en-US" sz="600" dirty="0">
                <a:hlinkClick r:id="rId14"/>
              </a:rPr>
              <a:t>https://ru.wikipedia.org/wiki/%</a:t>
            </a:r>
            <a:r>
              <a:rPr lang="en-US" sz="600" dirty="0" smtClean="0">
                <a:hlinkClick r:id="rId14"/>
              </a:rPr>
              <a:t>D0%A2%D1%80%D0%BE%D0%BF%D0%BE%D1%81%D1%84%D0%B5%D1%80%D0%B0</a:t>
            </a:r>
            <a:endParaRPr lang="ru-RU" sz="600" dirty="0" smtClean="0"/>
          </a:p>
          <a:p>
            <a:r>
              <a:rPr lang="en-US" sz="600" dirty="0">
                <a:hlinkClick r:id="rId15"/>
              </a:rPr>
              <a:t>https://ru.wikipedia.org/wiki/%</a:t>
            </a:r>
            <a:r>
              <a:rPr lang="en-US" sz="600" dirty="0" smtClean="0">
                <a:hlinkClick r:id="rId15"/>
              </a:rPr>
              <a:t>D0%9C%D0%B5%D0%B7%D0%BE%D1%81%D1%84%D0%B5%D1%80%D0%B0</a:t>
            </a:r>
            <a:endParaRPr lang="ru-RU" sz="600" dirty="0" smtClean="0"/>
          </a:p>
          <a:p>
            <a:r>
              <a:rPr lang="en-US" sz="600" dirty="0">
                <a:hlinkClick r:id="rId16"/>
              </a:rPr>
              <a:t>http://</a:t>
            </a:r>
            <a:r>
              <a:rPr lang="en-US" sz="600" dirty="0" smtClean="0">
                <a:hlinkClick r:id="rId16"/>
              </a:rPr>
              <a:t>sinij-karlik.ru/termosfera.html</a:t>
            </a:r>
            <a:endParaRPr lang="ru-RU" sz="600" dirty="0" smtClean="0"/>
          </a:p>
          <a:p>
            <a:r>
              <a:rPr lang="en-US" sz="600" dirty="0">
                <a:hlinkClick r:id="rId17"/>
              </a:rPr>
              <a:t>http://</a:t>
            </a:r>
            <a:r>
              <a:rPr lang="en-US" sz="600" dirty="0" smtClean="0">
                <a:hlinkClick r:id="rId17"/>
              </a:rPr>
              <a:t>geo-nature.ru/wp-content/uploads/2013/07/thermosphere-satsm_resized_width_c71cc0b9e2d2cc64d297eeb82836d2e5_500_q951.jpg</a:t>
            </a:r>
            <a:endParaRPr lang="ru-RU" sz="600" dirty="0" smtClean="0"/>
          </a:p>
          <a:p>
            <a:r>
              <a:rPr lang="en-US" sz="600" dirty="0">
                <a:hlinkClick r:id="rId18"/>
              </a:rPr>
              <a:t>http://</a:t>
            </a:r>
            <a:r>
              <a:rPr lang="en-US" sz="600" dirty="0" smtClean="0">
                <a:hlinkClick r:id="rId18"/>
              </a:rPr>
              <a:t>www.bilgilersitesi.com/wp-content/uploads/2012/03/exosphere1.jpg</a:t>
            </a:r>
            <a:endParaRPr lang="ru-RU" sz="600" dirty="0" smtClean="0"/>
          </a:p>
          <a:p>
            <a:r>
              <a:rPr lang="en-US" sz="600" dirty="0">
                <a:hlinkClick r:id="rId19"/>
              </a:rPr>
              <a:t>http://paranormal-news.ru/_</a:t>
            </a:r>
            <a:r>
              <a:rPr lang="en-US" sz="600" dirty="0" smtClean="0">
                <a:hlinkClick r:id="rId19"/>
              </a:rPr>
              <a:t>nw/116/38621170.jpg</a:t>
            </a:r>
            <a:endParaRPr lang="ru-RU" sz="600" dirty="0" smtClean="0"/>
          </a:p>
          <a:p>
            <a:r>
              <a:rPr lang="en-US" sz="600" dirty="0">
                <a:hlinkClick r:id="rId20"/>
              </a:rPr>
              <a:t>https://ru.wikipedia.org/wiki/%D0%9B%D1%83%D0%BD%D0%B0#.D0.92.D0.BB.D0.B8.D1.8F.D0.BD.D0.B8.D0.B5_.D0.9B.D1.83.D0.BD.D1.8B_.D0.BD.D0.B0_.</a:t>
            </a:r>
            <a:r>
              <a:rPr lang="en-US" sz="600" dirty="0" smtClean="0">
                <a:hlinkClick r:id="rId20"/>
              </a:rPr>
              <a:t>D1.87.D0.B5.D0.BB.D0.BE.D0.B2.D0.B5.D0.BA.D0.B0</a:t>
            </a:r>
            <a:endParaRPr lang="ru-RU" sz="600" dirty="0"/>
          </a:p>
          <a:p>
            <a:r>
              <a:rPr lang="en-US" sz="600" dirty="0">
                <a:hlinkClick r:id="rId21"/>
              </a:rPr>
              <a:t>https://ru.wikipedia.org/wiki/%</a:t>
            </a:r>
            <a:r>
              <a:rPr lang="en-US" sz="600" dirty="0" smtClean="0">
                <a:hlinkClick r:id="rId21"/>
              </a:rPr>
              <a:t>D0%97%D0%B5%D0%BC%D0%BB%D1%8F</a:t>
            </a:r>
            <a:endParaRPr lang="ru-RU" sz="600" dirty="0" smtClean="0"/>
          </a:p>
          <a:p>
            <a:r>
              <a:rPr lang="en-US" sz="600" dirty="0">
                <a:hlinkClick r:id="rId22"/>
              </a:rPr>
              <a:t>http://pedsovet.su/_</a:t>
            </a:r>
            <a:r>
              <a:rPr lang="en-US" sz="600" dirty="0" smtClean="0">
                <a:hlinkClick r:id="rId22"/>
              </a:rPr>
              <a:t>ld/371/53320297.jpg</a:t>
            </a:r>
            <a:endParaRPr lang="ru-RU" sz="600" dirty="0" smtClean="0"/>
          </a:p>
          <a:p>
            <a:r>
              <a:rPr lang="en-US" sz="600" dirty="0">
                <a:hlinkClick r:id="rId23"/>
              </a:rPr>
              <a:t>http://</a:t>
            </a:r>
            <a:r>
              <a:rPr lang="en-US" sz="600" dirty="0" smtClean="0">
                <a:hlinkClick r:id="rId23"/>
              </a:rPr>
              <a:t>elementy.ru/images/eltpub/102ssys_600.jpg</a:t>
            </a:r>
            <a:endParaRPr lang="en-US" sz="600" dirty="0" smtClean="0"/>
          </a:p>
          <a:p>
            <a:r>
              <a:rPr lang="en-US" sz="600" dirty="0" smtClean="0">
                <a:hlinkClick r:id="rId24"/>
              </a:rPr>
              <a:t>http</a:t>
            </a:r>
            <a:r>
              <a:rPr lang="en-US" sz="600" dirty="0">
                <a:hlinkClick r:id="rId24"/>
              </a:rPr>
              <a:t>://</a:t>
            </a:r>
            <a:r>
              <a:rPr lang="en-US" sz="600" dirty="0" smtClean="0">
                <a:hlinkClick r:id="rId24"/>
              </a:rPr>
              <a:t>interesting-science.worldbyte.net/wp-content/uploads/2016/05/Mercury.jpg</a:t>
            </a:r>
            <a:endParaRPr lang="en-US" sz="600" dirty="0" smtClean="0"/>
          </a:p>
          <a:p>
            <a:r>
              <a:rPr lang="en-US" sz="600" dirty="0">
                <a:hlinkClick r:id="rId25"/>
              </a:rPr>
              <a:t>http://ru-ecology.info/term/13580</a:t>
            </a:r>
            <a:r>
              <a:rPr lang="en-US" sz="600" dirty="0" smtClean="0">
                <a:hlinkClick r:id="rId25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26"/>
              </a:rPr>
              <a:t>http://</a:t>
            </a:r>
            <a:r>
              <a:rPr lang="en-US" sz="600" dirty="0" smtClean="0">
                <a:hlinkClick r:id="rId26"/>
              </a:rPr>
              <a:t>asn24.ru.opt-images.1c-bitrix-cdn.ru/upload/iblock/e6a/e6a3dd703f14ecead23122a6928c5d70.jpg?1455780088164814</a:t>
            </a:r>
            <a:endParaRPr lang="ru-RU" sz="600" dirty="0" smtClean="0"/>
          </a:p>
          <a:p>
            <a:r>
              <a:rPr lang="en-US" sz="600" dirty="0">
                <a:hlinkClick r:id="rId27"/>
              </a:rPr>
              <a:t>https://ru.wikipedia.org/wiki/%</a:t>
            </a:r>
            <a:r>
              <a:rPr lang="en-US" sz="600" dirty="0" smtClean="0">
                <a:hlinkClick r:id="rId27"/>
              </a:rPr>
              <a:t>D0%9F%D0%BB%D1%83%D1%82%D0%BE%D0%BD</a:t>
            </a:r>
            <a:endParaRPr lang="ru-RU" sz="600" dirty="0" smtClean="0"/>
          </a:p>
          <a:p>
            <a:r>
              <a:rPr lang="en-US" sz="600" dirty="0">
                <a:hlinkClick r:id="rId28"/>
              </a:rPr>
              <a:t>https://ru.wikipedia.org/wiki/</a:t>
            </a:r>
            <a:r>
              <a:rPr lang="ru-RU" sz="600" dirty="0" smtClean="0">
                <a:hlinkClick r:id="rId28"/>
              </a:rPr>
              <a:t>Меркурий</a:t>
            </a:r>
            <a:endParaRPr lang="ru-RU" sz="600" dirty="0" smtClean="0"/>
          </a:p>
          <a:p>
            <a:r>
              <a:rPr lang="en-US" sz="600" dirty="0">
                <a:hlinkClick r:id="rId29"/>
              </a:rPr>
              <a:t>http://www.kurier.lt/interesnye-fakty-o-planete-zemlja</a:t>
            </a:r>
            <a:r>
              <a:rPr lang="en-US" sz="600" dirty="0" smtClean="0">
                <a:hlinkClick r:id="rId29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30"/>
              </a:rPr>
              <a:t>http://</a:t>
            </a:r>
            <a:r>
              <a:rPr lang="en-US" sz="600" dirty="0" smtClean="0">
                <a:hlinkClick r:id="rId30"/>
              </a:rPr>
              <a:t>www.itogi.ru/7-days/img/738/I-31-PARADOX-ven-f01_640.jpg</a:t>
            </a:r>
            <a:endParaRPr lang="ru-RU" sz="600" dirty="0" smtClean="0"/>
          </a:p>
          <a:p>
            <a:r>
              <a:rPr lang="en-US" sz="600" dirty="0">
                <a:hlinkClick r:id="rId31"/>
              </a:rPr>
              <a:t>http://</a:t>
            </a:r>
            <a:r>
              <a:rPr lang="en-US" sz="600" dirty="0" smtClean="0">
                <a:hlinkClick r:id="rId31"/>
              </a:rPr>
              <a:t>rusvesna.su/sites/default/files/fobos-sputnik.jpg</a:t>
            </a:r>
            <a:endParaRPr lang="en-US" sz="600" dirty="0" smtClean="0"/>
          </a:p>
          <a:p>
            <a:r>
              <a:rPr lang="en-US" sz="600" dirty="0">
                <a:hlinkClick r:id="rId32"/>
              </a:rPr>
              <a:t>https://ru.wikipedia.org/wiki/%</a:t>
            </a:r>
            <a:r>
              <a:rPr lang="en-US" sz="600" dirty="0" smtClean="0">
                <a:hlinkClick r:id="rId32"/>
              </a:rPr>
              <a:t>D0%94%D0%B5%D0%B9%D0%BC%D0%BE%D1%81</a:t>
            </a:r>
            <a:endParaRPr lang="ru-RU" sz="600" dirty="0" smtClean="0"/>
          </a:p>
          <a:p>
            <a:r>
              <a:rPr lang="en-US" sz="600" dirty="0">
                <a:hlinkClick r:id="rId33"/>
              </a:rPr>
              <a:t>https://ru.wikipedia.org/wiki/%</a:t>
            </a:r>
            <a:r>
              <a:rPr lang="en-US" sz="600" dirty="0" smtClean="0">
                <a:hlinkClick r:id="rId33"/>
              </a:rPr>
              <a:t>D0%A4%D0%BE%D0%B1%D0%BE%D1%81</a:t>
            </a:r>
            <a:endParaRPr lang="en-US" sz="600" dirty="0" smtClean="0"/>
          </a:p>
          <a:p>
            <a:r>
              <a:rPr lang="en-US" sz="600" dirty="0">
                <a:hlinkClick r:id="rId34"/>
              </a:rPr>
              <a:t>https://ru.wikipedia.org/wiki/%</a:t>
            </a:r>
            <a:r>
              <a:rPr lang="en-US" sz="600" dirty="0" smtClean="0">
                <a:hlinkClick r:id="rId34"/>
              </a:rPr>
              <a:t>D0%9C%D0%B0%D1%80%D1%81</a:t>
            </a:r>
            <a:endParaRPr lang="ru-RU" sz="600" dirty="0"/>
          </a:p>
          <a:p>
            <a:r>
              <a:rPr lang="en-US" sz="600" dirty="0">
                <a:hlinkClick r:id="rId35"/>
              </a:rPr>
              <a:t>http://</a:t>
            </a:r>
            <a:r>
              <a:rPr lang="en-US" sz="600" dirty="0" smtClean="0">
                <a:hlinkClick r:id="rId35"/>
              </a:rPr>
              <a:t>www.primordial-light.com/moon.html</a:t>
            </a:r>
            <a:endParaRPr lang="ru-RU" sz="600" dirty="0" smtClean="0"/>
          </a:p>
          <a:p>
            <a:r>
              <a:rPr lang="en-US" sz="600" dirty="0">
                <a:hlinkClick r:id="rId36"/>
              </a:rPr>
              <a:t>http://</a:t>
            </a:r>
            <a:r>
              <a:rPr lang="en-US" sz="600" dirty="0" smtClean="0">
                <a:hlinkClick r:id="rId36"/>
              </a:rPr>
              <a:t>www.popmech.ru/upload/iblock/2f4/121-megapixel%20earth.jpg</a:t>
            </a:r>
            <a:endParaRPr lang="en-US" sz="600" dirty="0" smtClean="0"/>
          </a:p>
          <a:p>
            <a:r>
              <a:rPr lang="en-US" sz="600" dirty="0">
                <a:hlinkClick r:id="rId37"/>
              </a:rPr>
              <a:t>http://</a:t>
            </a:r>
            <a:r>
              <a:rPr lang="en-US" sz="600" dirty="0" smtClean="0">
                <a:hlinkClick r:id="rId37"/>
              </a:rPr>
              <a:t>planetoved.ru/fobos.html</a:t>
            </a:r>
            <a:endParaRPr lang="ru-RU" sz="600" dirty="0"/>
          </a:p>
          <a:p>
            <a:r>
              <a:rPr lang="en-US" sz="600" dirty="0" smtClean="0">
                <a:hlinkClick r:id="rId38"/>
              </a:rPr>
              <a:t>http</a:t>
            </a:r>
            <a:r>
              <a:rPr lang="en-US" sz="600" dirty="0">
                <a:hlinkClick r:id="rId38"/>
              </a:rPr>
              <a:t>://</a:t>
            </a:r>
            <a:r>
              <a:rPr lang="en-US" sz="600" dirty="0" smtClean="0">
                <a:hlinkClick r:id="rId38"/>
              </a:rPr>
              <a:t>kvant.space/blog/yupiter</a:t>
            </a:r>
            <a:endParaRPr lang="ru-RU" sz="600" dirty="0" smtClean="0"/>
          </a:p>
          <a:p>
            <a:r>
              <a:rPr lang="en-US" sz="600" dirty="0">
                <a:hlinkClick r:id="rId39"/>
              </a:rPr>
              <a:t>https://ru.wikipedia.org/wiki/%</a:t>
            </a:r>
            <a:r>
              <a:rPr lang="en-US" sz="600" dirty="0" smtClean="0">
                <a:hlinkClick r:id="rId39"/>
              </a:rPr>
              <a:t>D0%AE%D0%BF%D0%B8%D1%82%D0%B5%D1%80</a:t>
            </a:r>
            <a:endParaRPr lang="ru-RU" sz="600" dirty="0" smtClean="0"/>
          </a:p>
          <a:p>
            <a:r>
              <a:rPr lang="en-US" sz="600" dirty="0">
                <a:hlinkClick r:id="rId40"/>
              </a:rPr>
              <a:t>http://100-faktov.ru/100-interesnyx-faktov-o-planete-saturn</a:t>
            </a:r>
            <a:r>
              <a:rPr lang="en-US" sz="600" dirty="0" smtClean="0">
                <a:hlinkClick r:id="rId40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41"/>
              </a:rPr>
              <a:t>http://picworld.ru/?</a:t>
            </a:r>
            <a:r>
              <a:rPr lang="en-US" sz="600" dirty="0" smtClean="0">
                <a:hlinkClick r:id="rId41"/>
              </a:rPr>
              <a:t>p=19020</a:t>
            </a:r>
            <a:endParaRPr lang="ru-RU" sz="600" dirty="0" smtClean="0"/>
          </a:p>
          <a:p>
            <a:r>
              <a:rPr lang="en-US" sz="600" dirty="0">
                <a:hlinkClick r:id="rId42"/>
              </a:rPr>
              <a:t>https://ru.wikipedia.org/wiki/%D0%A1%D0%B8%D0%B4%D0%B5%D1%80%D0%B8%D1%87%D0%B5%D1%81%D0%BA%D0%B8%D0%B9_%</a:t>
            </a:r>
            <a:r>
              <a:rPr lang="en-US" sz="600" dirty="0" smtClean="0">
                <a:hlinkClick r:id="rId42"/>
              </a:rPr>
              <a:t>D0%BF%D0%B5%D1%80%D0%B8%D0%BE%D0%B4</a:t>
            </a:r>
            <a:endParaRPr lang="en-US" sz="600" dirty="0" smtClean="0"/>
          </a:p>
          <a:p>
            <a:r>
              <a:rPr lang="en-US" sz="600" dirty="0">
                <a:hlinkClick r:id="rId43"/>
              </a:rPr>
              <a:t>http://geo-storm.ru/buri-na-solntse/vselennaja-i-kosmos/uran-samaja-medlennaja-planeta</a:t>
            </a:r>
            <a:r>
              <a:rPr lang="en-US" sz="600" dirty="0" smtClean="0">
                <a:hlinkClick r:id="rId43"/>
              </a:rPr>
              <a:t>/</a:t>
            </a:r>
            <a:endParaRPr lang="en-US" sz="600" dirty="0" smtClean="0"/>
          </a:p>
          <a:p>
            <a:r>
              <a:rPr lang="en-US" sz="600" dirty="0">
                <a:hlinkClick r:id="rId44"/>
              </a:rPr>
              <a:t>http://</a:t>
            </a:r>
            <a:r>
              <a:rPr lang="en-US" sz="600" dirty="0" smtClean="0">
                <a:hlinkClick r:id="rId44"/>
              </a:rPr>
              <a:t>tutknow.ru/astronomy/610-uran-golubaya-i-samaya-holodnaya-planeta.html</a:t>
            </a:r>
            <a:endParaRPr lang="en-US" sz="600" dirty="0" smtClean="0"/>
          </a:p>
          <a:p>
            <a:r>
              <a:rPr lang="en-US" sz="600" dirty="0">
                <a:hlinkClick r:id="rId45"/>
              </a:rPr>
              <a:t>https://ru.wikipedia.org/wiki/%</a:t>
            </a:r>
            <a:r>
              <a:rPr lang="en-US" sz="600" dirty="0" smtClean="0">
                <a:hlinkClick r:id="rId45"/>
              </a:rPr>
              <a:t>D0%9D%D0%B5%D0%BF%D1%82%D1%83%D0%BD</a:t>
            </a:r>
            <a:endParaRPr lang="ru-RU" sz="600" dirty="0" smtClean="0"/>
          </a:p>
          <a:p>
            <a:r>
              <a:rPr lang="en-US" sz="600" dirty="0">
                <a:hlinkClick r:id="rId46"/>
              </a:rPr>
              <a:t>http://</a:t>
            </a:r>
            <a:r>
              <a:rPr lang="en-US" sz="600" dirty="0" smtClean="0">
                <a:hlinkClick r:id="rId46"/>
              </a:rPr>
              <a:t>www.iastro.ru/astrology/tranzit-neptuna-k-marsu-perevod-glavyi-iz-knigi-govarda-sasportasa-bogi-peremen-bol-krizis-i-tranzityi-urana-neptuna-i-plutona-chast-i.htm</a:t>
            </a:r>
            <a:endParaRPr lang="ru-RU" sz="600" dirty="0"/>
          </a:p>
          <a:p>
            <a:r>
              <a:rPr lang="en-US" sz="600" dirty="0">
                <a:hlinkClick r:id="rId47"/>
              </a:rPr>
              <a:t>https://ru.wikipedia.org/wiki/%D0%A3%D1%80%D0%B0%D0%BD_%</a:t>
            </a:r>
            <a:r>
              <a:rPr lang="en-US" sz="600" dirty="0" smtClean="0">
                <a:hlinkClick r:id="rId47"/>
              </a:rPr>
              <a:t>28%D0%BF%D0%BB%D0%B0%D0%BD%D0%B5%D1%82%D0%B0%29</a:t>
            </a:r>
            <a:endParaRPr lang="ru-RU" sz="600" dirty="0" smtClean="0"/>
          </a:p>
          <a:p>
            <a:r>
              <a:rPr lang="en-US" sz="600" dirty="0">
                <a:hlinkClick r:id="rId48"/>
              </a:rPr>
              <a:t>https://ru.wikipedia.org/wiki/</a:t>
            </a:r>
            <a:r>
              <a:rPr lang="ru-RU" sz="600" dirty="0" smtClean="0">
                <a:hlinkClick r:id="rId48"/>
              </a:rPr>
              <a:t>Сатурн</a:t>
            </a:r>
            <a:endParaRPr lang="ru-RU" sz="600" dirty="0" smtClean="0"/>
          </a:p>
          <a:p>
            <a:r>
              <a:rPr lang="en-US" sz="600" dirty="0">
                <a:hlinkClick r:id="rId49"/>
              </a:rPr>
              <a:t>http://tutknow.ru/astronomy</a:t>
            </a:r>
            <a:r>
              <a:rPr lang="en-US" sz="600" dirty="0" smtClean="0">
                <a:hlinkClick r:id="rId49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50"/>
              </a:rPr>
              <a:t>https://ru.wikipedia.org/wiki/103P/%</a:t>
            </a:r>
            <a:r>
              <a:rPr lang="en-US" sz="600" dirty="0" smtClean="0">
                <a:hlinkClick r:id="rId50"/>
              </a:rPr>
              <a:t>D0%A5%D0%B0%D1%80%D1%82%D0%BB%D0%B8</a:t>
            </a:r>
            <a:endParaRPr lang="ru-RU" sz="600" dirty="0" smtClean="0"/>
          </a:p>
          <a:p>
            <a:r>
              <a:rPr lang="en-US" sz="600" dirty="0">
                <a:hlinkClick r:id="rId51"/>
              </a:rPr>
              <a:t>http://v-kosmose.com/kometyi-solnechnoy-sistemyi/vilda</a:t>
            </a:r>
            <a:r>
              <a:rPr lang="en-US" sz="600" dirty="0" smtClean="0">
                <a:hlinkClick r:id="rId51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52"/>
              </a:rPr>
              <a:t>http://v-kosmose.com/kometyi-solnechnoy-sistemyi</a:t>
            </a:r>
            <a:r>
              <a:rPr lang="en-US" sz="600" dirty="0" smtClean="0">
                <a:hlinkClick r:id="rId52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53"/>
              </a:rPr>
              <a:t>https://ru.wikipedia.org/wiki/%D0%9F%D0%BE%D1%8F%D1%81_%</a:t>
            </a:r>
            <a:r>
              <a:rPr lang="en-US" sz="600" dirty="0" smtClean="0">
                <a:hlinkClick r:id="rId53"/>
              </a:rPr>
              <a:t>D0%9A%D0%BE%D0%B9%D0%BF%D0%B5%D1%80%D0%B0</a:t>
            </a:r>
            <a:endParaRPr lang="ru-RU" sz="600" dirty="0" smtClean="0"/>
          </a:p>
          <a:p>
            <a:r>
              <a:rPr lang="en-US" sz="600" dirty="0">
                <a:hlinkClick r:id="rId54"/>
              </a:rPr>
              <a:t>http://v-kosmose.com/asteroidyi-i-kometyi</a:t>
            </a:r>
            <a:r>
              <a:rPr lang="en-US" sz="600" dirty="0" smtClean="0">
                <a:hlinkClick r:id="rId54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55"/>
              </a:rPr>
              <a:t>http://</a:t>
            </a:r>
            <a:r>
              <a:rPr lang="en-US" sz="600" dirty="0" smtClean="0">
                <a:hlinkClick r:id="rId55"/>
              </a:rPr>
              <a:t>lfly.ru/interesnye-fakty-o-solntse.html</a:t>
            </a:r>
            <a:endParaRPr lang="ru-RU" sz="600" dirty="0" smtClean="0"/>
          </a:p>
          <a:p>
            <a:r>
              <a:rPr lang="en-US" sz="600" dirty="0">
                <a:hlinkClick r:id="rId56"/>
              </a:rPr>
              <a:t>http://web.cs.ucla.edu/~</a:t>
            </a:r>
            <a:r>
              <a:rPr lang="en-US" sz="600" dirty="0" smtClean="0">
                <a:hlinkClick r:id="rId56"/>
              </a:rPr>
              <a:t>cffjiang/publications.html</a:t>
            </a:r>
            <a:endParaRPr lang="ru-RU" sz="600" dirty="0" smtClean="0"/>
          </a:p>
          <a:p>
            <a:endParaRPr lang="ru-RU" sz="100" dirty="0" smtClean="0"/>
          </a:p>
          <a:p>
            <a:endParaRPr lang="ru-RU" sz="100" dirty="0" smtClean="0"/>
          </a:p>
          <a:p>
            <a:endParaRPr lang="ru-RU" sz="100" dirty="0" smtClean="0"/>
          </a:p>
          <a:p>
            <a:endParaRPr lang="ru-RU" sz="100" dirty="0" smtClean="0"/>
          </a:p>
          <a:p>
            <a:pPr marL="0" indent="0">
              <a:buNone/>
            </a:pPr>
            <a:endParaRPr lang="ru-RU" sz="100" dirty="0" smtClean="0"/>
          </a:p>
          <a:p>
            <a:endParaRPr lang="ru-RU" sz="100" kern="900" dirty="0"/>
          </a:p>
        </p:txBody>
      </p:sp>
    </p:spTree>
    <p:extLst>
      <p:ext uri="{BB962C8B-B14F-4D97-AF65-F5344CB8AC3E}">
        <p14:creationId xmlns:p14="http://schemas.microsoft.com/office/powerpoint/2010/main" val="354890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-130738" y="0"/>
            <a:ext cx="9274739" cy="6957392"/>
          </a:xfrm>
        </p:spPr>
      </p:pic>
      <p:sp>
        <p:nvSpPr>
          <p:cNvPr id="27" name="Прямоугольник 26"/>
          <p:cNvSpPr/>
          <p:nvPr/>
        </p:nvSpPr>
        <p:spPr>
          <a:xfrm>
            <a:off x="-304753" y="-1084729"/>
            <a:ext cx="9576556" cy="8259630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76572" y="195598"/>
            <a:ext cx="8568951" cy="5760640"/>
            <a:chOff x="276572" y="195598"/>
            <a:chExt cx="8568951" cy="576064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02531" y="5805264"/>
            <a:ext cx="7549083" cy="1052736"/>
            <a:chOff x="1043608" y="5805264"/>
            <a:chExt cx="7056784" cy="10527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ysClr val="windowText" lastClr="000000"/>
                  </a:solidFill>
                </a:rPr>
                <a:t>Ты находишься в кабине космолета </a:t>
              </a:r>
              <a:r>
                <a:rPr lang="en-US" dirty="0">
                  <a:solidFill>
                    <a:sysClr val="windowText" lastClr="000000"/>
                  </a:solidFill>
                </a:rPr>
                <a:t>R-212.</a:t>
              </a:r>
              <a:endParaRPr lang="ru-RU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ru-RU" dirty="0">
                  <a:solidFill>
                    <a:sysClr val="windowText" lastClr="000000"/>
                  </a:solidFill>
                </a:rPr>
                <a:t>Услышав дребезжащий звук, ты посмотрел на экран.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15616" y="908720"/>
            <a:ext cx="6984776" cy="252028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Consolas" pitchFamily="49" charset="0"/>
                <a:cs typeface="Consolas" pitchFamily="49" charset="0"/>
              </a:rPr>
              <a:t>Приветствую тебя, мой юный друг!...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410" y="908720"/>
            <a:ext cx="7173412" cy="252028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Consolas" pitchFamily="49" charset="0"/>
                <a:cs typeface="Consolas" pitchFamily="49" charset="0"/>
              </a:rPr>
              <a:t>Для запуска ракеты нажмите на эту кнопку два раза... 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2899349" y="4853312"/>
            <a:ext cx="3168352" cy="288032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41589" y="3876896"/>
            <a:ext cx="1550491" cy="1890208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isometricOffAxis2Top"/>
            <a:lightRig rig="threePt" dir="t"/>
          </a:scene3d>
          <a:sp3d>
            <a:bevelT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Пуск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745038" y="3995650"/>
            <a:ext cx="1550491" cy="1890208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isometricOffAxis2Top"/>
            <a:lightRig rig="threePt" dir="t"/>
          </a:scene3d>
          <a:sp3d>
            <a:bevelT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Пуск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6613" y="524806"/>
            <a:ext cx="7759230" cy="504056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4905" y="555638"/>
            <a:ext cx="7602646" cy="3799600"/>
            <a:chOff x="694905" y="-95342"/>
            <a:chExt cx="7602646" cy="37996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4905" y="-95342"/>
              <a:ext cx="7602646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Вас приветствует компьютер</a:t>
              </a:r>
              <a:endParaRPr lang="ru-RU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04291" y="2780928"/>
              <a:ext cx="286385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Glemon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465548" y="3356992"/>
            <a:ext cx="6336704" cy="3472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64972" y="1848299"/>
            <a:ext cx="48860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Загрузка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59682" y="5517232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4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2" grpId="1" animBg="1"/>
      <p:bldP spid="17" grpId="0" animBg="1"/>
      <p:bldP spid="9" grpId="0" animBg="1"/>
      <p:bldP spid="10" grpId="0" animBg="1"/>
      <p:bldP spid="10" grpId="1" animBg="1"/>
      <p:bldP spid="10" grpId="2" animBg="1"/>
      <p:bldP spid="22" grpId="0" animBg="1"/>
      <p:bldP spid="22" grpId="1" animBg="1"/>
      <p:bldP spid="19" grpId="0" animBg="1"/>
      <p:bldP spid="19" grpId="1" animBg="1"/>
      <p:bldP spid="12" grpId="0" animBg="1"/>
      <p:bldP spid="12" grpId="1" animBg="1"/>
      <p:bldP spid="24" grpId="0"/>
      <p:bldP spid="24" grpId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-540568" y="-531440"/>
            <a:ext cx="9865096" cy="763284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02531" y="5805264"/>
            <a:ext cx="7549083" cy="1052736"/>
            <a:chOff x="1043608" y="5805264"/>
            <a:chExt cx="7056784" cy="10527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43608" y="5805264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От этой встряски я чуть не упал. </a:t>
              </a:r>
            </a:p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08104" y="6618642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902531" y="5813241"/>
            <a:ext cx="7530465" cy="1052736"/>
            <a:chOff x="901146" y="5660841"/>
            <a:chExt cx="7039379" cy="10527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01146" y="5660841"/>
              <a:ext cx="6912768" cy="1052736"/>
            </a:xfrm>
            <a:prstGeom prst="round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На компьютере высветилась надпись.</a:t>
              </a:r>
            </a:p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48237" y="6479154"/>
              <a:ext cx="2592288" cy="23442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</a:rPr>
                <a:t>Нажмите для продолжения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3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63" r="6687" b="-163"/>
          <a:stretch/>
        </p:blipFill>
        <p:spPr>
          <a:xfrm>
            <a:off x="-540568" y="-531440"/>
            <a:ext cx="9865096" cy="76328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663730" y="-963488"/>
            <a:ext cx="10132274" cy="869167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76572" y="195598"/>
            <a:ext cx="8568951" cy="5760640"/>
            <a:chOff x="276572" y="195598"/>
            <a:chExt cx="8568951" cy="5760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6572" y="195598"/>
              <a:ext cx="8568951" cy="576064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2385" y="555638"/>
              <a:ext cx="7759230" cy="50405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93332" y="5317505"/>
              <a:ext cx="2961971" cy="842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Нажмите для продолжения</a:t>
              </a:r>
              <a:endParaRPr lang="ru-RU" sz="14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659863" y="6631554"/>
            <a:ext cx="2773133" cy="234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Нажмите для продолжения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2531" y="836713"/>
            <a:ext cx="7395020" cy="4759486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пролетаете тропосферу . . .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хотите получить больше информации о ней?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При отказе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вы пролетите дальше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Овал 17">
            <a:hlinkClick r:id="rId4" action="ppaction://hlinksldjump"/>
          </p:cNvPr>
          <p:cNvSpPr/>
          <p:nvPr/>
        </p:nvSpPr>
        <p:spPr>
          <a:xfrm>
            <a:off x="1547664" y="2492896"/>
            <a:ext cx="2088232" cy="20882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ДА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5167167" y="2492896"/>
            <a:ext cx="2088232" cy="2088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НЕТ</a:t>
            </a:r>
            <a:endParaRPr lang="ru-RU" sz="6000" b="1" dirty="0" smtClean="0">
              <a:ln w="50800"/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82" y="5517232"/>
            <a:ext cx="667739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Glemon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Версия </a:t>
            </a:r>
            <a:r>
              <a:rPr lang="en-US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12.04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1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/>
      <p:bldP spid="2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1650</Words>
  <Application>Microsoft Office PowerPoint</Application>
  <PresentationFormat>Экран (4:3)</PresentationFormat>
  <Paragraphs>554</Paragraphs>
  <Slides>66</Slides>
  <Notes>47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II Международный конкурс  “Этот удивительный космос”  Путешествие в космос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Тропосфера</vt:lpstr>
      <vt:lpstr>Презентация PowerPoint</vt:lpstr>
      <vt:lpstr>Презентация PowerPoint</vt:lpstr>
      <vt:lpstr>Стратосфера</vt:lpstr>
      <vt:lpstr>Презентация PowerPoint</vt:lpstr>
      <vt:lpstr>Презентация PowerPoint</vt:lpstr>
      <vt:lpstr>Мезосфера</vt:lpstr>
      <vt:lpstr>Презентация PowerPoint</vt:lpstr>
      <vt:lpstr>Презентация PowerPoint</vt:lpstr>
      <vt:lpstr>Термосфера</vt:lpstr>
      <vt:lpstr>Презентация PowerPoint</vt:lpstr>
      <vt:lpstr>Презентация PowerPoint</vt:lpstr>
      <vt:lpstr>Экзосфера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157</cp:revision>
  <dcterms:created xsi:type="dcterms:W3CDTF">2016-04-29T12:09:55Z</dcterms:created>
  <dcterms:modified xsi:type="dcterms:W3CDTF">2016-05-29T20:44:20Z</dcterms:modified>
</cp:coreProperties>
</file>