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1" r:id="rId5"/>
    <p:sldId id="262" r:id="rId6"/>
    <p:sldId id="264" r:id="rId7"/>
    <p:sldId id="263" r:id="rId8"/>
    <p:sldId id="265" r:id="rId9"/>
    <p:sldId id="268" r:id="rId10"/>
    <p:sldId id="266" r:id="rId11"/>
    <p:sldId id="269" r:id="rId12"/>
    <p:sldId id="270" r:id="rId13"/>
    <p:sldId id="271" r:id="rId14"/>
    <p:sldId id="272" r:id="rId15"/>
    <p:sldId id="273" r:id="rId16"/>
    <p:sldId id="267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120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C5861-32AE-4C4B-9742-909A14DC80A9}" type="datetimeFigureOut">
              <a:rPr lang="ru-RU" smtClean="0"/>
              <a:t>31.05.2016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378DE-DC89-46BB-9F56-FF017D5B49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961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C5861-32AE-4C4B-9742-909A14DC80A9}" type="datetimeFigureOut">
              <a:rPr lang="ru-RU" smtClean="0"/>
              <a:t>31.05.2016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378DE-DC89-46BB-9F56-FF017D5B49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0894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C5861-32AE-4C4B-9742-909A14DC80A9}" type="datetimeFigureOut">
              <a:rPr lang="ru-RU" smtClean="0"/>
              <a:t>31.05.2016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378DE-DC89-46BB-9F56-FF017D5B49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536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C5861-32AE-4C4B-9742-909A14DC80A9}" type="datetimeFigureOut">
              <a:rPr lang="ru-RU" smtClean="0"/>
              <a:t>31.05.2016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378DE-DC89-46BB-9F56-FF017D5B49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939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C5861-32AE-4C4B-9742-909A14DC80A9}" type="datetimeFigureOut">
              <a:rPr lang="ru-RU" smtClean="0"/>
              <a:t>31.05.2016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378DE-DC89-46BB-9F56-FF017D5B49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8532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C5861-32AE-4C4B-9742-909A14DC80A9}" type="datetimeFigureOut">
              <a:rPr lang="ru-RU" smtClean="0"/>
              <a:t>31.05.2016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378DE-DC89-46BB-9F56-FF017D5B49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89618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C5861-32AE-4C4B-9742-909A14DC80A9}" type="datetimeFigureOut">
              <a:rPr lang="ru-RU" smtClean="0"/>
              <a:t>31.05.2016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378DE-DC89-46BB-9F56-FF017D5B49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1531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C5861-32AE-4C4B-9742-909A14DC80A9}" type="datetimeFigureOut">
              <a:rPr lang="ru-RU" smtClean="0"/>
              <a:t>31.05.2016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378DE-DC89-46BB-9F56-FF017D5B49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6639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C5861-32AE-4C4B-9742-909A14DC80A9}" type="datetimeFigureOut">
              <a:rPr lang="ru-RU" smtClean="0"/>
              <a:t>31.05.2016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378DE-DC89-46BB-9F56-FF017D5B49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2837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C5861-32AE-4C4B-9742-909A14DC80A9}" type="datetimeFigureOut">
              <a:rPr lang="ru-RU" smtClean="0"/>
              <a:t>31.05.2016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378DE-DC89-46BB-9F56-FF017D5B49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44601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C5861-32AE-4C4B-9742-909A14DC80A9}" type="datetimeFigureOut">
              <a:rPr lang="ru-RU" smtClean="0"/>
              <a:t>31.05.2016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378DE-DC89-46BB-9F56-FF017D5B49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0949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C5861-32AE-4C4B-9742-909A14DC80A9}" type="datetimeFigureOut">
              <a:rPr lang="ru-RU" smtClean="0"/>
              <a:t>31.05.2016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9378DE-DC89-46BB-9F56-FF017D5B49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1403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aminpro.ru/samy_0012.html" TargetMode="External"/><Relationship Id="rId13" Type="http://schemas.openxmlformats.org/officeDocument/2006/relationships/hyperlink" Target="http://mport.ua/mix/1586140-Privet-iz-kosmosa--TOP-10-samyh-izvestnyh-komet" TargetMode="External"/><Relationship Id="rId18" Type="http://schemas.openxmlformats.org/officeDocument/2006/relationships/hyperlink" Target="http://tsargrad.tv/news/2016/05/30/kometa-churjumova-gerasimenko-podaet-priznaki-zhizni" TargetMode="External"/><Relationship Id="rId3" Type="http://schemas.openxmlformats.org/officeDocument/2006/relationships/hyperlink" Target="http://sardonyxcat.ru/oboi/kometa_gorizont_zvezdy_planeta_vid_planety_prostory_komety_zemlya_zvezda_meteority_kosmos" TargetMode="External"/><Relationship Id="rId7" Type="http://schemas.openxmlformats.org/officeDocument/2006/relationships/hyperlink" Target="http://cometasite.ru/kometa_galleya/orbita_galleya/" TargetMode="External"/><Relationship Id="rId12" Type="http://schemas.openxmlformats.org/officeDocument/2006/relationships/hyperlink" Target="http://planetologia.ru/komety/4430-chem-pahnet-kometa-67pchurjumovagerasimenko.html" TargetMode="External"/><Relationship Id="rId17" Type="http://schemas.openxmlformats.org/officeDocument/2006/relationships/hyperlink" Target="http://v-kosmose.com/kometyi-solnechnoy-sistemyi/" TargetMode="External"/><Relationship Id="rId2" Type="http://schemas.openxmlformats.org/officeDocument/2006/relationships/hyperlink" Target="http://wond-world.livejournal.com/1248156.html" TargetMode="External"/><Relationship Id="rId16" Type="http://schemas.openxmlformats.org/officeDocument/2006/relationships/hyperlink" Target="https://ru.wikipedia.org/wiki/%D0%9A%D0%BE%D0%BC%D0%B5%D1%82%D0%B0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de.forwallpaper.com/wallpaper/comet-ison-42331.html" TargetMode="External"/><Relationship Id="rId11" Type="http://schemas.openxmlformats.org/officeDocument/2006/relationships/hyperlink" Target="https://ru.wikipedia.org/wiki/%D0%9C%D0%B5%D0%B6%D0%B4%D1%83%D0%BD%D0%B0%D1%80%D0%BE%D0%B4%D0%BD%D1%8B%D0%B9_%D0%B0%D1%81%D1%82%D1%80%D0%BE%D0%BD%D0%BE%D0%BC%D0%B8%D1%87%D0%B5%D1%81%D0%BA%D0%B8%D0%B9_%D1%81%D0%BE%D1%8E%D0%B7" TargetMode="External"/><Relationship Id="rId5" Type="http://schemas.openxmlformats.org/officeDocument/2006/relationships/hyperlink" Target="https://www.youtube.com/watch?v=06xW4UegYZ0" TargetMode="External"/><Relationship Id="rId15" Type="http://schemas.openxmlformats.org/officeDocument/2006/relationships/hyperlink" Target="http://www.1366x768.ru/space-6.php" TargetMode="External"/><Relationship Id="rId10" Type="http://schemas.openxmlformats.org/officeDocument/2006/relationships/hyperlink" Target="http://wildwildworld.net.ua/articles/ugroza-iz-kosmosa-komety" TargetMode="External"/><Relationship Id="rId19" Type="http://schemas.openxmlformats.org/officeDocument/2006/relationships/hyperlink" Target="http://www.krugosvet.ru/enc/nauka_i_tehnika/astronomiya/KOMETA.html" TargetMode="External"/><Relationship Id="rId4" Type="http://schemas.openxmlformats.org/officeDocument/2006/relationships/hyperlink" Target="http://www.orion-shop.ru/stat/stat_08.php" TargetMode="External"/><Relationship Id="rId9" Type="http://schemas.openxmlformats.org/officeDocument/2006/relationships/hyperlink" Target="http://astrofishki.net/universe/kometa-galleya/" TargetMode="External"/><Relationship Id="rId14" Type="http://schemas.openxmlformats.org/officeDocument/2006/relationships/hyperlink" Target="https://ru.wikipedia.org/wiki/%D0%91%D1%80%D0%B5%D0%B4%D0%B8%D1%85%D0%B8%D0%BD,_%D0%A4%D1%91%D0%B4%D0%BE%D1%80_%D0%90%D0%BB%D0%B5%D0%BA%D1%81%D0%B0%D0%BD%D0%B4%D1%80%D0%BE%D0%B2%D0%B8%D1%87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getbg.net/upload/full/458703_kosmos_planety_krasota_1680x1050_(www.GetBg.net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920796" y="1007907"/>
            <a:ext cx="4611220" cy="1200329"/>
          </a:xfrm>
          <a:prstGeom prst="rect">
            <a:avLst/>
          </a:prstGeom>
          <a:noFill/>
          <a:effectLst>
            <a:reflection blurRad="6350" stA="50000" endA="300" endPos="55500" dist="101600" dir="5400000" sy="-100000" algn="bl" rotWithShape="0"/>
          </a:effectLst>
          <a:scene3d>
            <a:camera prst="perspectiveLeft"/>
            <a:lightRig rig="threePt" dir="t"/>
          </a:scene3d>
          <a:sp3d>
            <a:bevelT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2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«Кометы»</a:t>
            </a:r>
            <a:endParaRPr lang="ru-RU" sz="72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900160" y="3910148"/>
            <a:ext cx="32918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Выполнила: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Бондаренко </a:t>
            </a:r>
            <a:r>
              <a:rPr lang="ru-RU" dirty="0" err="1" smtClean="0">
                <a:solidFill>
                  <a:schemeClr val="bg1"/>
                </a:solidFill>
              </a:rPr>
              <a:t>Дарина</a:t>
            </a:r>
            <a:r>
              <a:rPr lang="ru-RU" dirty="0" smtClean="0">
                <a:solidFill>
                  <a:schemeClr val="bg1"/>
                </a:solidFill>
              </a:rPr>
              <a:t> Сергеевна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Студентка ГБПОУ </a:t>
            </a:r>
            <a:r>
              <a:rPr lang="ru-RU" dirty="0" smtClean="0">
                <a:solidFill>
                  <a:schemeClr val="bg1"/>
                </a:solidFill>
              </a:rPr>
              <a:t>УМПК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Группы 2начБ</a:t>
            </a:r>
            <a:endParaRPr lang="ru-RU" dirty="0" smtClean="0">
              <a:solidFill>
                <a:schemeClr val="bg1"/>
              </a:solidFill>
            </a:endParaRPr>
          </a:p>
          <a:p>
            <a:endParaRPr lang="ru-RU" dirty="0" smtClean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95449" y="-50044"/>
            <a:ext cx="61047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II </a:t>
            </a:r>
            <a:r>
              <a:rPr lang="ru-RU" dirty="0" smtClean="0">
                <a:solidFill>
                  <a:schemeClr val="bg1"/>
                </a:solidFill>
              </a:rPr>
              <a:t>Международный конкурс «Этот удивительный космос»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99984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2825" y="517113"/>
            <a:ext cx="601116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1994 года кометам сначала давали временные обозначения, состоявшие из года их открытия и латинской строчной буквы, которая указывает порядок их открытия в данном году (например, комета 1969i была девятой кометой, открытой в 1969 году). После того, как комета проходила перигелий, её орбита надежно устанавливалась, после чего комета получала постоянное обозначение, состоявшее из года прохождения перигелия и римского числа, указывавшего на порядок прохождения перигелия в данном году. Так комете 1969i было дано постоянное обозначение 1970 II (вторая комета, прошедшая перигелий в 1970 году).</a:t>
            </a:r>
          </a:p>
        </p:txBody>
      </p:sp>
      <p:pic>
        <p:nvPicPr>
          <p:cNvPr id="9220" name="Picture 4" descr="http://wildwildworld.net.ua/sites/default/files/images/komety-ugroza%20(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56807" y="884758"/>
            <a:ext cx="5737942" cy="47901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741938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1678" y="113198"/>
            <a:ext cx="1182121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мере увеличения числа открытых комет эта процедура стала очень неудобной. В 1994 году Международный астрономический союз одобрил новую систему обозначений комет. Сейчас в название кометы входит год открытия, буква, обозначающая половину месяца, в котором произошло открытие, и номер открытия в этой половине месяца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https://upload.wikimedia.org/wikipedia/commons/thumb/7/75/Opening_Ceremony_IAU2006GA.jpg/1920px-Opening_Ceremony_IAU2006G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69346" y="1791093"/>
            <a:ext cx="8865876" cy="50669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74226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10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9959" y="1332158"/>
            <a:ext cx="502134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о кометах появляются уже в древнерусском летописании в Повести временных лет. Летописцы обращали на появление комет особое внимание, поскольку их считали предвестницами несчастий — войны, мора и т. д.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 какого-то особого названия для комет в языке древней Руси не существовало, поскольку их считали движущимися хвостатыми 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звездами.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http://space-x.ru/wp-content/uploads/2013/12/19.12.2013_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73339" y="548274"/>
            <a:ext cx="6479849" cy="57227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16987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bm.img.com.ua/berlin/storage/orig/9/28/20a2f7e8a0423ec8a71e41169659b28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4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9130" y="0"/>
            <a:ext cx="568122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Слово «комета» проникает в русский язык вместе с переводами европейских сочинений о кометах. Его наиболее раннее упоминание встречается в сборнике «Бисер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златый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представляющем собой нечто вроде энциклопедии, рассказывающей о мироустройстве. </a:t>
            </a:r>
          </a:p>
        </p:txBody>
      </p:sp>
    </p:spTree>
    <p:extLst>
      <p:ext uri="{BB962C8B-B14F-4D97-AF65-F5344CB8AC3E}">
        <p14:creationId xmlns:p14="http://schemas.microsoft.com/office/powerpoint/2010/main" val="338983318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0829" y="1659194"/>
            <a:ext cx="519416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Освоение европейских научных знаний о кометах позволило русским учёным внести собственный вклад в их изучение.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второй половине XIX века астроном Фёдор Бредихин (1831—1904) построил полную теорию природы комет, происхождения кометных хвостов и причудливого разнообразия их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http://www.niknews.mk.ua/files/imagecache/part12/11062-568x0-6b5f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98648" y="133350"/>
            <a:ext cx="5262308" cy="65408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2758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717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www.1366x768.ru/space/50/space-wallpaper-1366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795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101953" y="179904"/>
            <a:ext cx="6096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Кометы - не Земля, и даже не Солнце: на протяжении сотен лет они меняются, неожиданно появляются, и тут же вызывают у человечества восторг, иногда смешанный с ужасом.</a:t>
            </a:r>
          </a:p>
        </p:txBody>
      </p:sp>
    </p:spTree>
    <p:extLst>
      <p:ext uri="{BB962C8B-B14F-4D97-AF65-F5344CB8AC3E}">
        <p14:creationId xmlns:p14="http://schemas.microsoft.com/office/powerpoint/2010/main" val="1842373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9451" y="1077218"/>
            <a:ext cx="627421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wond-world.livejournal.com/1248156.html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://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sardonyxcat.ru/oboi/kometa_gorizont_zvezdy_planeta_vid_planety_prostory_komety_zemlya_zvezda_meteority_kosmos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wond-world.livejournal.com/1248156.html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http://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www.orion-shop.ru/stat/stat_08.php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www.youtube.com/watch?v=06xW4UegYZ0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http://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de.forwallpaper.com/wallpaper/comet-ison-42331.html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http://cometasite.ru/kometa_galleya/orbita_galleya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/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http://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aminpro.ru/samy_0012.html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http://astrofishki.net/universe/kometa-galleya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/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http://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wildwildworld.net.ua/articles/ugroza-iz-kosmosa-komety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11.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https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://ru.wikipedia.org/wiki/%D0%9C%D0%B5%D0%B6%D0%B4%D1%83%D0%BD%D0%B0%D1%80%D0%BE%D0%B4%D0%BD%D1%8B%D0%B9_%D0%B0%D1%81%D1%82%D1%80%D0%BE%D0%BD%D0%BE%D0%BC%D0%B8%D1%87%D0%B5%D1%81%D0%BA%D0%B8%D0%B9_%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D1%81%D0%BE%D1%8E%D0%B7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12.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http://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planetologia.ru/komety/4430-chem-pahnet-kometa-67pchurjumovagerasimenko.html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13.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http://mport.ua/mix/1586140-Privet-iz-kosmosa--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TOP-10-samyh-izvestnyh-komet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14.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https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://ru.wikipedia.org/wiki/%D0%91%D1%80%D0%B5%D0%B4%D0%B8%D1%85%D0%B8%D0%BD,_%D0%A4%D1%91%D0%B4%D0%BE%D1%80_%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D0%90%D0%BB%D0%B5%D0%BA%D1%81%D0%B0%D0%BD%D0%B4%D1%80%D0%BE%D0%B2%D0%B8%D1%87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15.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http://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www.1366x768.ru/space-6.php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6353667" y="0"/>
            <a:ext cx="0" cy="692870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6432225" y="1077218"/>
            <a:ext cx="5759775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https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://ru.wikipedia.org/wiki/%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D0%9A%D0%BE%D0%BC%D0%B5%D1%82%D0%B0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wond-world.livejournal.com/1248156.html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http://mport.ua/mix/1586140-Privet-iz-kosmosa--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TOP-10-samyh-izvestnyh-komet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http://aminpro.ru/samy_0012.html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http://wildwildworld.net.ua/articles/ugroza-iz-kosmosa-komety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17"/>
              </a:rPr>
              <a:t>http://v-kosmose.com/kometyi-solnechnoy-sistemyi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7"/>
              </a:rPr>
              <a:t>/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18"/>
              </a:rPr>
              <a:t>http://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8"/>
              </a:rPr>
              <a:t>tsargrad.tv/news/2016/05/30/kometa-churjumova-gerasimenko-podaet-priznaki-zhizni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19"/>
              </a:rPr>
              <a:t>http://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9"/>
              </a:rPr>
              <a:t>www.krugosvet.ru/enc/nauka_i_tehnika/astronomiya/KOMETA.html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93941" y="86917"/>
            <a:ext cx="474521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Источники изображений:</a:t>
            </a:r>
            <a:endParaRPr lang="ru-RU" sz="32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986093" y="125749"/>
            <a:ext cx="465204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Источники информации:</a:t>
            </a:r>
            <a:endParaRPr lang="ru-RU" sz="32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1401825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ardonyxcat.ru/ff/2/kometa_gorizont_zvezdy_planeta_vid_planety_prostory_komety_zemlya_zvezda_meteority_kosmos_1920x12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23827" y="0"/>
            <a:ext cx="98415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Коме́та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небольшое небесное тело, обращающееся вокруг Солнца по 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коническому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сечению с весьма растянутой орбитой. При приближении к 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Солнцу комета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образует кому и иногда хвост из газа и пыли.</a:t>
            </a:r>
          </a:p>
        </p:txBody>
      </p:sp>
    </p:spTree>
    <p:extLst>
      <p:ext uri="{BB962C8B-B14F-4D97-AF65-F5344CB8AC3E}">
        <p14:creationId xmlns:p14="http://schemas.microsoft.com/office/powerpoint/2010/main" val="165820903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s001.radikal.ru/i193/1102/fa/03f2d4574b5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88649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paceengine.ucoz.ru/_fr/11/s7554899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924" y="0"/>
            <a:ext cx="1219592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3396" y="91912"/>
            <a:ext cx="1176465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Предположительно, долгопериодические кометы прилетают во внутреннюю Солнечную систему из облака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Оорта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котором находится огромное количество кометных ядер. Тела, находящиеся на окраинах Солнечной системы, как правило, состоят из летучих веществ (водяных, метановых и других газов), испаряющихся при подлёте к Солнцу.</a:t>
            </a:r>
          </a:p>
        </p:txBody>
      </p:sp>
    </p:spTree>
    <p:extLst>
      <p:ext uri="{BB962C8B-B14F-4D97-AF65-F5344CB8AC3E}">
        <p14:creationId xmlns:p14="http://schemas.microsoft.com/office/powerpoint/2010/main" val="175833744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i.ytimg.com/vi/06xW4UegYZ0/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33921" y="0"/>
            <a:ext cx="1092415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Кометы, прибывающие из глубины космоса, выглядят как туманные объекты, за которыми тянется хвост, иногда достигающий в длину нескольких миллионов километров. Ядро кометы представляет собой тело из твёрдых частиц, окутанное туманной оболочкой, которая называется комой. Ядро диаметром в несколько километров может иметь вокруг себя кому в 80 тыс. км в поперечнике. Потоки солнечных лучей выбивают частицы газа из комы и отбрасывают их назад, вытягивая в длинный дымчатый хвост, который движется за ней в пространстве.</a:t>
            </a:r>
          </a:p>
        </p:txBody>
      </p:sp>
    </p:spTree>
    <p:extLst>
      <p:ext uri="{BB962C8B-B14F-4D97-AF65-F5344CB8AC3E}">
        <p14:creationId xmlns:p14="http://schemas.microsoft.com/office/powerpoint/2010/main" val="159840636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3634" y="154553"/>
            <a:ext cx="113530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Ядро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твёрдая часть кометы, в которой сосредоточена почти вся её масса.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Ядра комет на данный момент недоступны телескопическим наблюдениям, поскольку скрыты непрерывно образующейся светящейся материей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6" name="Picture 4" descr="http://images.forwallpaper.com/files/thumbs/preview/4/42331__comet-ison_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9146" y="1590552"/>
            <a:ext cx="10249635" cy="50930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89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5117" y="243735"/>
            <a:ext cx="559638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окружающая ядро светлая туманная оболочка чашеобразной формы, состоящая из газов и 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пыли.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Обычно тянется от 100 тысяч до 1,4 миллиона километров от ядра. Давление света может деформировать кому, вытянув её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антисолнечном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направлении. Кома вместе с ядром составляет голову кометы. Чаще всего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кома состоит из трёх основных частей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buFont typeface="+mj-lt"/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Внутренняя (молекулярная, химическая и фотохимическая) кома. Здесь происходят наиболее интенсивные физико-химически процессы.</a:t>
            </a:r>
          </a:p>
          <a:p>
            <a:pPr algn="just">
              <a:buFont typeface="+mj-lt"/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Видимая кома (кома радикалов).</a:t>
            </a:r>
          </a:p>
          <a:p>
            <a:pPr algn="just">
              <a:buFont typeface="+mj-lt"/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Ультрафиолетовая (атомная) кома.</a:t>
            </a:r>
          </a:p>
        </p:txBody>
      </p:sp>
      <p:pic>
        <p:nvPicPr>
          <p:cNvPr id="5122" name="Picture 2" descr="http://cometasite.ru/wp-content/uploads/2011/08/0017-016-Kome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219" y="925771"/>
            <a:ext cx="6183427" cy="46375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01255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aminpro.ru/dopoln/kartinki/samy/samy_00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" y="3358202"/>
            <a:ext cx="872607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ярких комет с приближением к Солнцу образуется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«хвост»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— слабая светящаяся полоса, которая в результате действия солнечного ветра чаще всего направлена в противоположную от Солнца сторону.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Несмотря на то, что в хвосте и 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коме сосредоточено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менее одной миллионной доли массы кометы, почти 99,9 % свечения, наблюдаемого нами при прохождении кометы по небу, происходит именно из этих газовых образований.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Дело в том, что ядро очень компактно и имеет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низкое альбедо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(коэффициент отражения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3192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6032" y="437769"/>
            <a:ext cx="583996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минувшие столетия правила именования комет неоднократно меняли и уточняли. До начала XX века большинство комет называлось по году их обнаружения, иногда с дополнительными уточнениями относительно яркости или сезона года, если комет в этом году было несколько. Например, «Большая комета 1680 года», «Большая сентябрьская комета 1882 года», «Дневная комета 1910 года» («Большая январская комета 1910 года»).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того как Галлей доказал, что кометы 1531, 1607 и 1682 года — это одна и та же комета, и предсказал её возвращение в 1759 году, данная комета стала называться 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кометой Галлея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4098" name="Picture 2" descr="http://astrofishki.net/wp-content/uploads/2013/06/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02807" y="770572"/>
            <a:ext cx="5810250" cy="45555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84499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1243</TotalTime>
  <Words>357</Words>
  <Application>Microsoft Office PowerPoint</Application>
  <PresentationFormat>Широкоэкранный</PresentationFormat>
  <Paragraphs>48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Тимур</dc:creator>
  <cp:lastModifiedBy>Тимур</cp:lastModifiedBy>
  <cp:revision>28</cp:revision>
  <dcterms:created xsi:type="dcterms:W3CDTF">2016-05-26T16:54:42Z</dcterms:created>
  <dcterms:modified xsi:type="dcterms:W3CDTF">2016-05-31T11:56:56Z</dcterms:modified>
</cp:coreProperties>
</file>