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55" autoAdjust="0"/>
    <p:restoredTop sz="94713" autoAdjust="0"/>
  </p:normalViewPr>
  <p:slideViewPr>
    <p:cSldViewPr>
      <p:cViewPr varScale="1">
        <p:scale>
          <a:sx n="72" d="100"/>
          <a:sy n="72" d="100"/>
        </p:scale>
        <p:origin x="-12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BA719025-8733-45B4-9D90-5F0F6898B4B1}"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A719025-8733-45B4-9D90-5F0F6898B4B1}"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A719025-8733-45B4-9D90-5F0F6898B4B1}"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A3207D1-4617-4FDE-AFB5-DF6D92CBD892}" type="datetimeFigureOut">
              <a:rPr lang="ru-RU" smtClean="0"/>
              <a:pPr/>
              <a:t>02.06.2016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CA3207D1-4617-4FDE-AFB5-DF6D92CBD892}" type="datetimeFigureOut">
              <a:rPr lang="ru-RU" smtClean="0"/>
              <a:pPr/>
              <a:t>02.06.2016</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BA719025-8733-45B4-9D90-5F0F6898B4B1}" type="slidenum">
              <a:rPr lang="ru-RU" smtClean="0"/>
              <a:pPr/>
              <a:t>‹#›</a:t>
            </a:fld>
            <a:endParaRPr 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A3207D1-4617-4FDE-AFB5-DF6D92CBD892}" type="datetimeFigureOut">
              <a:rPr lang="ru-RU" smtClean="0"/>
              <a:pPr/>
              <a:t>02.06.2016</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A719025-8733-45B4-9D90-5F0F6898B4B1}"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100facts.ru/wp-content/uploads/2013/10/%D0%A1%D0%B2%D0%B5%D1%82%D1%83-%D0%A1%D0%BE%D0%BB%D0%BD%D1%86%D0%B0-30-000-%D0%BB%D0%B5%D1%82.jpg" TargetMode="External"/><Relationship Id="rId3" Type="http://schemas.openxmlformats.org/officeDocument/2006/relationships/hyperlink" Target="http://www.infoniac.ru/news/20-faktov-o-kosmose-kotorye-zastavyat-vas-pochuvstvovat-sebya-neznachitel-nymi.html" TargetMode="External"/><Relationship Id="rId7" Type="http://schemas.openxmlformats.org/officeDocument/2006/relationships/hyperlink" Target="http://100facts.ru/wp-content/uploads/2013/10/%D1%87%D0%B5%D1%80%D0%BD%D0%B0%D1%8F-%D0%B4%D1%8B%D1%80%D0%B0-2.jpg" TargetMode="External"/><Relationship Id="rId2" Type="http://schemas.openxmlformats.org/officeDocument/2006/relationships/hyperlink" Target="http://100facts.ru/neizvestnoe-i-interesnoe-o-kosmose.html" TargetMode="External"/><Relationship Id="rId1" Type="http://schemas.openxmlformats.org/officeDocument/2006/relationships/slideLayout" Target="../slideLayouts/slideLayout2.xml"/><Relationship Id="rId6" Type="http://schemas.openxmlformats.org/officeDocument/2006/relationships/hyperlink" Target="http://100facts.ru/wp-content/uploads/2013/10/%D1%87%D0%B5%D1%80%D0%BD%D0%B0%D1%8F-%D0%B4%D1%8B%D1%80%D0%B0.jpg" TargetMode="External"/><Relationship Id="rId5" Type="http://schemas.openxmlformats.org/officeDocument/2006/relationships/hyperlink" Target="http://100facts.ru/wp-content/uploads/2013/10/interesnie-fakti-o-kosmose2.jpg" TargetMode="External"/><Relationship Id="rId4" Type="http://schemas.openxmlformats.org/officeDocument/2006/relationships/hyperlink" Target="http://100facts.ru/wp-content/uploads/2013/10/111100_thumb.jpg"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google.ru/url?sa=i&amp;rct=j&amp;q=&amp;esrc=s&amp;source=images&amp;cd=&amp;cad=rja&amp;uact=8&amp;ved=0ahUKEwjmhcCL5InNAhWrAJoKHXv3BEQQjRwIBw&amp;url=http%3A%2F%2Fvk.com%2Fwall-75962273_3&amp;psig=AFQjCNFIia65rq5VeKD-gwIdgzIvUfWR7A&amp;ust=1464971962909027" TargetMode="External"/><Relationship Id="rId3" Type="http://schemas.openxmlformats.org/officeDocument/2006/relationships/hyperlink" Target="D0%B8.jpg" TargetMode="External"/><Relationship Id="rId7" Type="http://schemas.openxmlformats.org/officeDocument/2006/relationships/hyperlink" Target="http://www.infoniac.ru/upload/medialibrary/a81/a8171da7df4431494931e897999fc612.jpg" TargetMode="External"/><Relationship Id="rId2" Type="http://schemas.openxmlformats.org/officeDocument/2006/relationships/hyperlink" Target="http://telegraf.com.ua/files/2015/10/pic_ce211492d8e7ac846df0ae12505c65d3.jpg" TargetMode="External"/><Relationship Id="rId1" Type="http://schemas.openxmlformats.org/officeDocument/2006/relationships/slideLayout" Target="../slideLayouts/slideLayout2.xml"/><Relationship Id="rId6" Type="http://schemas.openxmlformats.org/officeDocument/2006/relationships/hyperlink" Target="http://www.infoniac.ru/upload/medialibrary/26b/26ba0909b7188263f704ab6a04ba368f.jpg" TargetMode="External"/><Relationship Id="rId5" Type="http://schemas.openxmlformats.org/officeDocument/2006/relationships/hyperlink" Target="http://www.infoniac.ru/upload/medialibrary/12d/12db010dd00efc1224e8f5145a358a70.jpg" TargetMode="External"/><Relationship Id="rId4" Type="http://schemas.openxmlformats.org/officeDocument/2006/relationships/hyperlink" Target="http://100facts.ru/wp-content/uploads/2013/10/%D0%B3%D0%B0%D0%B7%D0%BE%D0%B2%D1%8B%D0%B9-%D0%BF%D1%83%D0%B7%D1%8B%D1%80%D1%8C.jpg"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vignette1.wikia.nocookie.net/all-interesting/images/4/4f/Space.jpg/revision/latest?cb=20150410172316&amp;path-prefix=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357167"/>
            <a:ext cx="7672414" cy="1785949"/>
          </a:xfrm>
        </p:spPr>
        <p:txBody>
          <a:bodyPr>
            <a:normAutofit/>
          </a:bodyPr>
          <a:lstStyle/>
          <a:p>
            <a:r>
              <a:rPr lang="ru-RU" sz="1600" b="1" dirty="0">
                <a:latin typeface="Times New Roman" pitchFamily="18" charset="0"/>
                <a:cs typeface="Times New Roman" pitchFamily="18" charset="0"/>
              </a:rPr>
              <a:t>Н</a:t>
            </a:r>
            <a:r>
              <a:rPr lang="ru-RU" sz="1600" b="1" dirty="0" smtClean="0">
                <a:latin typeface="Times New Roman" pitchFamily="18" charset="0"/>
                <a:cs typeface="Times New Roman" pitchFamily="18" charset="0"/>
              </a:rPr>
              <a:t>азвание конкурса</a:t>
            </a:r>
            <a:r>
              <a:rPr lang="en-US" sz="1600" b="1" dirty="0" smtClean="0">
                <a:latin typeface="Times New Roman" pitchFamily="18" charset="0"/>
                <a:cs typeface="Times New Roman" pitchFamily="18" charset="0"/>
              </a:rPr>
              <a:t>:</a:t>
            </a:r>
            <a:r>
              <a:rPr lang="ru-RU" sz="16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Этот </a:t>
            </a:r>
            <a:r>
              <a:rPr lang="ru-RU" sz="1400" dirty="0">
                <a:latin typeface="Times New Roman" pitchFamily="18" charset="0"/>
                <a:cs typeface="Times New Roman" pitchFamily="18" charset="0"/>
              </a:rPr>
              <a:t>удивительный </a:t>
            </a:r>
            <a:r>
              <a:rPr lang="ru-RU" sz="1400" dirty="0" smtClean="0">
                <a:latin typeface="Times New Roman" pitchFamily="18" charset="0"/>
                <a:cs typeface="Times New Roman" pitchFamily="18" charset="0"/>
              </a:rPr>
              <a:t>космос.</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Название презентации: </a:t>
            </a:r>
            <a:r>
              <a:rPr lang="ru-RU" sz="1400" dirty="0" smtClean="0">
                <a:latin typeface="Times New Roman" pitchFamily="18" charset="0"/>
                <a:cs typeface="Times New Roman" pitchFamily="18" charset="0"/>
              </a:rPr>
              <a:t>Неизвестное </a:t>
            </a:r>
            <a:r>
              <a:rPr lang="ru-RU" sz="1400" dirty="0">
                <a:latin typeface="Times New Roman" pitchFamily="18" charset="0"/>
                <a:cs typeface="Times New Roman" pitchFamily="18" charset="0"/>
              </a:rPr>
              <a:t>и самое интересное о космосе.</a:t>
            </a:r>
          </a:p>
        </p:txBody>
      </p:sp>
      <p:sp>
        <p:nvSpPr>
          <p:cNvPr id="4" name="Подзаголовок 3"/>
          <p:cNvSpPr>
            <a:spLocks noGrp="1"/>
          </p:cNvSpPr>
          <p:nvPr>
            <p:ph type="subTitle" idx="1"/>
          </p:nvPr>
        </p:nvSpPr>
        <p:spPr>
          <a:xfrm>
            <a:off x="1714480" y="5143512"/>
            <a:ext cx="7000924" cy="1143008"/>
          </a:xfrm>
        </p:spPr>
        <p:txBody>
          <a:bodyPr>
            <a:normAutofit/>
          </a:bodyPr>
          <a:lstStyle/>
          <a:p>
            <a:pPr algn="r"/>
            <a:r>
              <a:rPr lang="ru-RU" sz="1600" b="1" dirty="0" smtClean="0">
                <a:latin typeface="Times New Roman" pitchFamily="18" charset="0"/>
                <a:cs typeface="Times New Roman" pitchFamily="18" charset="0"/>
              </a:rPr>
              <a:t>Выполнила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Таймурзина</a:t>
            </a:r>
            <a:r>
              <a:rPr lang="ru-RU" sz="1600" dirty="0" smtClean="0">
                <a:latin typeface="Times New Roman" pitchFamily="18" charset="0"/>
                <a:cs typeface="Times New Roman" pitchFamily="18" charset="0"/>
              </a:rPr>
              <a:t> Римма Евгеньевна,</a:t>
            </a:r>
          </a:p>
          <a:p>
            <a:pPr algn="r"/>
            <a:r>
              <a:rPr lang="ru-RU" sz="1600" dirty="0" smtClean="0">
                <a:latin typeface="Times New Roman" pitchFamily="18" charset="0"/>
                <a:cs typeface="Times New Roman" pitchFamily="18" charset="0"/>
              </a:rPr>
              <a:t>Ученица Уфимского </a:t>
            </a:r>
            <a:r>
              <a:rPr lang="ru-RU" sz="1600" dirty="0" err="1" smtClean="0">
                <a:latin typeface="Times New Roman" pitchFamily="18" charset="0"/>
                <a:cs typeface="Times New Roman" pitchFamily="18" charset="0"/>
              </a:rPr>
              <a:t>МногоПрофильного</a:t>
            </a:r>
            <a:r>
              <a:rPr lang="ru-RU" sz="1600" dirty="0" smtClean="0">
                <a:latin typeface="Times New Roman" pitchFamily="18" charset="0"/>
                <a:cs typeface="Times New Roman" pitchFamily="18" charset="0"/>
              </a:rPr>
              <a:t> Колледжа</a:t>
            </a:r>
            <a:endParaRPr lang="ru-RU" sz="1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214290"/>
            <a:ext cx="7772400" cy="6141270"/>
          </a:xfrm>
        </p:spPr>
        <p:txBody>
          <a:bodyPr/>
          <a:lstStyle/>
          <a:p>
            <a:pPr>
              <a:buNone/>
            </a:pPr>
            <a:r>
              <a:rPr lang="ru-RU" dirty="0" smtClean="0"/>
              <a:t>8</a:t>
            </a:r>
            <a:r>
              <a:rPr lang="ru-RU" sz="2400" dirty="0" smtClean="0">
                <a:latin typeface="Times New Roman" pitchFamily="18" charset="0"/>
                <a:cs typeface="Times New Roman" pitchFamily="18" charset="0"/>
              </a:rPr>
              <a:t>. В просторах Вселенной есть очень удивительная вещь – гигантский газовый пузырь. Его длина составляет около 200 миллионов световых лет, а находится он от нас в 12 миллиардах этих же лет! Эта интересная штука сформировалась всего-то через два миллиарда лет после Большего взрыва.</a:t>
            </a:r>
            <a:endParaRPr lang="ru-RU" sz="2400" dirty="0">
              <a:latin typeface="Times New Roman" pitchFamily="18" charset="0"/>
              <a:cs typeface="Times New Roman" pitchFamily="18" charset="0"/>
            </a:endParaRPr>
          </a:p>
        </p:txBody>
      </p:sp>
      <p:pic>
        <p:nvPicPr>
          <p:cNvPr id="8194" name="Picture 2" descr="C:\Users\Вадим.nik-ПК\Desktop\газовый-пузырь.jpg"/>
          <p:cNvPicPr>
            <a:picLocks noChangeAspect="1" noChangeArrowheads="1"/>
          </p:cNvPicPr>
          <p:nvPr/>
        </p:nvPicPr>
        <p:blipFill>
          <a:blip r:embed="rId2"/>
          <a:srcRect/>
          <a:stretch>
            <a:fillRect/>
          </a:stretch>
        </p:blipFill>
        <p:spPr bwMode="auto">
          <a:xfrm>
            <a:off x="2285984" y="2786058"/>
            <a:ext cx="4971170" cy="3857628"/>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500042"/>
            <a:ext cx="7772400" cy="5855518"/>
          </a:xfrm>
        </p:spPr>
        <p:txBody>
          <a:bodyPr>
            <a:normAutofit/>
          </a:bodyPr>
          <a:lstStyle/>
          <a:p>
            <a:r>
              <a:rPr lang="ru-RU" sz="2400" b="1" dirty="0" smtClean="0">
                <a:latin typeface="Times New Roman" pitchFamily="18" charset="0"/>
                <a:cs typeface="Times New Roman" pitchFamily="18" charset="0"/>
              </a:rPr>
              <a:t>9. Кольца Сатурна время от времени исчезают.</a:t>
            </a:r>
            <a:r>
              <a:rPr lang="ru-RU" sz="2400" dirty="0" smtClean="0">
                <a:latin typeface="Times New Roman" pitchFamily="18" charset="0"/>
                <a:cs typeface="Times New Roman" pitchFamily="18" charset="0"/>
              </a:rPr>
              <a:t> Каждые 14-15 лет кольца Сатурна поворачиваются ребром к Земле. Они настолько узкие по сравнению с тем насколько большим является Сатурн, что кажется, что они исчезают.</a:t>
            </a:r>
            <a:endParaRPr lang="ru-RU" sz="2400" dirty="0">
              <a:latin typeface="Times New Roman" pitchFamily="18" charset="0"/>
              <a:cs typeface="Times New Roman" pitchFamily="18" charset="0"/>
            </a:endParaRPr>
          </a:p>
        </p:txBody>
      </p:sp>
      <p:pic>
        <p:nvPicPr>
          <p:cNvPr id="10242" name="Picture 2" descr="C:\Users\Вадим.nik-ПК\Desktop\12db010dd00efc1224e8f5145a358a70.jpg"/>
          <p:cNvPicPr>
            <a:picLocks noChangeAspect="1" noChangeArrowheads="1"/>
          </p:cNvPicPr>
          <p:nvPr/>
        </p:nvPicPr>
        <p:blipFill>
          <a:blip r:embed="rId2"/>
          <a:srcRect/>
          <a:stretch>
            <a:fillRect/>
          </a:stretch>
        </p:blipFill>
        <p:spPr bwMode="auto">
          <a:xfrm>
            <a:off x="1785918" y="2786058"/>
            <a:ext cx="6076950" cy="3467100"/>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14290"/>
            <a:ext cx="8258204" cy="6141270"/>
          </a:xfrm>
        </p:spPr>
        <p:txBody>
          <a:bodyPr>
            <a:normAutofit/>
          </a:bodyPr>
          <a:lstStyle/>
          <a:p>
            <a:pPr>
              <a:buNone/>
            </a:pPr>
            <a:r>
              <a:rPr lang="ru-RU" sz="2400" b="1" dirty="0" smtClean="0">
                <a:latin typeface="Times New Roman" pitchFamily="18" charset="0"/>
                <a:cs typeface="Times New Roman" pitchFamily="18" charset="0"/>
              </a:rPr>
              <a:t>10. У Сатурна есть дополнительное огромное кольцо, открытое только в 2009 году.</a:t>
            </a:r>
          </a:p>
          <a:p>
            <a:pPr>
              <a:buNone/>
            </a:pPr>
            <a:r>
              <a:rPr lang="ru-RU" sz="2400" dirty="0" smtClean="0">
                <a:latin typeface="Times New Roman" pitchFamily="18" charset="0"/>
                <a:cs typeface="Times New Roman" pitchFamily="18" charset="0"/>
              </a:rPr>
              <a:t>     Кольцо начинается примерно в 6 миллионах километрах от Сатурна, и его протяженность составляет 12 миллионов км, куда вместилось бы 300 Сатурнов. Спутник Сатурна Феба вращается внутри кольца и некоторые астрономы считают, что именно он является источником появления кольца.</a:t>
            </a:r>
            <a:endParaRPr lang="ru-RU" sz="2400" dirty="0">
              <a:latin typeface="Times New Roman" pitchFamily="18" charset="0"/>
              <a:cs typeface="Times New Roman" pitchFamily="18" charset="0"/>
            </a:endParaRPr>
          </a:p>
        </p:txBody>
      </p:sp>
      <p:pic>
        <p:nvPicPr>
          <p:cNvPr id="11266" name="Picture 2" descr="C:\Users\Вадим.nik-ПК\Desktop\26ba0909b7188263f704ab6a04ba368f.jpg"/>
          <p:cNvPicPr>
            <a:picLocks noChangeAspect="1" noChangeArrowheads="1"/>
          </p:cNvPicPr>
          <p:nvPr/>
        </p:nvPicPr>
        <p:blipFill>
          <a:blip r:embed="rId2"/>
          <a:srcRect/>
          <a:stretch>
            <a:fillRect/>
          </a:stretch>
        </p:blipFill>
        <p:spPr bwMode="auto">
          <a:xfrm>
            <a:off x="2714612" y="2928934"/>
            <a:ext cx="4714908" cy="3770365"/>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357166"/>
            <a:ext cx="7772400" cy="5998394"/>
          </a:xfrm>
        </p:spPr>
        <p:txBody>
          <a:bodyPr/>
          <a:lstStyle/>
          <a:p>
            <a:pPr>
              <a:buNone/>
            </a:pPr>
            <a:r>
              <a:rPr lang="ru-RU" b="1" dirty="0" smtClean="0"/>
              <a:t>11. </a:t>
            </a:r>
            <a:r>
              <a:rPr lang="ru-RU" sz="2400" b="1" dirty="0" smtClean="0">
                <a:latin typeface="Times New Roman" pitchFamily="18" charset="0"/>
                <a:cs typeface="Times New Roman" pitchFamily="18" charset="0"/>
              </a:rPr>
              <a:t>Солнце составляет 99,8 процентов массы Солнечной системы.</a:t>
            </a:r>
            <a:r>
              <a:rPr lang="ru-RU" sz="2400" dirty="0" smtClean="0">
                <a:latin typeface="Times New Roman" pitchFamily="18" charset="0"/>
                <a:cs typeface="Times New Roman" pitchFamily="18" charset="0"/>
              </a:rPr>
              <a:t> А именно 1 989 100 000 000 000 000 000 000 000 000 кг. Все остальные планеты, спутники, астероида и другие материи, включая всех людей на Земле вмещаются в оставшиеся 0,2 процента.</a:t>
            </a:r>
            <a:endParaRPr lang="ru-RU" sz="2400" dirty="0">
              <a:latin typeface="Times New Roman" pitchFamily="18" charset="0"/>
              <a:cs typeface="Times New Roman" pitchFamily="18" charset="0"/>
            </a:endParaRPr>
          </a:p>
        </p:txBody>
      </p:sp>
      <p:pic>
        <p:nvPicPr>
          <p:cNvPr id="9218" name="Picture 2" descr="C:\Users\Вадим.nik-ПК\Desktop\a8171da7df4431494931e897999fc612.jpg"/>
          <p:cNvPicPr>
            <a:picLocks noChangeAspect="1" noChangeArrowheads="1"/>
          </p:cNvPicPr>
          <p:nvPr/>
        </p:nvPicPr>
        <p:blipFill>
          <a:blip r:embed="rId2"/>
          <a:srcRect/>
          <a:stretch>
            <a:fillRect/>
          </a:stretch>
        </p:blipFill>
        <p:spPr bwMode="auto">
          <a:xfrm>
            <a:off x="1714480" y="2714620"/>
            <a:ext cx="6105525" cy="3438525"/>
          </a:xfrm>
          <a:prstGeom prst="rect">
            <a:avLst/>
          </a:prstGeom>
          <a:noFill/>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latin typeface="Times New Roman" pitchFamily="18" charset="0"/>
                <a:cs typeface="Times New Roman" pitchFamily="18" charset="0"/>
              </a:rPr>
              <a:t>Список используемой литературы</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a:bodyPr>
          <a:lstStyle/>
          <a:p>
            <a:pPr marL="525780" indent="-457200">
              <a:buAutoNum type="arabicPeriod"/>
            </a:pPr>
            <a:r>
              <a:rPr lang="en-US" sz="1800" dirty="0" smtClean="0">
                <a:latin typeface="Times New Roman" pitchFamily="18" charset="0"/>
                <a:cs typeface="Times New Roman" pitchFamily="18" charset="0"/>
                <a:hlinkClick r:id="rId2"/>
              </a:rPr>
              <a:t>http://100facts.ru/neizvestnoe-i-interesnoe-o-kosmose.html</a:t>
            </a:r>
            <a:endParaRPr lang="en-US" sz="1800" dirty="0" smtClean="0">
              <a:latin typeface="Times New Roman" pitchFamily="18" charset="0"/>
              <a:cs typeface="Times New Roman" pitchFamily="18" charset="0"/>
            </a:endParaRPr>
          </a:p>
          <a:p>
            <a:pPr marL="525780" indent="-457200">
              <a:buAutoNum type="arabicPeriod"/>
            </a:pPr>
            <a:r>
              <a:rPr lang="en-US" sz="1800" dirty="0" smtClean="0">
                <a:latin typeface="Times New Roman" pitchFamily="18" charset="0"/>
                <a:cs typeface="Times New Roman" pitchFamily="18" charset="0"/>
                <a:hlinkClick r:id="rId3"/>
              </a:rPr>
              <a:t>http://</a:t>
            </a:r>
            <a:r>
              <a:rPr lang="en-US" sz="1800" dirty="0" smtClean="0">
                <a:latin typeface="Times New Roman" pitchFamily="18" charset="0"/>
                <a:cs typeface="Times New Roman" pitchFamily="18" charset="0"/>
                <a:hlinkClick r:id="rId3"/>
              </a:rPr>
              <a:t>www.infoniac.ru/news/20-faktov-o-kosmose-kotorye-zastavyat-vas-pochuvstvovat-sebya-neznachitel-nymi.html</a:t>
            </a:r>
            <a:endParaRPr lang="ru-RU" sz="1800" dirty="0" smtClean="0">
              <a:latin typeface="Times New Roman" pitchFamily="18" charset="0"/>
              <a:cs typeface="Times New Roman" pitchFamily="18" charset="0"/>
            </a:endParaRPr>
          </a:p>
          <a:p>
            <a:pPr marL="525780" indent="-457200">
              <a:buAutoNum type="arabicPeriod"/>
            </a:pPr>
            <a:r>
              <a:rPr lang="en-US" sz="1800" dirty="0" smtClean="0">
                <a:latin typeface="Times New Roman" pitchFamily="18" charset="0"/>
                <a:cs typeface="Times New Roman" pitchFamily="18" charset="0"/>
                <a:hlinkClick r:id="rId4"/>
              </a:rPr>
              <a:t>http://</a:t>
            </a:r>
            <a:r>
              <a:rPr lang="en-US" sz="1800" dirty="0" smtClean="0">
                <a:latin typeface="Times New Roman" pitchFamily="18" charset="0"/>
                <a:cs typeface="Times New Roman" pitchFamily="18" charset="0"/>
                <a:hlinkClick r:id="rId4"/>
              </a:rPr>
              <a:t>100facts.ru/wp-content/uploads/2013/10/111100_thumb.jpg</a:t>
            </a:r>
            <a:endParaRPr lang="ru-RU" sz="1800" dirty="0" smtClean="0">
              <a:latin typeface="Times New Roman" pitchFamily="18" charset="0"/>
              <a:cs typeface="Times New Roman" pitchFamily="18" charset="0"/>
            </a:endParaRPr>
          </a:p>
          <a:p>
            <a:pPr marL="525780" indent="-457200">
              <a:buAutoNum type="arabicPeriod"/>
            </a:pPr>
            <a:r>
              <a:rPr lang="en-US" sz="1800" dirty="0" smtClean="0">
                <a:latin typeface="Times New Roman" pitchFamily="18" charset="0"/>
                <a:cs typeface="Times New Roman" pitchFamily="18" charset="0"/>
                <a:hlinkClick r:id="rId5"/>
              </a:rPr>
              <a:t>http://</a:t>
            </a:r>
            <a:r>
              <a:rPr lang="en-US" sz="1800" dirty="0" smtClean="0">
                <a:latin typeface="Times New Roman" pitchFamily="18" charset="0"/>
                <a:cs typeface="Times New Roman" pitchFamily="18" charset="0"/>
                <a:hlinkClick r:id="rId5"/>
              </a:rPr>
              <a:t>100facts.ru/wp-content/uploads/2013/10/interesnie-fakti-o-kosmose2.jpg</a:t>
            </a:r>
            <a:endParaRPr lang="ru-RU" sz="1800" dirty="0" smtClean="0">
              <a:latin typeface="Times New Roman" pitchFamily="18" charset="0"/>
              <a:cs typeface="Times New Roman" pitchFamily="18" charset="0"/>
            </a:endParaRPr>
          </a:p>
          <a:p>
            <a:pPr marL="525780" indent="-457200">
              <a:buAutoNum type="arabicPeriod"/>
            </a:pPr>
            <a:r>
              <a:rPr lang="en-US" sz="1800" dirty="0" smtClean="0">
                <a:latin typeface="Times New Roman" pitchFamily="18" charset="0"/>
                <a:cs typeface="Times New Roman" pitchFamily="18" charset="0"/>
                <a:hlinkClick r:id="rId6"/>
              </a:rPr>
              <a:t>http://100facts.ru/wp-content/uploads/2013/10/%D1%87%D0%B5%D1%80%D0%BD%D0%B0%D1%8F-%</a:t>
            </a:r>
            <a:r>
              <a:rPr lang="en-US" sz="1800" dirty="0" smtClean="0">
                <a:latin typeface="Times New Roman" pitchFamily="18" charset="0"/>
                <a:cs typeface="Times New Roman" pitchFamily="18" charset="0"/>
                <a:hlinkClick r:id="rId6"/>
              </a:rPr>
              <a:t>D0%B4%D1%8B%D1%80%D0%B0.jpg</a:t>
            </a:r>
            <a:endParaRPr lang="ru-RU" sz="1800" dirty="0" smtClean="0">
              <a:latin typeface="Times New Roman" pitchFamily="18" charset="0"/>
              <a:cs typeface="Times New Roman" pitchFamily="18" charset="0"/>
            </a:endParaRPr>
          </a:p>
          <a:p>
            <a:pPr marL="525780" indent="-457200">
              <a:buAutoNum type="arabicPeriod"/>
            </a:pPr>
            <a:r>
              <a:rPr lang="en-US" sz="1800" dirty="0" smtClean="0">
                <a:latin typeface="Times New Roman" pitchFamily="18" charset="0"/>
                <a:cs typeface="Times New Roman" pitchFamily="18" charset="0"/>
                <a:hlinkClick r:id="rId7"/>
              </a:rPr>
              <a:t>http://100facts.ru/wp-content/uploads/2013/10/%D1%87%D0%B5%D1%80%D0%BD%D0%B0%D1%8F-%</a:t>
            </a:r>
            <a:r>
              <a:rPr lang="en-US" sz="1800" dirty="0" smtClean="0">
                <a:latin typeface="Times New Roman" pitchFamily="18" charset="0"/>
                <a:cs typeface="Times New Roman" pitchFamily="18" charset="0"/>
                <a:hlinkClick r:id="rId7"/>
              </a:rPr>
              <a:t>D0%B4%D1%8B%D1%80%D0%B0-2.jpg</a:t>
            </a:r>
            <a:endParaRPr lang="ru-RU" sz="1800" dirty="0" smtClean="0">
              <a:latin typeface="Times New Roman" pitchFamily="18" charset="0"/>
              <a:cs typeface="Times New Roman" pitchFamily="18" charset="0"/>
            </a:endParaRPr>
          </a:p>
          <a:p>
            <a:pPr marL="525780" indent="-457200">
              <a:buAutoNum type="arabicPeriod"/>
            </a:pPr>
            <a:r>
              <a:rPr lang="en-US" sz="1800" dirty="0" smtClean="0">
                <a:latin typeface="Times New Roman" pitchFamily="18" charset="0"/>
                <a:cs typeface="Times New Roman" pitchFamily="18" charset="0"/>
                <a:hlinkClick r:id="rId8"/>
              </a:rPr>
              <a:t>http://100facts.ru/wp-content/uploads/2013/10/%D0%A1%D0%B2%D0%B5%D1%82%D1%83-%D0%A1%D0%BE%D0%BB%D0%BD%D1%86%D0%B0-30-000-%</a:t>
            </a:r>
            <a:r>
              <a:rPr lang="en-US" sz="1800" dirty="0" smtClean="0">
                <a:latin typeface="Times New Roman" pitchFamily="18" charset="0"/>
                <a:cs typeface="Times New Roman" pitchFamily="18" charset="0"/>
                <a:hlinkClick r:id="rId8"/>
              </a:rPr>
              <a:t>D0%BB%D0%B5%D1%82.jpg</a:t>
            </a:r>
            <a:endParaRPr lang="ru-RU" sz="1800" dirty="0" smtClean="0">
              <a:latin typeface="Times New Roman" pitchFamily="18" charset="0"/>
              <a:cs typeface="Times New Roman" pitchFamily="18" charset="0"/>
            </a:endParaRPr>
          </a:p>
          <a:p>
            <a:pPr marL="525780" indent="-457200">
              <a:buAutoNum type="arabicPeriod"/>
            </a:pPr>
            <a:endParaRPr lang="ru-RU" sz="1800" dirty="0" smtClean="0">
              <a:latin typeface="Times New Roman" pitchFamily="18" charset="0"/>
              <a:cs typeface="Times New Roman" pitchFamily="18" charset="0"/>
            </a:endParaRPr>
          </a:p>
          <a:p>
            <a:pPr marL="525780" indent="-457200">
              <a:buAutoNum type="arabicPeriod"/>
            </a:pPr>
            <a:endParaRPr lang="ru-RU" sz="2400" dirty="0" smtClean="0">
              <a:latin typeface="Times New Roman" pitchFamily="18" charset="0"/>
              <a:cs typeface="Times New Roman" pitchFamily="18" charset="0"/>
            </a:endParaRPr>
          </a:p>
          <a:p>
            <a:pPr marL="525780" indent="-457200">
              <a:buAutoNum type="arabicPeriod"/>
            </a:pPr>
            <a:endParaRPr lang="ru-RU" sz="2400" dirty="0" smtClean="0">
              <a:latin typeface="Times New Roman" pitchFamily="18" charset="0"/>
              <a:cs typeface="Times New Roman" pitchFamily="18" charset="0"/>
            </a:endParaRPr>
          </a:p>
          <a:p>
            <a:pPr marL="525780" indent="-457200">
              <a:buAutoNum type="arabicPeriod"/>
            </a:pPr>
            <a:endParaRPr lang="en-US" sz="24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0"/>
            <a:ext cx="8115328" cy="6643710"/>
          </a:xfrm>
        </p:spPr>
        <p:txBody>
          <a:bodyPr>
            <a:normAutofit fontScale="92500" lnSpcReduction="20000"/>
          </a:bodyPr>
          <a:lstStyle/>
          <a:p>
            <a:pPr>
              <a:buFont typeface="+mj-lt"/>
              <a:buAutoNum type="arabicPeriod"/>
            </a:pPr>
            <a:endParaRPr lang="en-US" sz="1900" dirty="0" smtClean="0">
              <a:latin typeface="Times New Roman" pitchFamily="18" charset="0"/>
              <a:cs typeface="Times New Roman" pitchFamily="18" charset="0"/>
              <a:hlinkClick r:id="rId2"/>
            </a:endParaRPr>
          </a:p>
          <a:p>
            <a:pPr>
              <a:buFont typeface="+mj-lt"/>
              <a:buAutoNum type="arabicPeriod" startAt="8"/>
            </a:pPr>
            <a:r>
              <a:rPr lang="en-US" sz="1900" dirty="0" smtClean="0">
                <a:latin typeface="Times New Roman" pitchFamily="18" charset="0"/>
                <a:cs typeface="Times New Roman" pitchFamily="18" charset="0"/>
                <a:hlinkClick r:id="rId2"/>
              </a:rPr>
              <a:t>http</a:t>
            </a:r>
            <a:r>
              <a:rPr lang="en-US" sz="1900" dirty="0" smtClean="0">
                <a:latin typeface="Times New Roman" pitchFamily="18" charset="0"/>
                <a:cs typeface="Times New Roman" pitchFamily="18" charset="0"/>
                <a:hlinkClick r:id="rId2"/>
              </a:rPr>
              <a:t>://</a:t>
            </a:r>
            <a:r>
              <a:rPr lang="en-US" sz="1900" dirty="0" smtClean="0">
                <a:latin typeface="Times New Roman" pitchFamily="18" charset="0"/>
                <a:cs typeface="Times New Roman" pitchFamily="18" charset="0"/>
                <a:hlinkClick r:id="rId2"/>
              </a:rPr>
              <a:t>telegraf.com.ua/files/2015/10/pic_ce211492d8e7ac846df0ae12505c65d3.jpg</a:t>
            </a:r>
            <a:endParaRPr lang="ru-RU" sz="1900" dirty="0" smtClean="0">
              <a:latin typeface="Times New Roman" pitchFamily="18" charset="0"/>
              <a:cs typeface="Times New Roman" pitchFamily="18" charset="0"/>
            </a:endParaRPr>
          </a:p>
          <a:p>
            <a:pPr>
              <a:buFont typeface="+mj-lt"/>
              <a:buAutoNum type="arabicPeriod" startAt="8"/>
            </a:pPr>
            <a:r>
              <a:rPr lang="en-US" sz="1900" dirty="0" smtClean="0">
                <a:latin typeface="Times New Roman" pitchFamily="18" charset="0"/>
                <a:cs typeface="Times New Roman" pitchFamily="18" charset="0"/>
              </a:rPr>
              <a:t>http://100facts.ru/wp-content/uploads/2013/10/%D0%A1%D0%BE%D0%BB%D0%BD%D1%86%D0%B5-%D0%B2-%D1%81%D1%80%D0%B0%D0%B2%D0%BD%D0%B5%D0%BD%D0%B8%D0%B8-%D1%81-%D0%B4%D1%80%D1%83%D0%B3%D0%B8%D0%BC%D0%B8-%</a:t>
            </a:r>
            <a:r>
              <a:rPr lang="en-US" sz="1900" dirty="0" smtClean="0">
                <a:latin typeface="Times New Roman" pitchFamily="18" charset="0"/>
                <a:cs typeface="Times New Roman" pitchFamily="18" charset="0"/>
              </a:rPr>
              <a:t>D0%BF%D0%BB%D0%B0%D0%BD%D0%B5%D1%82%D0%B0%D0%BC%</a:t>
            </a:r>
            <a:r>
              <a:rPr lang="en-US" sz="1900" dirty="0" smtClean="0">
                <a:latin typeface="Times New Roman" pitchFamily="18" charset="0"/>
                <a:cs typeface="Times New Roman" pitchFamily="18" charset="0"/>
                <a:hlinkClick r:id="rId3" action="ppaction://hlinkfile"/>
              </a:rPr>
              <a:t>D0%B8.jpg</a:t>
            </a:r>
            <a:endParaRPr lang="en-US" sz="1900" dirty="0" smtClean="0">
              <a:latin typeface="Times New Roman" pitchFamily="18" charset="0"/>
              <a:cs typeface="Times New Roman" pitchFamily="18" charset="0"/>
            </a:endParaRPr>
          </a:p>
          <a:p>
            <a:pPr>
              <a:buFont typeface="+mj-lt"/>
              <a:buAutoNum type="arabicPeriod" startAt="8"/>
            </a:pPr>
            <a:r>
              <a:rPr lang="en-US" sz="1900" dirty="0" smtClean="0">
                <a:latin typeface="Times New Roman" pitchFamily="18" charset="0"/>
                <a:cs typeface="Times New Roman" pitchFamily="18" charset="0"/>
                <a:hlinkClick r:id="rId4"/>
              </a:rPr>
              <a:t>http</a:t>
            </a:r>
            <a:r>
              <a:rPr lang="en-US" sz="1900" dirty="0" smtClean="0">
                <a:latin typeface="Times New Roman" pitchFamily="18" charset="0"/>
                <a:cs typeface="Times New Roman" pitchFamily="18" charset="0"/>
                <a:hlinkClick r:id="rId4"/>
              </a:rPr>
              <a:t>://100facts.ru/wp-content/uploads/2013/10/%D0%B3%D0%B0%D0%B7%D0%BE%D0%B2%D1%8B%D0%B9-%</a:t>
            </a:r>
            <a:r>
              <a:rPr lang="en-US" sz="1900" dirty="0" smtClean="0">
                <a:latin typeface="Times New Roman" pitchFamily="18" charset="0"/>
                <a:cs typeface="Times New Roman" pitchFamily="18" charset="0"/>
                <a:hlinkClick r:id="rId4"/>
              </a:rPr>
              <a:t>D0%BF%D1%83%D0%B7%D1%8B%D1%80%D1%8C.jpg</a:t>
            </a:r>
            <a:endParaRPr lang="ru-RU" sz="1900" dirty="0" smtClean="0">
              <a:latin typeface="Times New Roman" pitchFamily="18" charset="0"/>
              <a:cs typeface="Times New Roman" pitchFamily="18" charset="0"/>
            </a:endParaRPr>
          </a:p>
          <a:p>
            <a:pPr marL="582930" indent="-514350">
              <a:buFont typeface="+mj-lt"/>
              <a:buAutoNum type="arabicPeriod" startAt="8"/>
            </a:pPr>
            <a:r>
              <a:rPr lang="en-US" sz="1900" dirty="0" smtClean="0">
                <a:latin typeface="Times New Roman" pitchFamily="18" charset="0"/>
                <a:cs typeface="Times New Roman" pitchFamily="18" charset="0"/>
                <a:hlinkClick r:id="rId5"/>
              </a:rPr>
              <a:t>http://</a:t>
            </a:r>
            <a:r>
              <a:rPr lang="en-US" sz="1900" dirty="0" smtClean="0">
                <a:latin typeface="Times New Roman" pitchFamily="18" charset="0"/>
                <a:cs typeface="Times New Roman" pitchFamily="18" charset="0"/>
                <a:hlinkClick r:id="rId5"/>
              </a:rPr>
              <a:t>www.infoniac.ru/upload/medialibrary/12d/12db010dd00efc1224e8f5145a358a70.jpg</a:t>
            </a:r>
            <a:endParaRPr lang="en-US" sz="1900" dirty="0" smtClean="0">
              <a:latin typeface="Times New Roman" pitchFamily="18" charset="0"/>
              <a:cs typeface="Times New Roman" pitchFamily="18" charset="0"/>
            </a:endParaRPr>
          </a:p>
          <a:p>
            <a:pPr marL="582930" indent="-514350">
              <a:buFont typeface="+mj-lt"/>
              <a:buAutoNum type="arabicPeriod" startAt="8"/>
            </a:pPr>
            <a:r>
              <a:rPr lang="en-US" sz="1900" dirty="0" smtClean="0">
                <a:latin typeface="Times New Roman" pitchFamily="18" charset="0"/>
                <a:cs typeface="Times New Roman" pitchFamily="18" charset="0"/>
                <a:hlinkClick r:id="rId6"/>
              </a:rPr>
              <a:t>http://</a:t>
            </a:r>
            <a:r>
              <a:rPr lang="en-US" sz="1900" dirty="0" smtClean="0">
                <a:latin typeface="Times New Roman" pitchFamily="18" charset="0"/>
                <a:cs typeface="Times New Roman" pitchFamily="18" charset="0"/>
                <a:hlinkClick r:id="rId6"/>
              </a:rPr>
              <a:t>www.infoniac.ru/upload/medialibrary/26b/26ba0909b7188263f704ab6a04ba368f.jpg</a:t>
            </a:r>
            <a:endParaRPr lang="en-US" sz="1900" dirty="0" smtClean="0">
              <a:latin typeface="Times New Roman" pitchFamily="18" charset="0"/>
              <a:cs typeface="Times New Roman" pitchFamily="18" charset="0"/>
            </a:endParaRPr>
          </a:p>
          <a:p>
            <a:pPr marL="582930" indent="-514350">
              <a:buFont typeface="+mj-lt"/>
              <a:buAutoNum type="arabicPeriod" startAt="8"/>
            </a:pPr>
            <a:r>
              <a:rPr lang="en-US" sz="1900" dirty="0" smtClean="0">
                <a:latin typeface="Times New Roman" pitchFamily="18" charset="0"/>
                <a:cs typeface="Times New Roman" pitchFamily="18" charset="0"/>
                <a:hlinkClick r:id="rId7"/>
              </a:rPr>
              <a:t>http://</a:t>
            </a:r>
            <a:r>
              <a:rPr lang="en-US" sz="1900" dirty="0" smtClean="0">
                <a:latin typeface="Times New Roman" pitchFamily="18" charset="0"/>
                <a:cs typeface="Times New Roman" pitchFamily="18" charset="0"/>
                <a:hlinkClick r:id="rId7"/>
              </a:rPr>
              <a:t>www.infoniac.ru/upload/medialibrary/a81/a8171da7df4431494931e897999fc612.jpg</a:t>
            </a:r>
            <a:endParaRPr lang="en-US" sz="1900" dirty="0" smtClean="0">
              <a:latin typeface="Times New Roman" pitchFamily="18" charset="0"/>
              <a:cs typeface="Times New Roman" pitchFamily="18" charset="0"/>
            </a:endParaRPr>
          </a:p>
          <a:p>
            <a:pPr marL="582930" indent="-514350">
              <a:buFont typeface="+mj-lt"/>
              <a:buAutoNum type="arabicPeriod" startAt="8"/>
            </a:pPr>
            <a:r>
              <a:rPr lang="en-US" sz="1900" dirty="0" smtClean="0">
                <a:latin typeface="Times New Roman" pitchFamily="18" charset="0"/>
                <a:cs typeface="Times New Roman" pitchFamily="18" charset="0"/>
                <a:hlinkClick r:id="rId8"/>
              </a:rPr>
              <a:t>https://www.google.ru/url?sa=i&amp;rct=j&amp;q=&amp;esrc=s&amp;source=images&amp;cd=&amp;</a:t>
            </a:r>
            <a:r>
              <a:rPr lang="en-US" sz="1900" dirty="0" smtClean="0">
                <a:latin typeface="Times New Roman" pitchFamily="18" charset="0"/>
                <a:cs typeface="Times New Roman" pitchFamily="18" charset="0"/>
                <a:hlinkClick r:id="rId8"/>
              </a:rPr>
              <a:t>cad=rja&amp;uact=8&amp;ved=0ahUKEwjmhcCL5InNAhWrAJoKHXv3BEQQjRwIBw&amp;url=http%3A%2F%2Fvk.com%2Fwall-75962273_3&amp;psig=AFQjCNFIia65rq5VeKD-gwIdgzIvUfWR7A&amp;ust=1464971962909027</a:t>
            </a:r>
            <a:endParaRPr lang="en-US" sz="1900" dirty="0" smtClean="0">
              <a:latin typeface="Times New Roman" pitchFamily="18" charset="0"/>
              <a:cs typeface="Times New Roman" pitchFamily="18" charset="0"/>
            </a:endParaRPr>
          </a:p>
          <a:p>
            <a:pPr marL="582930" indent="-514350">
              <a:buFont typeface="+mj-lt"/>
              <a:buAutoNum type="arabicPeriod" startAt="8"/>
            </a:pPr>
            <a:endParaRPr lang="en-US" sz="1900" dirty="0" smtClean="0">
              <a:latin typeface="Times New Roman" pitchFamily="18" charset="0"/>
              <a:cs typeface="Times New Roman" pitchFamily="18" charset="0"/>
            </a:endParaRPr>
          </a:p>
          <a:p>
            <a:pPr marL="582930" indent="-514350">
              <a:buFont typeface="+mj-lt"/>
              <a:buAutoNum type="arabicPeriod" startAt="8"/>
            </a:pPr>
            <a:endParaRPr lang="ru-RU" dirty="0" smtClean="0"/>
          </a:p>
          <a:p>
            <a:pPr marL="582930" indent="-514350">
              <a:buFont typeface="+mj-lt"/>
              <a:buAutoNum type="arabicPeriod" startAt="8"/>
            </a:pPr>
            <a:endParaRPr lang="ru-RU"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214290"/>
            <a:ext cx="7772400" cy="6141270"/>
          </a:xfrm>
        </p:spPr>
        <p:txBody>
          <a:bodyPr/>
          <a:lstStyle/>
          <a:p>
            <a:pPr marL="582930" indent="-514350">
              <a:buFont typeface="+mj-lt"/>
              <a:buAutoNum type="arabicPeriod" startAt="15"/>
            </a:pPr>
            <a:r>
              <a:rPr lang="en-US" dirty="0" smtClean="0">
                <a:hlinkClick r:id="rId2"/>
              </a:rPr>
              <a:t>http://</a:t>
            </a:r>
            <a:r>
              <a:rPr lang="en-US" dirty="0" smtClean="0">
                <a:hlinkClick r:id="rId2"/>
              </a:rPr>
              <a:t>vignette1.wikia.nocookie.net/all-interesting/images/4/4f/Space.jpg/revision/latest?cb=20150410172316&amp;path-prefix=ru</a:t>
            </a:r>
            <a:endParaRPr lang="en-US" dirty="0" smtClean="0"/>
          </a:p>
          <a:p>
            <a:pPr marL="582930" indent="-514350">
              <a:buFont typeface="+mj-lt"/>
              <a:buAutoNum type="arabicPeriod" startAt="15"/>
            </a:pPr>
            <a:endParaRPr lang="ru-RU"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latin typeface="Times New Roman" pitchFamily="18" charset="0"/>
                <a:cs typeface="Times New Roman" pitchFamily="18" charset="0"/>
              </a:rPr>
              <a:t>       Неизвестное и самое интересное о космосе.</a:t>
            </a:r>
            <a:r>
              <a:rPr lang="ru-RU" dirty="0" smtClean="0"/>
              <a:t/>
            </a:r>
            <a:br>
              <a:rPr lang="ru-RU" dirty="0" smtClean="0"/>
            </a:br>
            <a:endParaRPr lang="ru-RU" dirty="0"/>
          </a:p>
        </p:txBody>
      </p:sp>
      <p:sp>
        <p:nvSpPr>
          <p:cNvPr id="3" name="Содержимое 2"/>
          <p:cNvSpPr>
            <a:spLocks noGrp="1"/>
          </p:cNvSpPr>
          <p:nvPr>
            <p:ph idx="1"/>
          </p:nvPr>
        </p:nvSpPr>
        <p:spPr>
          <a:xfrm>
            <a:off x="4500562" y="1783560"/>
            <a:ext cx="4186238" cy="4572000"/>
          </a:xfrm>
        </p:spPr>
        <p:txBody>
          <a:bodyPr>
            <a:normAutofit/>
          </a:bodyPr>
          <a:lstStyle/>
          <a:p>
            <a:pPr>
              <a:buNone/>
            </a:pPr>
            <a:r>
              <a:rPr lang="ru-RU" sz="2400" dirty="0" smtClean="0">
                <a:latin typeface="Times New Roman" pitchFamily="18" charset="0"/>
                <a:cs typeface="Times New Roman" pitchFamily="18" charset="0"/>
              </a:rPr>
              <a:t>     Космос – самая обсуждаемая и, вместе с этим, самая загадочная тема на всей планете Земля. С одной стороны человечество много узнало о нем, с другой – мы знаем мизерный процент от того, что на самом деле происходит во Вселенной.</a:t>
            </a:r>
            <a:endParaRPr lang="ru-RU" sz="2400" dirty="0">
              <a:latin typeface="Times New Roman" pitchFamily="18" charset="0"/>
              <a:cs typeface="Times New Roman" pitchFamily="18" charset="0"/>
            </a:endParaRPr>
          </a:p>
        </p:txBody>
      </p:sp>
      <p:pic>
        <p:nvPicPr>
          <p:cNvPr id="1026" name="Picture 2" descr="C:\Users\Вадим.nik-ПК\Desktop\111100_thumb.jpg"/>
          <p:cNvPicPr>
            <a:picLocks noChangeAspect="1" noChangeArrowheads="1"/>
          </p:cNvPicPr>
          <p:nvPr/>
        </p:nvPicPr>
        <p:blipFill>
          <a:blip r:embed="rId2"/>
          <a:srcRect/>
          <a:stretch>
            <a:fillRect/>
          </a:stretch>
        </p:blipFill>
        <p:spPr bwMode="auto">
          <a:xfrm rot="21383801">
            <a:off x="1009314" y="2181274"/>
            <a:ext cx="3571900" cy="2678925"/>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latin typeface="Times New Roman" pitchFamily="18" charset="0"/>
                <a:cs typeface="Times New Roman" pitchFamily="18" charset="0"/>
              </a:rPr>
              <a:t>Мы рассмотрим несколько самых интересные фактов о космосе.</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2400" dirty="0" smtClean="0"/>
              <a:t>1. Оказывается, что наш спутник – Луна – удаляется от нас каждый год примерно на 4 см. Это зависит от уменьшения периода вращения планеты на 2 мили секунды в день.</a:t>
            </a:r>
            <a:endParaRPr lang="ru-RU" sz="2400" dirty="0"/>
          </a:p>
        </p:txBody>
      </p:sp>
      <p:pic>
        <p:nvPicPr>
          <p:cNvPr id="2050" name="Picture 2" descr="C:\Users\Вадим.nik-ПК\Desktop\csry7S0f7Pw.jpg"/>
          <p:cNvPicPr>
            <a:picLocks noChangeAspect="1" noChangeArrowheads="1"/>
          </p:cNvPicPr>
          <p:nvPr/>
        </p:nvPicPr>
        <p:blipFill>
          <a:blip r:embed="rId2"/>
          <a:srcRect/>
          <a:stretch>
            <a:fillRect/>
          </a:stretch>
        </p:blipFill>
        <p:spPr bwMode="auto">
          <a:xfrm>
            <a:off x="4857752" y="3286124"/>
            <a:ext cx="2500330" cy="2500330"/>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500042"/>
            <a:ext cx="7772400" cy="5855518"/>
          </a:xfrm>
        </p:spPr>
        <p:txBody>
          <a:bodyPr>
            <a:normAutofit/>
          </a:bodyPr>
          <a:lstStyle/>
          <a:p>
            <a:r>
              <a:rPr lang="ru-RU" sz="2400" dirty="0" smtClean="0">
                <a:latin typeface="Times New Roman" pitchFamily="18" charset="0"/>
                <a:cs typeface="Times New Roman" pitchFamily="18" charset="0"/>
              </a:rPr>
              <a:t>2.</a:t>
            </a:r>
            <a:r>
              <a:rPr lang="ru-RU" sz="2400" dirty="0" smtClean="0"/>
              <a:t>Вселенная не имеет границ. Кажется, что с этим утверждением знаком каждый. На самом деле ни один человек не знает, является ли космос бесконечным или он просто гигантский.</a:t>
            </a:r>
            <a:endParaRPr lang="ru-RU" sz="2400" dirty="0">
              <a:latin typeface="Times New Roman" pitchFamily="18" charset="0"/>
              <a:cs typeface="Times New Roman" pitchFamily="18" charset="0"/>
            </a:endParaRPr>
          </a:p>
        </p:txBody>
      </p:sp>
      <p:pic>
        <p:nvPicPr>
          <p:cNvPr id="3074" name="Picture 2" descr="C:\Users\Вадим.nik-ПК\Desktop\interesnie-fakti-o-kosmose2.jpg"/>
          <p:cNvPicPr>
            <a:picLocks noChangeAspect="1" noChangeArrowheads="1"/>
          </p:cNvPicPr>
          <p:nvPr/>
        </p:nvPicPr>
        <p:blipFill>
          <a:blip r:embed="rId2"/>
          <a:srcRect/>
          <a:stretch>
            <a:fillRect/>
          </a:stretch>
        </p:blipFill>
        <p:spPr bwMode="auto">
          <a:xfrm>
            <a:off x="864076" y="2606919"/>
            <a:ext cx="3143272" cy="2357453"/>
          </a:xfrm>
          <a:prstGeom prst="rect">
            <a:avLst/>
          </a:prstGeom>
          <a:noFill/>
        </p:spPr>
      </p:pic>
      <p:pic>
        <p:nvPicPr>
          <p:cNvPr id="3075" name="Picture 3" descr="C:\Users\Вадим.nik-ПК\Desktop\скачанные файлы.jpg"/>
          <p:cNvPicPr>
            <a:picLocks noChangeAspect="1" noChangeArrowheads="1"/>
          </p:cNvPicPr>
          <p:nvPr/>
        </p:nvPicPr>
        <p:blipFill>
          <a:blip r:embed="rId3"/>
          <a:srcRect/>
          <a:stretch>
            <a:fillRect/>
          </a:stretch>
        </p:blipFill>
        <p:spPr bwMode="auto">
          <a:xfrm rot="185936">
            <a:off x="4702832" y="2538626"/>
            <a:ext cx="4122993" cy="2308876"/>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0"/>
            <a:ext cx="7572428" cy="6143644"/>
          </a:xfrm>
        </p:spPr>
        <p:txBody>
          <a:bodyPr>
            <a:normAutofit/>
          </a:bodyPr>
          <a:lstStyle/>
          <a:p>
            <a:pPr>
              <a:buNone/>
            </a:pPr>
            <a:r>
              <a:rPr lang="ru-RU" sz="2400" dirty="0" smtClean="0">
                <a:latin typeface="Times New Roman" pitchFamily="18" charset="0"/>
                <a:cs typeface="Times New Roman" pitchFamily="18" charset="0"/>
              </a:rPr>
              <a:t>    3.Черная дыра – самый яркий объект во всей Вселенной.</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Внутри черной дыры сила гравитации настолько велика, что из неё невозможно вырваться даже свету. По логике вещей, дыра должна быть не заметна на небе вовсе. Однако, во время вращения дыры кроме космических тел поглощают еще и газовые облака, которые и начинают светиться, закручиваясь по спирали. Так же метеоры, попадая в черные дыры, загораются от неимоверно резкого и быстрого движения.</a:t>
            </a:r>
            <a:endParaRPr lang="ru-RU" sz="2400" dirty="0">
              <a:latin typeface="Times New Roman" pitchFamily="18" charset="0"/>
              <a:cs typeface="Times New Roman" pitchFamily="18" charset="0"/>
            </a:endParaRPr>
          </a:p>
        </p:txBody>
      </p:sp>
      <p:pic>
        <p:nvPicPr>
          <p:cNvPr id="4098" name="Picture 2" descr="C:\Users\Вадим.nik-ПК\Desktop\черная-дыра.jpg"/>
          <p:cNvPicPr>
            <a:picLocks noChangeAspect="1" noChangeArrowheads="1"/>
          </p:cNvPicPr>
          <p:nvPr/>
        </p:nvPicPr>
        <p:blipFill>
          <a:blip r:embed="rId2"/>
          <a:srcRect/>
          <a:stretch>
            <a:fillRect/>
          </a:stretch>
        </p:blipFill>
        <p:spPr bwMode="auto">
          <a:xfrm>
            <a:off x="714348" y="4107661"/>
            <a:ext cx="3429024" cy="2571768"/>
          </a:xfrm>
          <a:prstGeom prst="rect">
            <a:avLst/>
          </a:prstGeom>
          <a:noFill/>
        </p:spPr>
      </p:pic>
      <p:pic>
        <p:nvPicPr>
          <p:cNvPr id="4099" name="Picture 3" descr="C:\Users\Вадим.nik-ПК\Desktop\черная-дыра-2.jpg"/>
          <p:cNvPicPr>
            <a:picLocks noChangeAspect="1" noChangeArrowheads="1"/>
          </p:cNvPicPr>
          <p:nvPr/>
        </p:nvPicPr>
        <p:blipFill>
          <a:blip r:embed="rId3"/>
          <a:srcRect/>
          <a:stretch>
            <a:fillRect/>
          </a:stretch>
        </p:blipFill>
        <p:spPr bwMode="auto">
          <a:xfrm rot="364875">
            <a:off x="4700178" y="3834093"/>
            <a:ext cx="3740791" cy="2618554"/>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142852"/>
            <a:ext cx="7772400" cy="6212708"/>
          </a:xfrm>
        </p:spPr>
        <p:txBody>
          <a:bodyPr>
            <a:normAutofit/>
          </a:bodyPr>
          <a:lstStyle/>
          <a:p>
            <a:pPr>
              <a:buNone/>
            </a:pPr>
            <a:r>
              <a:rPr lang="ru-RU" sz="2400" dirty="0" smtClean="0">
                <a:latin typeface="Times New Roman" pitchFamily="18" charset="0"/>
                <a:cs typeface="Times New Roman" pitchFamily="18" charset="0"/>
              </a:rPr>
              <a:t>     4. Свет нашего Солнца, который мы видим каждый день, имеет возраст около 30 тысяч лет. Энергия, получаемая нами от этого небесного светила, образовалась в ядре Солнца около 30 тыс. лет назад. Именно вот столько времени и не меньше необходимо фотонам, что бы пробиться из центра на поверхность. А вот после «освобождения» им надо всего лишь 8 минут, что бы добраться до поверхности Земли.</a:t>
            </a:r>
            <a:endParaRPr lang="ru-RU" sz="2400" dirty="0">
              <a:latin typeface="Times New Roman" pitchFamily="18" charset="0"/>
              <a:cs typeface="Times New Roman" pitchFamily="18" charset="0"/>
            </a:endParaRPr>
          </a:p>
        </p:txBody>
      </p:sp>
      <p:pic>
        <p:nvPicPr>
          <p:cNvPr id="5122" name="Picture 2" descr="C:\Users\Вадим.nik-ПК\Desktop\Свету-Солнца-30-000-лет.jpg"/>
          <p:cNvPicPr>
            <a:picLocks noChangeAspect="1" noChangeArrowheads="1"/>
          </p:cNvPicPr>
          <p:nvPr/>
        </p:nvPicPr>
        <p:blipFill>
          <a:blip r:embed="rId2"/>
          <a:srcRect/>
          <a:stretch>
            <a:fillRect/>
          </a:stretch>
        </p:blipFill>
        <p:spPr bwMode="auto">
          <a:xfrm>
            <a:off x="5429256" y="3500438"/>
            <a:ext cx="3143272" cy="3143272"/>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Вадим.nik-ПК\Desktop\pic_ce211492d8e7ac846df0ae12505c65d3.jpg"/>
          <p:cNvPicPr>
            <a:picLocks noChangeAspect="1" noChangeArrowheads="1"/>
          </p:cNvPicPr>
          <p:nvPr/>
        </p:nvPicPr>
        <p:blipFill>
          <a:blip r:embed="rId2"/>
          <a:srcRect/>
          <a:stretch>
            <a:fillRect/>
          </a:stretch>
        </p:blipFill>
        <p:spPr bwMode="auto">
          <a:xfrm>
            <a:off x="5715008" y="5000636"/>
            <a:ext cx="3159126" cy="1615282"/>
          </a:xfrm>
          <a:prstGeom prst="rect">
            <a:avLst/>
          </a:prstGeom>
          <a:noFill/>
        </p:spPr>
      </p:pic>
      <p:sp>
        <p:nvSpPr>
          <p:cNvPr id="3" name="Содержимое 2"/>
          <p:cNvSpPr>
            <a:spLocks noGrp="1"/>
          </p:cNvSpPr>
          <p:nvPr>
            <p:ph idx="1"/>
          </p:nvPr>
        </p:nvSpPr>
        <p:spPr>
          <a:xfrm>
            <a:off x="0" y="214290"/>
            <a:ext cx="9144000" cy="2428892"/>
          </a:xfrm>
        </p:spPr>
        <p:txBody>
          <a:bodyPr>
            <a:normAutofit/>
          </a:bodyPr>
          <a:lstStyle/>
          <a:p>
            <a:pPr>
              <a:buNone/>
            </a:pPr>
            <a:r>
              <a:rPr lang="ru-RU" sz="2400" dirty="0" smtClean="0">
                <a:latin typeface="Times New Roman" pitchFamily="18" charset="0"/>
                <a:cs typeface="Times New Roman" pitchFamily="18" charset="0"/>
              </a:rPr>
              <a:t>    5.Даже на Луне происходят землетрясения, которые именуются как </a:t>
            </a:r>
            <a:r>
              <a:rPr lang="ru-RU" sz="2400" dirty="0" err="1" smtClean="0">
                <a:latin typeface="Times New Roman" pitchFamily="18" charset="0"/>
                <a:cs typeface="Times New Roman" pitchFamily="18" charset="0"/>
              </a:rPr>
              <a:t>лунотрясения</a:t>
            </a:r>
            <a:r>
              <a:rPr lang="ru-RU" sz="2400" dirty="0" smtClean="0">
                <a:latin typeface="Times New Roman" pitchFamily="18" charset="0"/>
                <a:cs typeface="Times New Roman" pitchFamily="18" charset="0"/>
              </a:rPr>
              <a:t>. Но, все же, в сравнении с земными они ничтожны слабые. Ежегодно подобных </a:t>
            </a:r>
            <a:r>
              <a:rPr lang="ru-RU" sz="2400" dirty="0" err="1" smtClean="0">
                <a:latin typeface="Times New Roman" pitchFamily="18" charset="0"/>
                <a:cs typeface="Times New Roman" pitchFamily="18" charset="0"/>
              </a:rPr>
              <a:t>лунотрясений</a:t>
            </a:r>
            <a:r>
              <a:rPr lang="ru-RU" sz="2400" dirty="0" smtClean="0">
                <a:latin typeface="Times New Roman" pitchFamily="18" charset="0"/>
                <a:cs typeface="Times New Roman" pitchFamily="18" charset="0"/>
              </a:rPr>
              <a:t> насчитывается более 3 000, однако этой совокупной энергии хватило бы только на небольшой салют.</a:t>
            </a:r>
            <a:endParaRPr lang="ru-RU" sz="2400" dirty="0">
              <a:latin typeface="Times New Roman" pitchFamily="18" charset="0"/>
              <a:cs typeface="Times New Roman" pitchFamily="18" charset="0"/>
            </a:endParaRPr>
          </a:p>
        </p:txBody>
      </p:sp>
      <p:sp>
        <p:nvSpPr>
          <p:cNvPr id="5" name="Прямоугольник 4"/>
          <p:cNvSpPr/>
          <p:nvPr/>
        </p:nvSpPr>
        <p:spPr>
          <a:xfrm>
            <a:off x="428596" y="2071678"/>
            <a:ext cx="6929486" cy="3693319"/>
          </a:xfrm>
          <a:prstGeom prst="rect">
            <a:avLst/>
          </a:prstGeom>
        </p:spPr>
        <p:txBody>
          <a:bodyPr wrap="square">
            <a:spAutoFit/>
          </a:bodyPr>
          <a:lstStyle/>
          <a:p>
            <a:r>
              <a:rPr lang="ru-RU" sz="2400" b="1" dirty="0" smtClean="0">
                <a:latin typeface="Times New Roman" pitchFamily="18" charset="0"/>
                <a:cs typeface="Times New Roman" pitchFamily="18" charset="0"/>
              </a:rPr>
              <a:t>Лунотрясения можно разделить на четыре группы</a:t>
            </a:r>
            <a:r>
              <a:rPr lang="ru-RU" sz="2400" dirty="0" smtClean="0">
                <a:latin typeface="Times New Roman" pitchFamily="18" charset="0"/>
                <a:cs typeface="Times New Roman" pitchFamily="18" charset="0"/>
              </a:rPr>
              <a:t>:</a:t>
            </a:r>
          </a:p>
          <a:p>
            <a:r>
              <a:rPr lang="ru-RU" sz="2400" dirty="0" smtClean="0">
                <a:latin typeface="Times New Roman" pitchFamily="18" charset="0"/>
                <a:cs typeface="Times New Roman" pitchFamily="18" charset="0"/>
              </a:rPr>
              <a:t>А)тектонические - </a:t>
            </a:r>
            <a:r>
              <a:rPr lang="ru-RU" sz="2400" dirty="0" err="1" smtClean="0">
                <a:latin typeface="Times New Roman" pitchFamily="18" charset="0"/>
                <a:cs typeface="Times New Roman" pitchFamily="18" charset="0"/>
              </a:rPr>
              <a:t>нерегулярные,вызваны</a:t>
            </a:r>
            <a:r>
              <a:rPr lang="ru-RU" sz="2400" dirty="0" smtClean="0">
                <a:latin typeface="Times New Roman" pitchFamily="18" charset="0"/>
                <a:cs typeface="Times New Roman" pitchFamily="18" charset="0"/>
              </a:rPr>
              <a:t> подвижками в грунте Луны,</a:t>
            </a:r>
          </a:p>
          <a:p>
            <a:r>
              <a:rPr lang="ru-RU" sz="2400" dirty="0" smtClean="0">
                <a:latin typeface="Times New Roman" pitchFamily="18" charset="0"/>
                <a:cs typeface="Times New Roman" pitchFamily="18" charset="0"/>
              </a:rPr>
              <a:t>Б)метеоритные - из-за падения метеоритов,</a:t>
            </a:r>
          </a:p>
          <a:p>
            <a:r>
              <a:rPr lang="ru-RU" sz="2400" dirty="0" smtClean="0">
                <a:latin typeface="Times New Roman" pitchFamily="18" charset="0"/>
                <a:cs typeface="Times New Roman" pitchFamily="18" charset="0"/>
              </a:rPr>
              <a:t>В)термальные – их причиной служит резкий нагрев лунной поверхности с восходом Солнца.</a:t>
            </a:r>
          </a:p>
          <a:p>
            <a:r>
              <a:rPr lang="ru-RU" sz="2400" dirty="0" smtClean="0">
                <a:latin typeface="Times New Roman" pitchFamily="18" charset="0"/>
                <a:cs typeface="Times New Roman" pitchFamily="18" charset="0"/>
              </a:rPr>
              <a:t>Г)приливные - случаются дважды в </a:t>
            </a:r>
            <a:r>
              <a:rPr lang="ru-RU" sz="2400" dirty="0" err="1" smtClean="0">
                <a:latin typeface="Times New Roman" pitchFamily="18" charset="0"/>
                <a:cs typeface="Times New Roman" pitchFamily="18" charset="0"/>
              </a:rPr>
              <a:t>месяц,вызваны</a:t>
            </a:r>
            <a:r>
              <a:rPr lang="ru-RU" sz="2400" dirty="0" smtClean="0">
                <a:latin typeface="Times New Roman" pitchFamily="18" charset="0"/>
                <a:cs typeface="Times New Roman" pitchFamily="18" charset="0"/>
              </a:rPr>
              <a:t> воздействием приливных сил Солнца и Земли </a:t>
            </a:r>
          </a:p>
          <a:p>
            <a:endParaRPr lang="ru-RU"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0"/>
            <a:ext cx="8329642" cy="6355560"/>
          </a:xfrm>
        </p:spPr>
        <p:txBody>
          <a:bodyPr>
            <a:noAutofit/>
          </a:bodyPr>
          <a:lstStyle/>
          <a:p>
            <a:pPr>
              <a:buNone/>
            </a:pPr>
            <a:r>
              <a:rPr lang="ru-RU" sz="2400" dirty="0" smtClean="0">
                <a:latin typeface="Times New Roman" pitchFamily="18" charset="0"/>
                <a:cs typeface="Times New Roman" pitchFamily="18" charset="0"/>
              </a:rPr>
              <a:t>6. Оказывается, что в нашей Солнечной системе существует тело, напоминающее нашу планету. Его именуют Титаном, и он является спутником планету Сатурн. Он также имеет реки, моря, вулканы, плотную атмосферу, как и наша планета. Удивительно, но даже расстояние между Титаном и Сатурном равно расстоянию между нами и Солнцем, и даже соотношение веса этих небесных светил равно соотношению веса Земли и Солнца.</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Все же разумной жизни на Титане даже не стоит искать, потому, как его водоемы подвели: они состоят в основном из пропана и метана. Но все же, если последнее открытие получит подтверждение, то можно будет утверждать, что на Титане существуют примитивные формы жизни. Под поверхностью Титана существует океан, который состоит на 90% из воды, остальные 10% могут быть сложными углеводородами. Есть предположение, что именно эти 10% могут дать начало простейшим бактериям.</a:t>
            </a:r>
            <a:endParaRPr lang="ru-RU"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0"/>
            <a:ext cx="4643470" cy="6572272"/>
          </a:xfrm>
        </p:spPr>
        <p:txBody>
          <a:bodyPr>
            <a:normAutofit fontScale="92500"/>
          </a:bodyPr>
          <a:lstStyle/>
          <a:p>
            <a:pPr>
              <a:buNone/>
            </a:pPr>
            <a:r>
              <a:rPr lang="ru-RU" sz="2400" dirty="0" smtClean="0">
                <a:latin typeface="Times New Roman" pitchFamily="18" charset="0"/>
                <a:cs typeface="Times New Roman" pitchFamily="18" charset="0"/>
              </a:rPr>
              <a:t>    7. Солнце больше Земли где-то в 110 раз. Оно даже больше гиганта нашей системы – Юпитера. Однако если сравнить его с другими звездами во Вселенной, наше светило займет место в яслях детского сада, вот настолько оно мало.</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Теперь давайте представим звезду, которая больше нашего Солнца раз в 1500. Если даже взять всю Солнечную систему, то она не займет более пикселя этой звезды. Этого гиганта имеют VY Большой пёс, диаметр которого составляет около 3х миллиардов км. Как и почему эту звезду разнесло до таких габаритов, никто не знает.</a:t>
            </a:r>
            <a:endParaRPr lang="ru-RU" sz="2400" dirty="0">
              <a:latin typeface="Times New Roman" pitchFamily="18" charset="0"/>
              <a:cs typeface="Times New Roman" pitchFamily="18" charset="0"/>
            </a:endParaRPr>
          </a:p>
        </p:txBody>
      </p:sp>
      <p:pic>
        <p:nvPicPr>
          <p:cNvPr id="7170" name="Picture 2" descr="C:\Users\Вадим.nik-ПК\Desktop\Солнце-в-сравнении-с-другими-планетами.jpg"/>
          <p:cNvPicPr>
            <a:picLocks noChangeAspect="1" noChangeArrowheads="1"/>
          </p:cNvPicPr>
          <p:nvPr/>
        </p:nvPicPr>
        <p:blipFill>
          <a:blip r:embed="rId2"/>
          <a:srcRect/>
          <a:stretch>
            <a:fillRect/>
          </a:stretch>
        </p:blipFill>
        <p:spPr bwMode="auto">
          <a:xfrm>
            <a:off x="5072066" y="928670"/>
            <a:ext cx="3828826" cy="4643470"/>
          </a:xfrm>
          <a:prstGeom prst="rect">
            <a:avLst/>
          </a:prstGeom>
          <a:noFill/>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99</TotalTime>
  <Words>672</Words>
  <Application>Microsoft Office PowerPoint</Application>
  <PresentationFormat>Экран (4:3)</PresentationFormat>
  <Paragraphs>43</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Метро</vt:lpstr>
      <vt:lpstr>Название конкурса: Этот удивительный космос.   Название презентации: Неизвестное и самое интересное о космосе.</vt:lpstr>
      <vt:lpstr>       Неизвестное и самое интересное о космосе. </vt:lpstr>
      <vt:lpstr>Мы рассмотрим несколько самых интересные фактов о космосе.</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Список используемой литературы</vt:lpstr>
      <vt:lpstr>Слайд 15</vt:lpstr>
      <vt:lpstr>Слайд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Этот удивительный космос</dc:title>
  <dc:creator>Вадим</dc:creator>
  <cp:lastModifiedBy>Вадим</cp:lastModifiedBy>
  <cp:revision>14</cp:revision>
  <dcterms:created xsi:type="dcterms:W3CDTF">2016-05-29T09:38:47Z</dcterms:created>
  <dcterms:modified xsi:type="dcterms:W3CDTF">2016-06-02T16:51:02Z</dcterms:modified>
</cp:coreProperties>
</file>