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1" r:id="rId2"/>
    <p:sldId id="297" r:id="rId3"/>
    <p:sldId id="295" r:id="rId4"/>
    <p:sldId id="294" r:id="rId5"/>
    <p:sldId id="293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28" r:id="rId16"/>
    <p:sldId id="331" r:id="rId17"/>
    <p:sldId id="330" r:id="rId18"/>
    <p:sldId id="319" r:id="rId19"/>
    <p:sldId id="320" r:id="rId20"/>
    <p:sldId id="314" r:id="rId21"/>
    <p:sldId id="316" r:id="rId22"/>
    <p:sldId id="317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2" autoAdjust="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7376E7-CA9F-4997-B0C9-58B38603BBD6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69298053-2409-46FB-89B7-74B3E0D8F1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3824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84F1EF44-72BA-4165-BCD4-44835E48997E}" type="slidenum">
              <a:rPr lang="ru-RU" altLang="ru-RU" sz="1200">
                <a:latin typeface="Calibri" pitchFamily="34" charset="0"/>
              </a:rPr>
              <a:pPr/>
              <a:t>12</a:t>
            </a:fld>
            <a:endParaRPr lang="ru-RU" alt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41A41-1080-464A-AF62-8EE059E3E793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B2A88-FC93-4181-9696-596011C65F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6437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EA075-959F-4E89-AE42-898A92DB2120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C44E0-6A7B-4B7F-BC80-D8D32A2D3D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4601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CA929-C198-4341-B492-B08DF15BBADA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3BC29-FA3E-4762-92D8-CD5EF226BB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2436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EF65D-7EFE-43D4-B28F-8E3D8108B8CD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92645-D4B2-49B0-AFD5-5605FE3C90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185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EED8F-4612-487E-B0D5-8432A42422A5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08A01B-0145-4B49-94F2-AC20FB61B6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0666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7C02B-161F-4D83-80D1-6B172C158D7B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2E98D-8094-45A4-88E3-80FC8D3EFB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5567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63A4B-3ADD-49CF-844A-3E465E39DC4E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E29D9-622A-4A93-A86E-C31C94AF1B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44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215C7-4746-4809-B820-268488582C88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9AE60-CF4D-42C1-AD5F-2159098F553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9359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118F7-F841-48D1-8460-7A641E1F9882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4FB34-022A-43BB-A2AE-EE3F11B6D1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0525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33E9A-237D-4D2E-8ABF-03FC3E5E4386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9D05D-41E0-4909-85DA-5DC9C09D38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4377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7CAF4-F26C-4000-961F-0D0B869AEB63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AEC5D5-B4E1-4920-82BD-6F320D62A0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3327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D4DCA-2EF6-48D3-8E24-EB1EB8B6BE2C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51D51F-4A5A-43BF-8C92-A4D42C7DD08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268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F158CE-8F21-4689-BFDF-371AE181D0F2}" type="datetimeFigureOut">
              <a:rPr lang="ru-RU"/>
              <a:pPr>
                <a:defRPr/>
              </a:pPr>
              <a:t>04.09.2016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9275AE2-A3C0-4905-822E-9BF8D6B123A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png"/><Relationship Id="rId4" Type="http://schemas.openxmlformats.org/officeDocument/2006/relationships/oleObject" Target="../embeddings/Microsoft_Excel_Chart5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png"/><Relationship Id="rId4" Type="http://schemas.openxmlformats.org/officeDocument/2006/relationships/oleObject" Target="../embeddings/Microsoft_Excel_Chart6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png"/><Relationship Id="rId5" Type="http://schemas.openxmlformats.org/officeDocument/2006/relationships/oleObject" Target="../embeddings/Microsoft_Excel_Chart7.xls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0.png"/><Relationship Id="rId4" Type="http://schemas.openxmlformats.org/officeDocument/2006/relationships/oleObject" Target="../embeddings/Microsoft_Excel_Chart8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1.png"/><Relationship Id="rId4" Type="http://schemas.openxmlformats.org/officeDocument/2006/relationships/oleObject" Target="../embeddings/Microsoft_Excel_Chart9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2.png"/><Relationship Id="rId4" Type="http://schemas.openxmlformats.org/officeDocument/2006/relationships/oleObject" Target="../embeddings/Microsoft_Excel_Chart10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3.png"/><Relationship Id="rId4" Type="http://schemas.openxmlformats.org/officeDocument/2006/relationships/oleObject" Target="../embeddings/Microsoft_Excel_Chart11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4.png"/><Relationship Id="rId4" Type="http://schemas.openxmlformats.org/officeDocument/2006/relationships/oleObject" Target="../embeddings/Microsoft_Excel_Chart12.xls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Microsoft_Excel_Chart1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oleObject" Target="../embeddings/Microsoft_Excel_Chart2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png"/><Relationship Id="rId4" Type="http://schemas.openxmlformats.org/officeDocument/2006/relationships/oleObject" Target="../embeddings/Microsoft_Excel_Chart3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png"/><Relationship Id="rId4" Type="http://schemas.openxmlformats.org/officeDocument/2006/relationships/oleObject" Target="../embeddings/Microsoft_Excel_Chart4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47813" y="260350"/>
            <a:ext cx="61118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УПРАВЛЕНИЕ ОБРАЗОВАНИЯ АДМИНИСТРАЦИИ</a:t>
            </a: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ВЕРХНЕБУРЕИНСКОГО МУНИЦИПАЛЬНОГО РАЙОНА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ТЕМА :  МЕТОДЫ ЗАПОМИНАНИЯ АНГЛИЙСКИХ СЛОВ</a:t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(ПРОБЛЕМНО-РЕФЕРАТИВНАЯ РАБОТА ПО АНГЛИЙСКОМУ ЯЗЫКУ)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sz="1800" b="1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1800" dirty="0">
                <a:solidFill>
                  <a:schemeClr val="tx2"/>
                </a:solidFill>
                <a:latin typeface="Times New Roman" pitchFamily="18" charset="0"/>
              </a:rPr>
              <a:t>	</a:t>
            </a:r>
            <a:r>
              <a:rPr lang="ru-RU" sz="1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1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1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148263" y="3400425"/>
            <a:ext cx="3548062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Выполнила:</a:t>
            </a: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Касаткина Валерия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Сергеевна,                                                                         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6 класс, МБОУ СОШ № 20 </a:t>
            </a:r>
          </a:p>
          <a:p>
            <a:pPr eaLnBrk="1" hangingPunct="1">
              <a:defRPr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им. В.В. Куприянова                                                                        Научный руководитель:</a:t>
            </a:r>
          </a:p>
          <a:p>
            <a:pPr eaLnBrk="1" hangingPunct="1">
              <a:defRPr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Ерошенко Галина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Александровна,                                                                                  учитель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английского языка                                                                МБОУ СОШ № 20</a:t>
            </a:r>
          </a:p>
          <a:p>
            <a:pPr eaLnBrk="1" hangingPunct="1">
              <a:defRPr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им. В.В. Куприянова</a:t>
            </a:r>
          </a:p>
        </p:txBody>
      </p:sp>
      <p:pic>
        <p:nvPicPr>
          <p:cNvPr id="3076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3068638"/>
            <a:ext cx="3278187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2292" name="Rectangle 2"/>
          <p:cNvSpPr>
            <a:spLocks noChangeArrowheads="1"/>
          </p:cNvSpPr>
          <p:nvPr/>
        </p:nvSpPr>
        <p:spPr bwMode="auto">
          <a:xfrm>
            <a:off x="0" y="0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12293" name="Объект 4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Rectangle 3"/>
          <p:cNvSpPr>
            <a:spLocks noChangeArrowheads="1"/>
          </p:cNvSpPr>
          <p:nvPr/>
        </p:nvSpPr>
        <p:spPr bwMode="auto">
          <a:xfrm>
            <a:off x="0" y="3209925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auto">
          <a:xfrm>
            <a:off x="0" y="0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13317" name="Объект 4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Rectangle 3"/>
          <p:cNvSpPr>
            <a:spLocks noChangeArrowheads="1"/>
          </p:cNvSpPr>
          <p:nvPr/>
        </p:nvSpPr>
        <p:spPr bwMode="auto">
          <a:xfrm>
            <a:off x="0" y="3209925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0" y="0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14341" name="Объект 4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Диаграмма" r:id="rId5" imgW="5499069" imgH="3212870" progId="Excel.Chart.8">
                  <p:embed/>
                </p:oleObj>
              </mc:Choice>
              <mc:Fallback>
                <p:oleObj name="Диаграмма" r:id="rId5" imgW="5499069" imgH="3212870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Rectangle 3"/>
          <p:cNvSpPr>
            <a:spLocks noChangeArrowheads="1"/>
          </p:cNvSpPr>
          <p:nvPr/>
        </p:nvSpPr>
        <p:spPr bwMode="auto">
          <a:xfrm>
            <a:off x="0" y="3209925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6388" name="Rectangle 2"/>
          <p:cNvSpPr>
            <a:spLocks noChangeArrowheads="1"/>
          </p:cNvSpPr>
          <p:nvPr/>
        </p:nvSpPr>
        <p:spPr bwMode="auto">
          <a:xfrm>
            <a:off x="0" y="0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16389" name="Объект 4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Rectangle 3"/>
          <p:cNvSpPr>
            <a:spLocks noChangeArrowheads="1"/>
          </p:cNvSpPr>
          <p:nvPr/>
        </p:nvSpPr>
        <p:spPr bwMode="auto">
          <a:xfrm>
            <a:off x="0" y="3209925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7412" name="Rectangle 2"/>
          <p:cNvSpPr>
            <a:spLocks noChangeArrowheads="1"/>
          </p:cNvSpPr>
          <p:nvPr/>
        </p:nvSpPr>
        <p:spPr bwMode="auto">
          <a:xfrm>
            <a:off x="0" y="0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17413" name="Объект 4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Rectangle 3"/>
          <p:cNvSpPr>
            <a:spLocks noChangeArrowheads="1"/>
          </p:cNvSpPr>
          <p:nvPr/>
        </p:nvSpPr>
        <p:spPr bwMode="auto">
          <a:xfrm>
            <a:off x="0" y="3209925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18435" name="Объект 3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0" y="3209925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15393988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19459" name="Объект 2"/>
          <p:cNvGraphicFramePr>
            <a:graphicFrameLocks/>
          </p:cNvGraphicFramePr>
          <p:nvPr/>
        </p:nvGraphicFramePr>
        <p:xfrm>
          <a:off x="0" y="0"/>
          <a:ext cx="925195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25195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0" y="3209925"/>
            <a:ext cx="15393988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20483" name="Объект 2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сожалению, нет такого волшебного способа, который помог бы быстро и качественно увеличить количество известных слов. Все достигается только практикой и регулярными занятиями. Поэтому я разработала памятку «Методы запоминания английских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слов».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1979613" y="1052513"/>
            <a:ext cx="64087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4800">
                <a:solidFill>
                  <a:srgbClr val="FF0000"/>
                </a:solidFill>
              </a:rPr>
              <a:t>Тут будет моя памятка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Введение.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55613" y="1125538"/>
            <a:ext cx="8688387" cy="462597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Памятью мы пользуемся на каждом шагу. Но недооценить её роль в изучении иностранных языков просто невозможно! Ведь нужно запомнить столько новых слов, лексических и грамматических конструкций. А все они кажутся чужими, незнакомыми, ведь другой язык – это абсолютно другой мир, отличный от нашего, привычного. Об этом наш мозг может сигнализировать отказом запоминать, что нам нужно. Что же делать?</a:t>
            </a:r>
          </a:p>
          <a:p>
            <a:pPr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  <a:p>
            <a:pPr>
              <a:defRPr/>
            </a:pPr>
            <a:endParaRPr lang="ru-RU" sz="2800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4005263"/>
            <a:ext cx="4464050" cy="297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179388" y="260350"/>
            <a:ext cx="799465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Заключение.</a:t>
            </a:r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Моё исследование доказало, что в процессе изучения английского языка часто теряется пылкая мотивация, что была в начале обучения, пропадает энтузиазм из-за сложности запоминания английских слов. Проанализировав результаты проведенной диагностики я могу сказать, что для эффективного изучения иностранных слов каждой возрастной группе подходит определенный метод.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>
            <a:norm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СПИСОК ЛИТЕРАТУРЫ И ИНТЕРНЕТ-РЕСУРСОВ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.</a:t>
            </a: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971550" y="1587500"/>
            <a:ext cx="6440488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1. http://englishfull.ru/znat/zapominaniya-slov.html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begin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english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article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kak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uchit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sam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-4/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3. http://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skyeng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articles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/7-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effektivnyh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sposobov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zapominanya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anglijskih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ru-RU" sz="2400">
                <a:latin typeface="Times New Roman" pitchFamily="18" charset="0"/>
                <a:cs typeface="Times New Roman" pitchFamily="18" charset="0"/>
              </a:rPr>
              <a:t>slov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4. http://www.native-english.ru/articles/simple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420938"/>
            <a:ext cx="8229600" cy="1728787"/>
          </a:xfrm>
        </p:spPr>
        <p:txBody>
          <a:bodyPr anchor="b">
            <a:normAutofit/>
          </a:bodyPr>
          <a:lstStyle/>
          <a:p>
            <a:pPr>
              <a:defRPr/>
            </a:pP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539750" y="274638"/>
            <a:ext cx="8147050" cy="2001837"/>
          </a:xfrm>
        </p:spPr>
        <p:txBody>
          <a:bodyPr/>
          <a:lstStyle/>
          <a:p>
            <a:pPr algn="l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Ц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ель:</a:t>
            </a:r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запоминания английских слов и проверить их на эффективность.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</a:br>
            <a:endParaRPr lang="ru-RU" sz="2800" b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509588" y="1989138"/>
            <a:ext cx="8177212" cy="3935412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Задачи: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Узнать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почему запоминание английских слов вызывает сложности.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Изучить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запоминания иностранных слов.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Провести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среди учащихся 4-11 классов.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Проанализировать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Составить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памятку «Методы запоминания английских слов».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800" dirty="0"/>
              <a:t>	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endParaRPr lang="ru-RU" sz="2800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Почему запоминание английских слов вызывает трудности?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0" y="1417638"/>
            <a:ext cx="9144000" cy="3341687"/>
          </a:xfrm>
        </p:spPr>
        <p:txBody>
          <a:bodyPr/>
          <a:lstStyle/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Новое 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английское слово является точной информацией, т.е. информацией, которую нужно знать точно, на все 100%. 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З</a:t>
            </a: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апоминание 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английских слов вызывает сложности из-за неправильной организации </a:t>
            </a: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слов.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З</a:t>
            </a: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апоминание 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английских слов вызывает сложности, если вы запоминаете слово без </a:t>
            </a: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контекста.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З</a:t>
            </a: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апоминание 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английских слов вызывает сложности из-за неправильной последовательности запоминания. </a:t>
            </a:r>
            <a:endParaRPr lang="ru-RU" sz="26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468313" y="127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Правила изучения слов.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403225" y="765175"/>
            <a:ext cx="5321300" cy="501173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AutoNum type="arabicPeriod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мучить свою память и учить язык механически!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AutoNum type="arabicPeriod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способна за один раз запоминать до 30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слов.</a:t>
            </a:r>
          </a:p>
          <a:p>
            <a:pPr marL="457200" indent="-457200">
              <a:buFont typeface="Arial" panose="020B0604020202020204" pitchFamily="34" charset="0"/>
              <a:buAutoNum type="arabicPeriod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существует не более 30 секунд.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AutoNum type="arabicPeriod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 порции слов нужен перерыв 10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минут.</a:t>
            </a:r>
          </a:p>
          <a:p>
            <a:pPr marL="457200" indent="-457200">
              <a:buFont typeface="Arial" panose="020B0604020202020204" pitchFamily="34" charset="0"/>
              <a:buAutoNum type="arabicPeriod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лишить список слов однообразия, нужно их не только видеть, но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слышать.</a:t>
            </a: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 flipV="1">
            <a:off x="0" y="-46038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8197" name="Объект 4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Rectangle 3"/>
          <p:cNvSpPr>
            <a:spLocks noChangeArrowheads="1"/>
          </p:cNvSpPr>
          <p:nvPr/>
        </p:nvSpPr>
        <p:spPr bwMode="auto">
          <a:xfrm>
            <a:off x="0" y="3209925"/>
            <a:ext cx="15213013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0" y="0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9221" name="Объект 4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2" name="Rectangle 3"/>
          <p:cNvSpPr>
            <a:spLocks noChangeArrowheads="1"/>
          </p:cNvSpPr>
          <p:nvPr/>
        </p:nvSpPr>
        <p:spPr bwMode="auto">
          <a:xfrm>
            <a:off x="0" y="3209925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0" y="0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10245" name="Объект 4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Rectangle 3"/>
          <p:cNvSpPr>
            <a:spLocks noChangeArrowheads="1"/>
          </p:cNvSpPr>
          <p:nvPr/>
        </p:nvSpPr>
        <p:spPr bwMode="auto">
          <a:xfrm>
            <a:off x="0" y="3209925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0" y="0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  <p:graphicFrame>
        <p:nvGraphicFramePr>
          <p:cNvPr id="11269" name="Объект 4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Диаграмма" r:id="rId4" imgW="5499069" imgH="3212870" progId="Excel.Chart.8">
                  <p:embed/>
                </p:oleObj>
              </mc:Choice>
              <mc:Fallback>
                <p:oleObj name="Диаграмма" r:id="rId4" imgW="5499069" imgH="3212870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0" y="3209925"/>
            <a:ext cx="15213013" cy="4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1367</TotalTime>
  <Words>394</Words>
  <Application>Microsoft Office PowerPoint</Application>
  <PresentationFormat>Экран (4:3)</PresentationFormat>
  <Paragraphs>38</Paragraphs>
  <Slides>22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Диаграмма Microsoft Excel</vt:lpstr>
      <vt:lpstr>Презентация PowerPoint</vt:lpstr>
      <vt:lpstr>Введение.</vt:lpstr>
      <vt:lpstr>Цель: Изучить методы запоминания английских слов и проверить их на эффективность. </vt:lpstr>
      <vt:lpstr>Почему запоминание английских слов вызывает трудности?</vt:lpstr>
      <vt:lpstr>Правила изучения слов.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ЛИТЕРАТУРЫ И ИНТЕРНЕТ-РЕСУРСОВ.</vt:lpstr>
      <vt:lpstr>СПАСИБО ЗА ВНИМАНИЕ!</vt:lpstr>
    </vt:vector>
  </TitlesOfParts>
  <Company>Dom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</dc:title>
  <dc:creator>Мама</dc:creator>
  <cp:lastModifiedBy>Наталья</cp:lastModifiedBy>
  <cp:revision>114</cp:revision>
  <dcterms:created xsi:type="dcterms:W3CDTF">2010-01-30T16:50:24Z</dcterms:created>
  <dcterms:modified xsi:type="dcterms:W3CDTF">2016-09-04T10:58:49Z</dcterms:modified>
</cp:coreProperties>
</file>