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9" r:id="rId5"/>
    <p:sldId id="262" r:id="rId6"/>
    <p:sldId id="273" r:id="rId7"/>
    <p:sldId id="263" r:id="rId8"/>
    <p:sldId id="264" r:id="rId9"/>
    <p:sldId id="265" r:id="rId10"/>
    <p:sldId id="266" r:id="rId11"/>
    <p:sldId id="269" r:id="rId12"/>
    <p:sldId id="268" r:id="rId13"/>
    <p:sldId id="267" r:id="rId14"/>
    <p:sldId id="274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E862-AE8A-4908-8657-72BF0039E6FF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2507A-6A25-44A4-BD50-46132A2BA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16756-2D05-420F-9E7C-069E8264A23A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888EC-05F5-4118-909E-28F490381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5BDDA-1410-4D7C-B744-205BFF7BD7E2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B6B82-89AC-4660-A095-E57344E7B7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58DAB-BDED-4826-A65E-9037B89C27AB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EE308-F6DF-4593-B862-1FE617578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68583-0B0F-440A-9BFB-0470BACF800A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9A864-6717-41A1-BDA0-25A084C9C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902E6-58B8-4713-B09F-9CFDC149505B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D98D2-EFC1-4FA1-9E84-F2B5E4744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94C2C-8836-4508-B176-0790E0E20FC0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DA8B3-C338-4A73-BB07-2611E1369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9DDF6-C8E0-4030-8E1D-FF6FA298CDD2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38628-EE13-4BA5-8CAF-FBC802F1A8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4AA7E-B8B7-49AF-A30B-AD04DF26276C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E0A66-23F1-4DB5-BDFF-56478BC9D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1FD0F-003D-433C-8637-9046CB011099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ED691-7939-4997-8B59-74BB67463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819C1-B622-47AB-A997-DB38D2A69912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9FE13-2AC5-48D1-89EB-29C5D333B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2D7F9F-8B34-4AF2-B473-C710BE06373F}" type="datetimeFigureOut">
              <a:rPr lang="ru-RU"/>
              <a:pPr>
                <a:defRPr/>
              </a:pPr>
              <a:t>06.09.2016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25D1EE-8DC3-4F67-AFC1-B95BA3E94F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microsoft.com/office/2007/relationships/hdphoto" Target="../media/hdphoto1.wdp"/><Relationship Id="rId4" Type="http://schemas.openxmlformats.org/officeDocument/2006/relationships/image" Target="../media/image25.jpeg"/><Relationship Id="rId9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32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757211" y="831832"/>
            <a:ext cx="7851648" cy="110872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dirty="0" smtClean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Какой хлеб вкуснее</a:t>
            </a:r>
            <a:endParaRPr lang="ru-RU" sz="6600" dirty="0">
              <a:ln w="19050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50825" y="188913"/>
            <a:ext cx="8497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/>
              <a:t>МБОУ г. Иркутска СОШ №39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4786313" y="3786188"/>
            <a:ext cx="3573462" cy="284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Выполнили: </a:t>
            </a:r>
          </a:p>
          <a:p>
            <a:pPr>
              <a:spcBef>
                <a:spcPct val="50000"/>
              </a:spcBef>
            </a:pPr>
            <a:r>
              <a:rPr lang="ru-RU"/>
              <a:t>Торбина Екатерина</a:t>
            </a:r>
          </a:p>
          <a:p>
            <a:pPr>
              <a:spcBef>
                <a:spcPct val="50000"/>
              </a:spcBef>
            </a:pPr>
            <a:r>
              <a:rPr lang="ru-RU"/>
              <a:t>Фролков Лев</a:t>
            </a:r>
          </a:p>
          <a:p>
            <a:pPr>
              <a:spcBef>
                <a:spcPct val="50000"/>
              </a:spcBef>
            </a:pPr>
            <a:r>
              <a:rPr lang="ru-RU"/>
              <a:t>Ученики 1 «Е» класса</a:t>
            </a:r>
          </a:p>
          <a:p>
            <a:pPr>
              <a:spcBef>
                <a:spcPct val="50000"/>
              </a:spcBef>
            </a:pPr>
            <a:r>
              <a:rPr lang="ru-RU"/>
              <a:t>Руководитель: </a:t>
            </a:r>
          </a:p>
          <a:p>
            <a:pPr>
              <a:spcBef>
                <a:spcPct val="50000"/>
              </a:spcBef>
            </a:pPr>
            <a:r>
              <a:rPr lang="ru-RU"/>
              <a:t>Вербина Юлия Александровна</a:t>
            </a:r>
          </a:p>
          <a:p>
            <a:pPr>
              <a:spcBef>
                <a:spcPct val="50000"/>
              </a:spcBef>
            </a:pPr>
            <a:r>
              <a:rPr lang="ru-RU"/>
              <a:t>Учитель начальных классов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28794" y="214290"/>
            <a:ext cx="5813838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Эксперимент №1</a:t>
            </a: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142876" y="4500570"/>
            <a:ext cx="1500166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Состав: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400мл воды;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1кг муки;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12гр дрожжей;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2ст.л. сахара;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2ч.л соли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57158" y="857232"/>
            <a:ext cx="8358246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2. Выпечка хлеба из сухих дрожжей</a:t>
            </a:r>
          </a:p>
        </p:txBody>
      </p:sp>
      <p:pic>
        <p:nvPicPr>
          <p:cNvPr id="20" name="Рисунок 19" descr="DSC0677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769" y="2071678"/>
            <a:ext cx="1244347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Рисунок 20" descr="DSC06784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794" y="2098286"/>
            <a:ext cx="1214446" cy="21613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 descr="DSC06787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3002401" y="2569707"/>
            <a:ext cx="2214577" cy="12185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DSC06806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942" y="2071678"/>
            <a:ext cx="1357322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Рисунок 23" descr="DSC06832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9454" y="2643182"/>
            <a:ext cx="2034222" cy="1143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Текст 2"/>
          <p:cNvSpPr txBox="1">
            <a:spLocks/>
          </p:cNvSpPr>
          <p:nvPr/>
        </p:nvSpPr>
        <p:spPr>
          <a:xfrm>
            <a:off x="1785918" y="4500570"/>
            <a:ext cx="1357322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Смешать все ингредиенты</a:t>
            </a:r>
          </a:p>
        </p:txBody>
      </p:sp>
      <p:sp>
        <p:nvSpPr>
          <p:cNvPr id="26" name="Текст 2"/>
          <p:cNvSpPr txBox="1">
            <a:spLocks/>
          </p:cNvSpPr>
          <p:nvPr/>
        </p:nvSpPr>
        <p:spPr>
          <a:xfrm>
            <a:off x="3500430" y="4500570"/>
            <a:ext cx="1285884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Замешиваем тесто. Даем тесту отдохнуть 40мин</a:t>
            </a:r>
          </a:p>
        </p:txBody>
      </p:sp>
      <p:sp>
        <p:nvSpPr>
          <p:cNvPr id="27" name="Текст 2"/>
          <p:cNvSpPr txBox="1">
            <a:spLocks/>
          </p:cNvSpPr>
          <p:nvPr/>
        </p:nvSpPr>
        <p:spPr>
          <a:xfrm>
            <a:off x="5214942" y="4500570"/>
            <a:ext cx="1285884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Формуем. Укладываем в форму, ждем пока поднимется</a:t>
            </a:r>
          </a:p>
        </p:txBody>
      </p:sp>
      <p:sp>
        <p:nvSpPr>
          <p:cNvPr id="28" name="Текст 2"/>
          <p:cNvSpPr txBox="1">
            <a:spLocks/>
          </p:cNvSpPr>
          <p:nvPr/>
        </p:nvSpPr>
        <p:spPr>
          <a:xfrm>
            <a:off x="7000892" y="4500570"/>
            <a:ext cx="1928826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Выпекаем.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Ставим в духовку при температуре 200С на 40мин. Достаем, остужаем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85720" y="714356"/>
            <a:ext cx="3071834" cy="4401205"/>
          </a:xfrm>
          <a:prstGeom prst="rect">
            <a:avLst/>
          </a:prstGeo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</a:gradFill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разрезе двух буханок видна разница в срезе. У экземпляра №1 (хлеб на прессованных дрожжах) наблюдалась более воздушная текстура.</a:t>
            </a:r>
          </a:p>
        </p:txBody>
      </p:sp>
      <p:pic>
        <p:nvPicPr>
          <p:cNvPr id="8" name="Рисунок 7" descr="Share2016-04-15-54c163434cbb16a0be68f8f0939c36c536106a835b2d2adee835ee676fc8b4c8-Pictur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571480"/>
            <a:ext cx="4331215" cy="24336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Share2016-04-15-852234c42e8d0c953987f15ec2776ee3bfb42d1e29e47c0fb63de7129d1ccb30-Picture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8512" y="3571876"/>
            <a:ext cx="5227361" cy="29371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28794" y="71414"/>
            <a:ext cx="5813838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Эксперимент №2</a:t>
            </a: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642910" y="4786322"/>
            <a:ext cx="1643074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 образце №1 и №2 находится вода с дрожжами и с сахаром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57158" y="928670"/>
            <a:ext cx="8358246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Влияет ли температура окружающей среды на скорость реакции дрожжей</a:t>
            </a:r>
          </a:p>
        </p:txBody>
      </p:sp>
      <p:pic>
        <p:nvPicPr>
          <p:cNvPr id="20" name="Рисунок 19" descr="DSC0677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397" y="2071678"/>
            <a:ext cx="1515149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DSC0680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753" y="2071678"/>
            <a:ext cx="1515148" cy="2571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Текст 2"/>
          <p:cNvSpPr txBox="1">
            <a:spLocks/>
          </p:cNvSpPr>
          <p:nvPr/>
        </p:nvSpPr>
        <p:spPr>
          <a:xfrm>
            <a:off x="2643174" y="2643182"/>
            <a:ext cx="1785950" cy="33575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Образец №1 ставим в теплое место на 15мин. 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ru-RU">
              <a:solidFill>
                <a:srgbClr val="DDD9C3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Образец №2 ставим в прохладное место на 15мин.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600">
              <a:solidFill>
                <a:srgbClr val="DDD9C3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600">
              <a:solidFill>
                <a:srgbClr val="DDD9C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Текст 2"/>
          <p:cNvSpPr txBox="1">
            <a:spLocks/>
          </p:cNvSpPr>
          <p:nvPr/>
        </p:nvSpPr>
        <p:spPr>
          <a:xfrm>
            <a:off x="6786578" y="2643182"/>
            <a:ext cx="1857388" cy="33575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 образце №1 реакция прошла бурно.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 образце №2 реакции не было.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ru-RU" sz="1600">
              <a:solidFill>
                <a:srgbClr val="DDD9C3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Вывод температура окружающей среды влияет на скорость реакции дрожжей</a:t>
            </a:r>
          </a:p>
        </p:txBody>
      </p:sp>
      <p:pic>
        <p:nvPicPr>
          <p:cNvPr id="15" name="Рисунок 14" descr="DSC06806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752" y="4000504"/>
            <a:ext cx="1500198" cy="2643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28794" y="214290"/>
            <a:ext cx="5813838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Эксперимент №3</a:t>
            </a: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500034" y="4786322"/>
            <a:ext cx="1643074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 образце №1 и №2 находится вода с дрожжами.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57158" y="928670"/>
            <a:ext cx="8358246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Влияет ли сахар на скорость реакции дрожжей</a:t>
            </a:r>
          </a:p>
        </p:txBody>
      </p:sp>
      <p:pic>
        <p:nvPicPr>
          <p:cNvPr id="20" name="Рисунок 19" descr="DSC0677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641" y="2071678"/>
            <a:ext cx="1404908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DSC0680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38" y="2643182"/>
            <a:ext cx="1928826" cy="32861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Текст 2"/>
          <p:cNvSpPr txBox="1">
            <a:spLocks/>
          </p:cNvSpPr>
          <p:nvPr/>
        </p:nvSpPr>
        <p:spPr>
          <a:xfrm>
            <a:off x="2428860" y="2643182"/>
            <a:ext cx="1785950" cy="33575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Образец №1 ложем 1ст.л.сахарана 15мин. 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endParaRPr lang="ru-RU">
              <a:solidFill>
                <a:srgbClr val="DDD9C3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Образец №2 ничего дополнительно не кладем. Ставим на 15мин.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ru-RU" sz="1600">
              <a:solidFill>
                <a:srgbClr val="DDD9C3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ru-RU" sz="1600">
              <a:solidFill>
                <a:srgbClr val="DDD9C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Текст 2"/>
          <p:cNvSpPr txBox="1">
            <a:spLocks/>
          </p:cNvSpPr>
          <p:nvPr/>
        </p:nvSpPr>
        <p:spPr>
          <a:xfrm>
            <a:off x="7000892" y="2643182"/>
            <a:ext cx="1857388" cy="33575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 образце №1 реакция прошла бурно.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 образце №2 реакции не было.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endParaRPr lang="ru-RU" sz="1600">
              <a:solidFill>
                <a:srgbClr val="DDD9C3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Вывод: наличие сахара влияет на скорость реакции дрожжей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357290" y="-24"/>
            <a:ext cx="6500858" cy="906376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Дегустация и анкетирование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20" y="764048"/>
            <a:ext cx="4500594" cy="5940088"/>
          </a:xfrm>
          <a:prstGeom prst="rect">
            <a:avLst/>
          </a:prstGeo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</a:gradFill>
        </p:spPr>
        <p:txBody>
          <a:bodyPr>
            <a:spAutoFit/>
          </a:bodyPr>
          <a:lstStyle/>
          <a:p>
            <a:pPr>
              <a:defRPr/>
            </a:pPr>
            <a:r>
              <a:rPr lang="ru-RU" sz="1600">
                <a:latin typeface="Calibri" pitchFamily="34" charset="0"/>
              </a:rPr>
              <a:t>1.Кушаете ли вы хлеб?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а) да     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б) нет    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2.Какой хлеб вам нравится?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а) пшеничный 1 сорт (светлый)   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б) пшеничный 2 сорт (серый)   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в) пшенично-ржаной (темный)   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г) никакой  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3.Сколько кусочков хлеба съедаете за день?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а) 1-2 кусочка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б) 3-4 кусочка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в) 5-6 кусочков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4.В вашей семье пекут хлеб?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а) да     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б) нет    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5.Какой из представленных образцов вам понравился больше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а) №1              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б) №2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                    в) №3</a:t>
            </a:r>
          </a:p>
          <a:p>
            <a:pPr>
              <a:defRPr/>
            </a:pPr>
            <a:r>
              <a:rPr lang="ru-RU" sz="1600">
                <a:latin typeface="Calibri" pitchFamily="34" charset="0"/>
              </a:rPr>
              <a:t>В опросе приняло участие 27 учеников</a:t>
            </a:r>
          </a:p>
        </p:txBody>
      </p:sp>
      <p:pic>
        <p:nvPicPr>
          <p:cNvPr id="5" name="Рисунок 4" descr="Share2016-04-15-045885b3720d161ff0903cf0468f1cd316cfede74d83e0448ea85ab90f9aa61b-Pictur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066" y="785794"/>
            <a:ext cx="2571736" cy="19288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Share2016-04-15-60605c04ef74410d91c94abc20a120eae29c25f5d7008057ee38bedb4ef560f4-Picture.jpg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264" y="2285992"/>
            <a:ext cx="2357454" cy="17680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Share2016-04-15-54c163434cbb16a0be68f8f0939c36c536106a835b2d2adee835ee676fc8b4c8-Picture.jpg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2066" y="3714752"/>
            <a:ext cx="2476485" cy="18573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Share2016-04-15-852234c42e8d0c953987f15ec2776ee3bfb42d1e29e47c0fb63de7129d1ccb30-Picture.jpg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5140" y="5072074"/>
            <a:ext cx="2190733" cy="1643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3" name="Рисунок 3" descr="niceimage.ru-983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357290" y="-142900"/>
            <a:ext cx="6500858" cy="906376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Результаты анкетирования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7158" y="714356"/>
            <a:ext cx="8501122" cy="6000792"/>
          </a:xfrm>
          <a:prstGeom prst="rect">
            <a:avLst/>
          </a:prstGeo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23558" name="Диаграмма 9"/>
          <p:cNvGraphicFramePr>
            <a:graphicFrameLocks/>
          </p:cNvGraphicFramePr>
          <p:nvPr/>
        </p:nvGraphicFramePr>
        <p:xfrm>
          <a:off x="-285750" y="857250"/>
          <a:ext cx="3929063" cy="185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r:id="rId4" imgW="3932261" imgH="1853345" progId="Excel.Sheet.8">
                  <p:embed/>
                </p:oleObj>
              </mc:Choice>
              <mc:Fallback>
                <p:oleObj r:id="rId4" imgW="3932261" imgH="1853345" progId="Excel.Sheet.8">
                  <p:embed/>
                  <p:pic>
                    <p:nvPicPr>
                      <p:cNvPr id="0" name="Диаграмма 9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85750" y="857250"/>
                        <a:ext cx="3929063" cy="185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9" name="Диаграмма 12"/>
          <p:cNvGraphicFramePr>
            <a:graphicFrameLocks/>
          </p:cNvGraphicFramePr>
          <p:nvPr/>
        </p:nvGraphicFramePr>
        <p:xfrm>
          <a:off x="0" y="2571750"/>
          <a:ext cx="4054475" cy="200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r:id="rId6" imgW="4054191" imgH="2005758" progId="Excel.Sheet.8">
                  <p:embed/>
                </p:oleObj>
              </mc:Choice>
              <mc:Fallback>
                <p:oleObj r:id="rId6" imgW="4054191" imgH="2005758" progId="Excel.Sheet.8">
                  <p:embed/>
                  <p:pic>
                    <p:nvPicPr>
                      <p:cNvPr id="0" name="Диаграмма 12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571750"/>
                        <a:ext cx="4054475" cy="200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0" name="Диаграмма 13"/>
          <p:cNvGraphicFramePr>
            <a:graphicFrameLocks/>
          </p:cNvGraphicFramePr>
          <p:nvPr/>
        </p:nvGraphicFramePr>
        <p:xfrm>
          <a:off x="214313" y="4530725"/>
          <a:ext cx="3519487" cy="232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r:id="rId8" imgW="3523793" imgH="2328874" progId="Excel.Sheet.8">
                  <p:embed/>
                </p:oleObj>
              </mc:Choice>
              <mc:Fallback>
                <p:oleObj r:id="rId8" imgW="3523793" imgH="2328874" progId="Excel.Sheet.8">
                  <p:embed/>
                  <p:pic>
                    <p:nvPicPr>
                      <p:cNvPr id="0" name="Диаграмма 13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3" y="4530725"/>
                        <a:ext cx="3519487" cy="232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1" name="Диаграмма 14"/>
          <p:cNvGraphicFramePr>
            <a:graphicFrameLocks/>
          </p:cNvGraphicFramePr>
          <p:nvPr/>
        </p:nvGraphicFramePr>
        <p:xfrm>
          <a:off x="4000500" y="857250"/>
          <a:ext cx="4102100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6" r:id="rId10" imgW="4102964" imgH="2017951" progId="Excel.Sheet.8">
                  <p:embed/>
                </p:oleObj>
              </mc:Choice>
              <mc:Fallback>
                <p:oleObj r:id="rId10" imgW="4102964" imgH="2017951" progId="Excel.Sheet.8">
                  <p:embed/>
                  <p:pic>
                    <p:nvPicPr>
                      <p:cNvPr id="0" name="Диаграмма 14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0" y="857250"/>
                        <a:ext cx="4102100" cy="201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2" name="Диаграмма 15"/>
          <p:cNvGraphicFramePr>
            <a:graphicFrameLocks/>
          </p:cNvGraphicFramePr>
          <p:nvPr/>
        </p:nvGraphicFramePr>
        <p:xfrm>
          <a:off x="3929063" y="2857500"/>
          <a:ext cx="4897437" cy="2600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" r:id="rId12" imgW="4895512" imgH="2597121" progId="Excel.Sheet.8">
                  <p:embed/>
                </p:oleObj>
              </mc:Choice>
              <mc:Fallback>
                <p:oleObj r:id="rId12" imgW="4895512" imgH="2597121" progId="Excel.Sheet.8">
                  <p:embed/>
                  <p:pic>
                    <p:nvPicPr>
                      <p:cNvPr id="0" name="Диаграмма 15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63" y="2857500"/>
                        <a:ext cx="4897437" cy="2600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832978" y="214290"/>
            <a:ext cx="3096344" cy="906376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Наши выводы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9014" y="1382144"/>
            <a:ext cx="6812010" cy="3046988"/>
          </a:xfrm>
          <a:prstGeom prst="rect">
            <a:avLst/>
          </a:prstGeo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</a:gradFill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200" dirty="0">
                <a:latin typeface="Times New Roman" pitchFamily="18" charset="0"/>
                <a:sym typeface="Symbol" pitchFamily="18" charset="2"/>
              </a:rPr>
              <a:t>Таким образом, наша гипотеза подтвердилась: хлеб, приобретенный в магазине отличается от домашнего. Хлеб, который выпекают дома, вкуснее хлеба, приобретенного в магазине.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285984" y="2143116"/>
            <a:ext cx="4786346" cy="906376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Благодарю за внимание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857225" y="265556"/>
            <a:ext cx="7572427" cy="5170646"/>
          </a:xfrm>
          <a:prstGeom prst="rect">
            <a:avLst/>
          </a:prstGeo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</a:gradFill>
        </p:spPr>
        <p:txBody>
          <a:bodyPr>
            <a:spAutoFit/>
          </a:bodyPr>
          <a:lstStyle/>
          <a:p>
            <a:pPr>
              <a:defRPr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выяснить, какой хлеб вкуснее - купленный в магазине или изготовленный дома.</a:t>
            </a:r>
          </a:p>
          <a:p>
            <a:pPr>
              <a:defRPr/>
            </a:pP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3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>
              <a:defRPr/>
            </a:pPr>
            <a:r>
              <a:rPr lang="ru-RU" sz="3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 изучить историю возникновения хлеба;</a:t>
            </a:r>
            <a:endParaRPr lang="ru-RU" sz="3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>
              <a:defRPr/>
            </a:pPr>
            <a:r>
              <a:rPr lang="ru-RU" sz="3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 узнать технологию производства хлеба;</a:t>
            </a:r>
            <a:endParaRPr lang="ru-RU" sz="3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>
              <a:defRPr/>
            </a:pPr>
            <a:r>
              <a:rPr lang="ru-RU" sz="3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 провести эксперимент «Испеки хлеб»; </a:t>
            </a:r>
            <a:endParaRPr lang="ru-RU" sz="3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>
              <a:defRPr/>
            </a:pPr>
            <a:r>
              <a:rPr lang="ru-RU" sz="3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 провести эксперименты «Скорость реакции дрожжей»;</a:t>
            </a:r>
            <a:endParaRPr lang="ru-RU" sz="3000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>
              <a:defRPr/>
            </a:pPr>
            <a:r>
              <a:rPr lang="ru-RU" sz="3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 провести анкетирование среди учащихся.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690102" y="214290"/>
            <a:ext cx="3096344" cy="90637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Гипотеза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2124" y="1204988"/>
            <a:ext cx="7572427" cy="4524316"/>
          </a:xfrm>
          <a:prstGeom prst="rect">
            <a:avLst/>
          </a:prstGeo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</a:gradFill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endParaRPr lang="ru-RU" sz="3600">
              <a:latin typeface="Calibri" pitchFamily="34" charset="0"/>
            </a:endParaRPr>
          </a:p>
        </p:txBody>
      </p:sp>
      <p:sp>
        <p:nvSpPr>
          <p:cNvPr id="15366" name="Text Box 7"/>
          <p:cNvSpPr txBox="1">
            <a:spLocks noChangeArrowheads="1"/>
          </p:cNvSpPr>
          <p:nvPr/>
        </p:nvSpPr>
        <p:spPr bwMode="auto">
          <a:xfrm>
            <a:off x="1185863" y="1484313"/>
            <a:ext cx="67437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latin typeface="Times New Roman" pitchFamily="18" charset="0"/>
                <a:cs typeface="Times New Roman" pitchFamily="18" charset="0"/>
              </a:rPr>
              <a:t>Хлеб, приобретенный в магазине, отличается от домашнего. Предположим, что хлеб, выпеченный дома вкуснее, чем хлеб, купленный в магазине.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7918" y="226990"/>
            <a:ext cx="8421733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Объект исследования: хлеб</a:t>
            </a:r>
          </a:p>
        </p:txBody>
      </p:sp>
      <p:pic>
        <p:nvPicPr>
          <p:cNvPr id="16387" name="Рисунок 10" descr="Food-bread_1920x108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1125538"/>
            <a:ext cx="418306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4714884"/>
            <a:ext cx="8215370" cy="1785950"/>
          </a:xfrm>
          <a:prstGeom prst="rect">
            <a:avLst/>
          </a:prstGeom>
          <a:gradFill flip="none" rotWithShape="1"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91" name="Text Box 16"/>
          <p:cNvSpPr txBox="1">
            <a:spLocks noChangeArrowheads="1"/>
          </p:cNvSpPr>
          <p:nvPr/>
        </p:nvSpPr>
        <p:spPr bwMode="auto">
          <a:xfrm>
            <a:off x="642938" y="4714875"/>
            <a:ext cx="820896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 хлеб, купленный в магазине и испеченный дома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000232" y="214290"/>
            <a:ext cx="5239484" cy="906376"/>
          </a:xfrm>
          <a:prstGeom prst="rect">
            <a:avLst/>
          </a:prstGeom>
        </p:spPr>
        <p:txBody>
          <a:bodyPr anchor="ctr">
            <a:normAutofit fontScale="92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Методы исследования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2976" y="1276697"/>
            <a:ext cx="7042927" cy="5016758"/>
          </a:xfrm>
          <a:prstGeom prst="rect">
            <a:avLst/>
          </a:prstGeo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</a:gradFill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сбор информации из разных источников;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анкетирование;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экспериментирование;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сравнение;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наблюдение;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опрос; 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обобщение.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643174" y="214290"/>
            <a:ext cx="3096344" cy="906376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История хлеба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034" y="1071546"/>
            <a:ext cx="4857784" cy="4524315"/>
          </a:xfrm>
          <a:prstGeom prst="rect">
            <a:avLst/>
          </a:prstGeo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sym typeface="Symbol"/>
              </a:rPr>
              <a:t> Хлеб древнейший продукт. Появился порядка 15000 лет назад.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  <a:sym typeface="Symbol"/>
              </a:rPr>
              <a:t>  Первое мучное изделие было запеченная кашица из зерна и воды.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Хлеб из кислого теста появился 5000 лет назад, в Древнем Египте.</a:t>
            </a:r>
          </a:p>
        </p:txBody>
      </p:sp>
      <p:pic>
        <p:nvPicPr>
          <p:cNvPr id="18438" name="Рисунок 4" descr="Egipt_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63" y="2143125"/>
            <a:ext cx="33242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643174" y="214290"/>
            <a:ext cx="3096344" cy="906376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История хлеба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034" y="1071546"/>
            <a:ext cx="4071966" cy="5170646"/>
          </a:xfrm>
          <a:prstGeom prst="rect">
            <a:avLst/>
          </a:prstGeom>
          <a:gradFill>
            <a:gsLst>
              <a:gs pos="0">
                <a:srgbClr val="8488C4">
                  <a:alpha val="0"/>
                </a:srgb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circle">
              <a:fillToRect l="100000" t="100000"/>
            </a:path>
          </a:gra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На Руси хлеб пекут с древних времен. Традиционным русским хлебом считается ржаной. Пшеничный получил свое распространение лишь в 19 веке. Наиболее известен московский калач, бородинский.</a:t>
            </a:r>
          </a:p>
        </p:txBody>
      </p:sp>
      <p:pic>
        <p:nvPicPr>
          <p:cNvPr id="19462" name="Рисунок 4" descr="0_a97eb_2bae3d90_orig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88" y="1571625"/>
            <a:ext cx="3995737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28794" y="214290"/>
            <a:ext cx="5813838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Как делают хлеб</a:t>
            </a:r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142844" y="1285860"/>
            <a:ext cx="2643206" cy="242889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700" dirty="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Приготовления теста (подготовка ингредиентов, смешение их, отстаивание теста)</a:t>
            </a: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3357554" y="1285860"/>
            <a:ext cx="2643206" cy="242889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dirty="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Формовка (придание формы, раскладка в формы )</a:t>
            </a:r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6572264" y="1285860"/>
            <a:ext cx="2428892" cy="242889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27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Выпекание (выпечка при температуре 200-240С, в течении 40-90мин)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2857488" y="2285992"/>
            <a:ext cx="428628" cy="357190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6072198" y="2285992"/>
            <a:ext cx="428628" cy="357190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Рисунок 13" descr="901888866-Different-products-to-make-brea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334385"/>
            <a:ext cx="2500330" cy="16702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Стрелка вправо 14"/>
          <p:cNvSpPr/>
          <p:nvPr/>
        </p:nvSpPr>
        <p:spPr>
          <a:xfrm>
            <a:off x="2928926" y="5000636"/>
            <a:ext cx="428628" cy="3571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" name="Рисунок 15" descr="czh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430" y="4341025"/>
            <a:ext cx="2186624" cy="167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Стрелка вправо 16"/>
          <p:cNvSpPr/>
          <p:nvPr/>
        </p:nvSpPr>
        <p:spPr>
          <a:xfrm>
            <a:off x="6072198" y="4929198"/>
            <a:ext cx="428628" cy="3571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" name="Рисунок 17" descr="1437028709_vupechka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5140" y="4357694"/>
            <a:ext cx="2053843" cy="1643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3" descr="niceimage.ru-98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928794" y="214290"/>
            <a:ext cx="5813838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Эксперимент №1</a:t>
            </a:r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142876" y="4500570"/>
            <a:ext cx="1500166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Состав: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1л воды;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1кг муки;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20гр дрожжей;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1ст.л. сахара;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1ч.л соли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357158" y="928670"/>
            <a:ext cx="8358246" cy="906376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>
                <a:ln w="19050">
                  <a:solidFill>
                    <a:sysClr val="windowText" lastClr="000000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1. Выпечка хлеба из прессованных дрожжей</a:t>
            </a:r>
          </a:p>
        </p:txBody>
      </p:sp>
      <p:pic>
        <p:nvPicPr>
          <p:cNvPr id="20" name="Рисунок 19" descr="DSC0677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2071678"/>
            <a:ext cx="1357322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Рисунок 20" descr="DSC06784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794" y="2071678"/>
            <a:ext cx="1214446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" name="Рисунок 21" descr="DSC06787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430" y="2071678"/>
            <a:ext cx="1285884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" name="Рисунок 22" descr="DSC06806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942" y="2071678"/>
            <a:ext cx="1357322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4" name="Рисунок 23" descr="DSC06832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9454" y="2643182"/>
            <a:ext cx="2034223" cy="1143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Текст 2"/>
          <p:cNvSpPr txBox="1">
            <a:spLocks/>
          </p:cNvSpPr>
          <p:nvPr/>
        </p:nvSpPr>
        <p:spPr>
          <a:xfrm>
            <a:off x="1785918" y="4500570"/>
            <a:ext cx="1357322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Смешать все ингредиенты</a:t>
            </a:r>
          </a:p>
        </p:txBody>
      </p:sp>
      <p:sp>
        <p:nvSpPr>
          <p:cNvPr id="26" name="Текст 2"/>
          <p:cNvSpPr txBox="1">
            <a:spLocks/>
          </p:cNvSpPr>
          <p:nvPr/>
        </p:nvSpPr>
        <p:spPr>
          <a:xfrm>
            <a:off x="3500430" y="4500570"/>
            <a:ext cx="1285884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Замешиваем тесто. Даем подняться три раза</a:t>
            </a:r>
          </a:p>
        </p:txBody>
      </p:sp>
      <p:sp>
        <p:nvSpPr>
          <p:cNvPr id="27" name="Текст 2"/>
          <p:cNvSpPr txBox="1">
            <a:spLocks/>
          </p:cNvSpPr>
          <p:nvPr/>
        </p:nvSpPr>
        <p:spPr>
          <a:xfrm>
            <a:off x="5214942" y="4500570"/>
            <a:ext cx="1285884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Формуем. Укладываем в форму, ждем пока поднимется</a:t>
            </a:r>
          </a:p>
        </p:txBody>
      </p:sp>
      <p:sp>
        <p:nvSpPr>
          <p:cNvPr id="28" name="Текст 2"/>
          <p:cNvSpPr txBox="1">
            <a:spLocks/>
          </p:cNvSpPr>
          <p:nvPr/>
        </p:nvSpPr>
        <p:spPr>
          <a:xfrm>
            <a:off x="7000892" y="4500570"/>
            <a:ext cx="1928826" cy="192882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Выпекаем.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1600">
                <a:solidFill>
                  <a:srgbClr val="DDD9C3"/>
                </a:solidFill>
                <a:latin typeface="Times New Roman" pitchFamily="18" charset="0"/>
                <a:cs typeface="Times New Roman" pitchFamily="18" charset="0"/>
              </a:rPr>
              <a:t>Ставим в духовку при температуре 200С на 40мин. Достаем, остужаем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686</Words>
  <Application>Microsoft Office PowerPoint</Application>
  <PresentationFormat>Экран (4:3)</PresentationFormat>
  <Paragraphs>111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Лист Microsoft Excel 97-2003</vt:lpstr>
      <vt:lpstr>Какой хлеб вкуснее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Торбины</dc:creator>
  <cp:lastModifiedBy>Наталья</cp:lastModifiedBy>
  <cp:revision>268</cp:revision>
  <dcterms:created xsi:type="dcterms:W3CDTF">2016-04-18T02:13:13Z</dcterms:created>
  <dcterms:modified xsi:type="dcterms:W3CDTF">2016-09-06T12:56:35Z</dcterms:modified>
</cp:coreProperties>
</file>