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4" r:id="rId6"/>
    <p:sldId id="276" r:id="rId7"/>
    <p:sldId id="266" r:id="rId8"/>
    <p:sldId id="278" r:id="rId9"/>
    <p:sldId id="277" r:id="rId10"/>
    <p:sldId id="279" r:id="rId11"/>
    <p:sldId id="281" r:id="rId12"/>
    <p:sldId id="268" r:id="rId13"/>
    <p:sldId id="269" r:id="rId14"/>
    <p:sldId id="270" r:id="rId15"/>
    <p:sldId id="271" r:id="rId16"/>
    <p:sldId id="272" r:id="rId17"/>
    <p:sldId id="273" r:id="rId18"/>
    <p:sldId id="280" r:id="rId19"/>
    <p:sldId id="274" r:id="rId20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48" autoAdjust="0"/>
  </p:normalViewPr>
  <p:slideViewPr>
    <p:cSldViewPr snapToGrid="0">
      <p:cViewPr>
        <p:scale>
          <a:sx n="110" d="100"/>
          <a:sy n="110" d="100"/>
        </p:scale>
        <p:origin x="-156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831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578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116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239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030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6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942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22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767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442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24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7CB31-5EEA-4F4F-8BF8-06CC707A02DA}" type="datetimeFigureOut">
              <a:rPr lang="ru-RU" smtClean="0"/>
              <a:pPr/>
              <a:t>10.09.2016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1ED38-BBBF-4261-B078-90C288D5E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673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5.wdp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microsoft.com/office/2007/relationships/hdphoto" Target="../media/hdphoto9.wdp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microsoft.com/office/2007/relationships/hdphoto" Target="../media/hdphoto11.wdp"/><Relationship Id="rId7" Type="http://schemas.openxmlformats.org/officeDocument/2006/relationships/image" Target="../media/image2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microsoft.com/office/2007/relationships/hdphoto" Target="../media/hdphoto12.wdp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/>
        </p:nvSpPr>
        <p:spPr>
          <a:xfrm rot="21225795">
            <a:off x="2231574" y="2721079"/>
            <a:ext cx="5290457" cy="1360714"/>
          </a:xfrm>
          <a:custGeom>
            <a:avLst/>
            <a:gdLst>
              <a:gd name="connsiteX0" fmla="*/ 0 w 5290457"/>
              <a:gd name="connsiteY0" fmla="*/ 0 h 1360714"/>
              <a:gd name="connsiteX1" fmla="*/ 3592286 w 5290457"/>
              <a:gd name="connsiteY1" fmla="*/ 359228 h 1360714"/>
              <a:gd name="connsiteX2" fmla="*/ 5290457 w 5290457"/>
              <a:gd name="connsiteY2" fmla="*/ 1360714 h 136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90457" h="1360714">
                <a:moveTo>
                  <a:pt x="0" y="0"/>
                </a:moveTo>
                <a:cubicBezTo>
                  <a:pt x="1355271" y="66221"/>
                  <a:pt x="2710543" y="132442"/>
                  <a:pt x="3592286" y="359228"/>
                </a:cubicBezTo>
                <a:cubicBezTo>
                  <a:pt x="4474029" y="586014"/>
                  <a:pt x="4882243" y="973364"/>
                  <a:pt x="5290457" y="1360714"/>
                </a:cubicBezTo>
              </a:path>
            </a:pathLst>
          </a:cu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rot="21395544">
            <a:off x="397183" y="4964449"/>
            <a:ext cx="4300152" cy="767782"/>
          </a:xfrm>
          <a:custGeom>
            <a:avLst/>
            <a:gdLst>
              <a:gd name="connsiteX0" fmla="*/ 0 w 5290457"/>
              <a:gd name="connsiteY0" fmla="*/ 0 h 1360714"/>
              <a:gd name="connsiteX1" fmla="*/ 3592286 w 5290457"/>
              <a:gd name="connsiteY1" fmla="*/ 359228 h 1360714"/>
              <a:gd name="connsiteX2" fmla="*/ 5290457 w 5290457"/>
              <a:gd name="connsiteY2" fmla="*/ 1360714 h 136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90457" h="1360714">
                <a:moveTo>
                  <a:pt x="0" y="0"/>
                </a:moveTo>
                <a:cubicBezTo>
                  <a:pt x="1355271" y="66221"/>
                  <a:pt x="2710543" y="132442"/>
                  <a:pt x="3592286" y="359228"/>
                </a:cubicBezTo>
                <a:cubicBezTo>
                  <a:pt x="4474029" y="586014"/>
                  <a:pt x="4882243" y="973364"/>
                  <a:pt x="5290457" y="1360714"/>
                </a:cubicBezTo>
              </a:path>
            </a:pathLst>
          </a:cu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6129" y="3141406"/>
            <a:ext cx="7211961" cy="3318388"/>
          </a:xfrm>
        </p:spPr>
        <p:txBody>
          <a:bodyPr>
            <a:normAutofit/>
          </a:bodyPr>
          <a:lstStyle/>
          <a:p>
            <a:pPr lvl="0" defTabSz="914400">
              <a:lnSpc>
                <a:spcPct val="100000"/>
              </a:lnSpc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Проект</a:t>
            </a:r>
            <a:endParaRPr lang="ru-RU" sz="2000" b="1" dirty="0">
              <a:solidFill>
                <a:srgbClr val="002060"/>
              </a:solidFill>
            </a:endParaRPr>
          </a:p>
          <a:p>
            <a:pPr lvl="0" defTabSz="914400">
              <a:lnSpc>
                <a:spcPct val="100000"/>
              </a:lnSpc>
              <a:spcBef>
                <a:spcPct val="20000"/>
              </a:spcBef>
            </a:pPr>
            <a:r>
              <a:rPr lang="ru-RU" sz="1400" b="1" dirty="0">
                <a:solidFill>
                  <a:srgbClr val="002060"/>
                </a:solidFill>
              </a:rPr>
              <a:t>                            </a:t>
            </a:r>
            <a:r>
              <a:rPr lang="ru-RU" sz="1400" b="1" dirty="0" smtClean="0">
                <a:solidFill>
                  <a:srgbClr val="002060"/>
                </a:solidFill>
              </a:rPr>
              <a:t>ученицы 5 класса МОУ «</a:t>
            </a:r>
            <a:r>
              <a:rPr lang="ru-RU" sz="1400" b="1" dirty="0" err="1" smtClean="0">
                <a:solidFill>
                  <a:srgbClr val="002060"/>
                </a:solidFill>
              </a:rPr>
              <a:t>Шулкинская</a:t>
            </a:r>
            <a:r>
              <a:rPr lang="ru-RU" sz="1400" b="1" dirty="0" smtClean="0">
                <a:solidFill>
                  <a:srgbClr val="002060"/>
                </a:solidFill>
              </a:rPr>
              <a:t> средняя общеобразовательная школа» Оршанского района Республики Марий Эл  Кирилловой Элины </a:t>
            </a:r>
          </a:p>
          <a:p>
            <a:pPr lvl="0" algn="l" defTabSz="914400">
              <a:lnSpc>
                <a:spcPct val="100000"/>
              </a:lnSpc>
              <a:spcBef>
                <a:spcPct val="20000"/>
              </a:spcBef>
            </a:pP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                                                                   </a:t>
            </a:r>
          </a:p>
          <a:p>
            <a:pPr lvl="0" defTabSz="914400">
              <a:lnSpc>
                <a:spcPct val="100000"/>
              </a:lnSpc>
              <a:spcBef>
                <a:spcPct val="20000"/>
              </a:spcBef>
            </a:pP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Руководитель: </a:t>
            </a:r>
            <a:r>
              <a:rPr lang="ru-RU" sz="1400" b="1" dirty="0" err="1" smtClean="0">
                <a:solidFill>
                  <a:srgbClr val="002060"/>
                </a:solidFill>
              </a:rPr>
              <a:t>Поздеева</a:t>
            </a:r>
            <a:r>
              <a:rPr lang="ru-RU" sz="1400" b="1" dirty="0" smtClean="0">
                <a:solidFill>
                  <a:srgbClr val="002060"/>
                </a:solidFill>
              </a:rPr>
              <a:t> Ирина Николаевна, учитель   биологии  </a:t>
            </a:r>
          </a:p>
          <a:p>
            <a:pPr lvl="0" algn="l" defTabSz="914400">
              <a:lnSpc>
                <a:spcPct val="100000"/>
              </a:lnSpc>
              <a:spcBef>
                <a:spcPct val="20000"/>
              </a:spcBef>
            </a:pPr>
            <a:endParaRPr lang="ru-RU" sz="1200" dirty="0" smtClean="0">
              <a:solidFill>
                <a:srgbClr val="002060"/>
              </a:solidFill>
            </a:endParaRPr>
          </a:p>
          <a:p>
            <a:pPr lvl="0" algn="l" defTabSz="914400">
              <a:lnSpc>
                <a:spcPct val="100000"/>
              </a:lnSpc>
              <a:spcBef>
                <a:spcPct val="20000"/>
              </a:spcBef>
            </a:pPr>
            <a:r>
              <a:rPr lang="ru-RU" sz="1200" dirty="0" smtClean="0">
                <a:solidFill>
                  <a:srgbClr val="002060"/>
                </a:solidFill>
              </a:rPr>
              <a:t>                                                                                                                                      </a:t>
            </a:r>
            <a:endParaRPr lang="ru-RU" sz="1200" dirty="0">
              <a:solidFill>
                <a:srgbClr val="002060"/>
              </a:solidFill>
            </a:endParaRPr>
          </a:p>
          <a:p>
            <a:pPr lvl="0" algn="l" defTabSz="914400">
              <a:lnSpc>
                <a:spcPct val="100000"/>
              </a:lnSpc>
              <a:spcBef>
                <a:spcPct val="20000"/>
              </a:spcBef>
            </a:pPr>
            <a:endParaRPr lang="ru-RU" sz="10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252" y="1771014"/>
            <a:ext cx="877252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27417" y="39747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Конкурс  детских исследовательских проектов "Первые шаги в науку"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587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136" y="182880"/>
            <a:ext cx="4979669" cy="130751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Наша палитра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Пользователь\Pictures\2016-04-07 элина\элина 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5690" y="1451552"/>
            <a:ext cx="5801784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376246" y="253218"/>
            <a:ext cx="5139104" cy="128272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Приготовление пальчиковых красок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I:\исследования\проект\DSC_118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20505" y="1452857"/>
            <a:ext cx="3446584" cy="45969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055637" y="6282956"/>
            <a:ext cx="256204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Берем 1,5 стакана муки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I:\исследования\проект\DSC_118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860" y="1465998"/>
            <a:ext cx="3490086" cy="4653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4710891" y="6294680"/>
            <a:ext cx="404001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Подмешиваем 5 столовых ложек соли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446584" y="211016"/>
            <a:ext cx="5054698" cy="132492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Приготовление пальчиковых красок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I:\исследования\проект\DSC_118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6021" y="1369252"/>
            <a:ext cx="3541544" cy="47220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 descr="I:\исследования\проект\DSC_118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588" y="1599889"/>
            <a:ext cx="3389666" cy="4519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23557" y="6302326"/>
            <a:ext cx="434253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Добавляем 1 ложку растительного масла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86400" y="6319856"/>
            <a:ext cx="292573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Разводим 1 стаканом воды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7262" y="351692"/>
            <a:ext cx="4928088" cy="133899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Приготовление пальчиковых красок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F:\исследования\проект\DSC_119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519" y="267420"/>
            <a:ext cx="3001992" cy="40026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0" name="Picture 2" descr="I:\исследования\проект\DSC_119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5278" y="1713350"/>
            <a:ext cx="3263504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1" name="Picture 3" descr="I:\исследования\проект\DSC_119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1838" y="2372265"/>
            <a:ext cx="3144526" cy="4192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203269" y="6357257"/>
            <a:ext cx="388337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Придаем цвет с помощью красителя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I:\исследования\проект\DSC_12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708" y="347210"/>
            <a:ext cx="3815292" cy="28614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5" name="Picture 3" descr="I:\исследования\проект\DSC_120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6405" y="344658"/>
            <a:ext cx="3953023" cy="29647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6" name="Picture 4" descr="I:\исследования\проект\DSC_121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126" y="3460652"/>
            <a:ext cx="3807656" cy="28557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7" name="Picture 5" descr="I:\исследования\проект\DSC_1216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2677" y="3432516"/>
            <a:ext cx="3910818" cy="2933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866606" y="6248400"/>
            <a:ext cx="106952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Я творю!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masiki.net/pics/2013/01/1358090557_1f48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3193" cy="2208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2516" y="407963"/>
            <a:ext cx="5082833" cy="128272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       Рисунки готовы!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I:\исследования\проект\DSC_12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8487" y="2073269"/>
            <a:ext cx="5801784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masiki.net/pics/2013/01/1358090557_1f48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3193" cy="2208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0990" y="379828"/>
            <a:ext cx="4984359" cy="1310861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Выводы: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6067" y="2147843"/>
            <a:ext cx="7886700" cy="4351338"/>
          </a:xfrm>
        </p:spPr>
        <p:txBody>
          <a:bodyPr/>
          <a:lstStyle/>
          <a:p>
            <a:pPr lvl="0" algn="just"/>
            <a:r>
              <a:rPr lang="ru-RU" dirty="0" smtClean="0"/>
              <a:t>Огромное количество растений содержат пигменты  и могут являться источником натуральных красителей. Но лучше рисовать растениями, имеющими насыщенный оттенок.</a:t>
            </a:r>
          </a:p>
          <a:p>
            <a:pPr lvl="0" algn="just"/>
            <a:r>
              <a:rPr lang="ru-RU" dirty="0" smtClean="0"/>
              <a:t>Органические краски пригодны для окрашивания, они достаточно стойкие, однако их цветовая гамма ограничена, они не такие яркие, как искусственные красители. </a:t>
            </a:r>
          </a:p>
          <a:p>
            <a:pPr lvl="0" algn="just"/>
            <a:r>
              <a:rPr lang="ru-RU" dirty="0" smtClean="0"/>
              <a:t>Растительными красками можно рисовать в любой технике, но предпочтительнее в технике рисования пальцами.  Это очень увлекательно. Моя гипотеза подтвердилась.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masiki.net/pics/2013/01/1358090557_1f48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3193" cy="2208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7214" y="345058"/>
            <a:ext cx="4918135" cy="134563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Применение природных красителей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233" y="2165259"/>
            <a:ext cx="7886700" cy="4351338"/>
          </a:xfrm>
        </p:spPr>
        <p:txBody>
          <a:bodyPr/>
          <a:lstStyle/>
          <a:p>
            <a:r>
              <a:rPr lang="ru-RU" sz="2800" dirty="0" smtClean="0"/>
              <a:t>Можно придать различные цвета белым тканям, покрывалам, постельному белью, полотенцам, </a:t>
            </a:r>
          </a:p>
          <a:p>
            <a:r>
              <a:rPr lang="ru-RU" sz="2800" dirty="0" smtClean="0"/>
              <a:t>Можно обновить многие старые вещи,</a:t>
            </a:r>
          </a:p>
          <a:p>
            <a:r>
              <a:rPr lang="ru-RU" sz="2800" dirty="0" smtClean="0"/>
              <a:t>Можно окрашивать яйца на пасху, </a:t>
            </a:r>
          </a:p>
          <a:p>
            <a:r>
              <a:rPr lang="ru-RU" sz="2800" dirty="0" smtClean="0"/>
              <a:t>Можно добавлять в кондитерские изделия.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9529" y="646166"/>
            <a:ext cx="69653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C:\Users\Пользователь\Pictures\2016-04-07 элина\элина 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108" y="1825625"/>
            <a:ext cx="5801784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masiki.net/pics/2013/01/1358090557_1f48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3193" cy="2208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8974" y="327804"/>
            <a:ext cx="4831870" cy="126799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Список использованных источников: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Верзилин Н.М. По следам Робинзона: Для учащихся сред. и ст. </a:t>
            </a:r>
            <a:r>
              <a:rPr lang="ru-RU" dirty="0" err="1" smtClean="0"/>
              <a:t>шк</a:t>
            </a:r>
            <a:r>
              <a:rPr lang="ru-RU" dirty="0" smtClean="0"/>
              <a:t>. возраста. – М.: просвещение, 1994. – 218 </a:t>
            </a:r>
            <a:r>
              <a:rPr lang="ru-RU" dirty="0" err="1" smtClean="0"/>
              <a:t>с.:ил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Гроссе Э,  </a:t>
            </a:r>
            <a:r>
              <a:rPr lang="ru-RU" dirty="0" err="1" smtClean="0"/>
              <a:t>Вайсмантель</a:t>
            </a:r>
            <a:r>
              <a:rPr lang="ru-RU" dirty="0" smtClean="0"/>
              <a:t> Х. «Химия для любознательных».Л.:Химия,1980г.- 392с.</a:t>
            </a:r>
          </a:p>
          <a:p>
            <a:pPr lvl="0"/>
            <a:r>
              <a:rPr lang="ru-RU" dirty="0" smtClean="0"/>
              <a:t> Детская энциклопедия. Что? Зачем? Почему? Минск, БЭСТ, 2008.</a:t>
            </a:r>
          </a:p>
          <a:p>
            <a:pPr lvl="0"/>
            <a:r>
              <a:rPr lang="ru-RU" dirty="0" smtClean="0"/>
              <a:t> Калашников В. И. Энциклопедия тайн и загадок. Чудеса живой природы. М., 2002.</a:t>
            </a:r>
          </a:p>
          <a:p>
            <a:pPr lvl="0"/>
            <a:r>
              <a:rPr lang="ru-RU" dirty="0" smtClean="0"/>
              <a:t>Ольгин О. Чудеса на выбор: Забавная химия для детей. – </a:t>
            </a:r>
            <a:r>
              <a:rPr lang="ru-RU" dirty="0" err="1" smtClean="0"/>
              <a:t>М.:Дет</a:t>
            </a:r>
            <a:r>
              <a:rPr lang="ru-RU" dirty="0" smtClean="0"/>
              <a:t>. лит., 1997. – 142 </a:t>
            </a:r>
            <a:r>
              <a:rPr lang="ru-RU" dirty="0" err="1" smtClean="0"/>
              <a:t>с.:ил</a:t>
            </a:r>
            <a:r>
              <a:rPr lang="ru-RU" dirty="0" smtClean="0"/>
              <a:t>. – (Знай и умей).</a:t>
            </a:r>
          </a:p>
          <a:p>
            <a:pPr lvl="0"/>
            <a:r>
              <a:rPr lang="ru-RU" dirty="0" smtClean="0"/>
              <a:t>http://survinat.ru/2010/10/rastitelnye_kraski/ (дата обращения 29.03.2016г.)</a:t>
            </a:r>
          </a:p>
          <a:p>
            <a:pPr lvl="0"/>
            <a:r>
              <a:rPr lang="ru-RU" dirty="0" smtClean="0"/>
              <a:t>https://ru.wikisource.org/wiki(дата обращения 29.03. 2016г.)</a:t>
            </a:r>
          </a:p>
          <a:p>
            <a:pPr lvl="0"/>
            <a:r>
              <a:rPr lang="ru-RU" dirty="0" smtClean="0"/>
              <a:t> http://razvitiedetei.info/tvorcheskoe-razvitie/palchikovoe-risovanie-dlya-malyshej.html (дата обращения 5.04.16 г.)</a:t>
            </a:r>
          </a:p>
          <a:p>
            <a:pPr lvl="0"/>
            <a:r>
              <a:rPr lang="ru-RU" dirty="0" smtClean="0"/>
              <a:t>http://www.masiki.net/vosp/CHto-takoe-palchikovye-kraski-  (дата обращения 5.04.16 г.)</a:t>
            </a:r>
          </a:p>
          <a:p>
            <a:pPr lvl="0"/>
            <a:r>
              <a:rPr lang="ru-RU" dirty="0" smtClean="0"/>
              <a:t>http://7ya-mama.ru/recept-palchikovyx-krasok-dlya-detej-v-domashnix-usloviyax.html (дата обращения 5.04.16г.)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laying-field.ru/img/2015/052119/30248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59" y="219368"/>
            <a:ext cx="2628025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58" name="Picture 2" descr="http://cs620726.vk.me/v620726886/11176/-ZxOd6ebGxw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4390" y="3398838"/>
            <a:ext cx="3148707" cy="261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http://repin.info/sites/default/files/pages/2866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654" y="1676244"/>
            <a:ext cx="4429156" cy="2773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34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1164" y="492369"/>
            <a:ext cx="5655212" cy="17747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Цель:  получить растительные краски и нарисовать картину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8928" y="2153265"/>
            <a:ext cx="7866421" cy="47047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Задачи:</a:t>
            </a:r>
            <a:endParaRPr lang="ru-RU" sz="2400" dirty="0" smtClean="0"/>
          </a:p>
          <a:p>
            <a:pPr lvl="0"/>
            <a:r>
              <a:rPr lang="ru-RU" sz="2400" dirty="0" smtClean="0"/>
              <a:t>Проанализировать различные источники и узнать, как появились краски, способы их получения и использования;                                       </a:t>
            </a:r>
          </a:p>
          <a:p>
            <a:pPr lvl="0"/>
            <a:r>
              <a:rPr lang="ru-RU" sz="2400" dirty="0" smtClean="0"/>
              <a:t>Расширить свои знания о красящих растениях;                                                        </a:t>
            </a:r>
          </a:p>
          <a:p>
            <a:pPr lvl="0"/>
            <a:r>
              <a:rPr lang="ru-RU" sz="2400" dirty="0" smtClean="0"/>
              <a:t>Провести социологический опрос среди учащихся своего класса;</a:t>
            </a:r>
          </a:p>
          <a:p>
            <a:pPr lvl="0"/>
            <a:r>
              <a:rPr lang="ru-RU" sz="2400" dirty="0" smtClean="0"/>
              <a:t>Подобрать растения, которые я смогу использовать;                                                   </a:t>
            </a:r>
          </a:p>
          <a:p>
            <a:pPr lvl="0"/>
            <a:r>
              <a:rPr lang="ru-RU" sz="2400" dirty="0" smtClean="0"/>
              <a:t>Получить красящие вещества, разные по цвету;                                         </a:t>
            </a:r>
          </a:p>
          <a:p>
            <a:pPr lvl="0"/>
            <a:r>
              <a:rPr lang="ru-RU" sz="2400" dirty="0" smtClean="0"/>
              <a:t>Нарисовать рисунок, используя природные краски.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75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974" y="407963"/>
            <a:ext cx="5387927" cy="163185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Гипотеза: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Можно ли нарисовать             рисунок без красок?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sz="2800" b="1" dirty="0" smtClean="0"/>
              <a:t>Предмет исследования:</a:t>
            </a:r>
            <a:r>
              <a:rPr lang="ru-RU" sz="2800" dirty="0" smtClean="0"/>
              <a:t> </a:t>
            </a:r>
          </a:p>
          <a:p>
            <a:pPr>
              <a:buNone/>
            </a:pPr>
            <a:r>
              <a:rPr lang="ru-RU" sz="2800" dirty="0" smtClean="0"/>
              <a:t>растения, растущие в нашем районе.                               </a:t>
            </a:r>
          </a:p>
          <a:p>
            <a:pPr>
              <a:buNone/>
            </a:pPr>
            <a:r>
              <a:rPr lang="ru-RU" sz="2800" b="1" dirty="0" smtClean="0"/>
              <a:t>Объект исследования:</a:t>
            </a:r>
            <a:r>
              <a:rPr lang="ru-RU" sz="2800" dirty="0" smtClean="0"/>
              <a:t>  </a:t>
            </a:r>
          </a:p>
          <a:p>
            <a:pPr>
              <a:buNone/>
            </a:pPr>
            <a:r>
              <a:rPr lang="ru-RU" sz="2800" dirty="0" smtClean="0"/>
              <a:t>способность растений  окрашивать.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8124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5842" y="388189"/>
            <a:ext cx="4909508" cy="13025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Природные красители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7115" y="1825625"/>
          <a:ext cx="7868235" cy="352009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22745"/>
                <a:gridCol w="2622745"/>
                <a:gridCol w="2622745"/>
              </a:tblGrid>
              <a:tr h="17600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6004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Манжетка –</a:t>
                      </a:r>
                    </a:p>
                    <a:p>
                      <a:pPr algn="ctr"/>
                      <a:r>
                        <a:rPr lang="ru-RU" sz="1800" dirty="0" smtClean="0"/>
                        <a:t> серо-зеленый</a:t>
                      </a:r>
                      <a:r>
                        <a:rPr lang="ru-RU" sz="1800" baseline="0" dirty="0" smtClean="0"/>
                        <a:t> цвет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Стенная </a:t>
                      </a:r>
                      <a:r>
                        <a:rPr lang="ru-RU" sz="1800" dirty="0" err="1" smtClean="0"/>
                        <a:t>золотянка</a:t>
                      </a:r>
                      <a:r>
                        <a:rPr lang="ru-RU" sz="1800" dirty="0" smtClean="0"/>
                        <a:t> –</a:t>
                      </a:r>
                      <a:r>
                        <a:rPr lang="ru-RU" sz="18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800" dirty="0" smtClean="0"/>
                        <a:t>вишневый цвет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Черника, ежевика – фиолетовый цвет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C:\Users\Пользователь\Desktop\th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842868"/>
            <a:ext cx="2194560" cy="16740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Пользователь\Desktop\th (7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4720" y="1871003"/>
            <a:ext cx="2208627" cy="1645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Пользователь\Desktop\th (9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4824" y="1875214"/>
            <a:ext cx="1768415" cy="11715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Пользователь\Desktop\th (4)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2002" y="2424540"/>
            <a:ext cx="1476375" cy="1133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Пользователь\Desktop\th (5)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4389" y="4397829"/>
            <a:ext cx="2098766" cy="16110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960914" y="6028788"/>
            <a:ext cx="306289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Зверобой  - желтая, зеленая, </a:t>
            </a:r>
          </a:p>
          <a:p>
            <a:pPr algn="ctr"/>
            <a:r>
              <a:rPr lang="ru-RU" dirty="0" smtClean="0"/>
              <a:t>красная краски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3478" y="345058"/>
            <a:ext cx="4831871" cy="134563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Пальчиковые краски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Очень хорошо отстирываются от одежды, не оставляя никаких пятен;</a:t>
            </a:r>
          </a:p>
          <a:p>
            <a:r>
              <a:rPr lang="ru-RU" dirty="0" smtClean="0"/>
              <a:t> Рисовать такими красками можно не только с помощью пальчиков, но и с помощью кисти; </a:t>
            </a:r>
          </a:p>
          <a:p>
            <a:r>
              <a:rPr lang="ru-RU" dirty="0" smtClean="0"/>
              <a:t>Абсолютно не растекаются, можно рисовать на любых поверхностях;</a:t>
            </a:r>
          </a:p>
          <a:p>
            <a:r>
              <a:rPr lang="ru-RU" dirty="0" smtClean="0"/>
              <a:t>Развивают мелкую моторику рук;</a:t>
            </a:r>
          </a:p>
          <a:p>
            <a:r>
              <a:rPr lang="ru-RU" dirty="0" smtClean="0"/>
              <a:t>Положительно влияют на развитие образного мышления.</a:t>
            </a:r>
          </a:p>
          <a:p>
            <a:endParaRPr lang="ru-RU" dirty="0"/>
          </a:p>
        </p:txBody>
      </p:sp>
      <p:pic>
        <p:nvPicPr>
          <p:cNvPr id="4" name="Содержимое 3" descr="http://www.masiki.net/pics/2013/01/1358090557_1f48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3193" cy="2208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2854" y="407963"/>
            <a:ext cx="5012495" cy="128272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План работы: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233" y="2374265"/>
            <a:ext cx="7886700" cy="4351338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ru-RU" sz="3200" dirty="0" smtClean="0"/>
              <a:t>Получение растительных красок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200" dirty="0" smtClean="0"/>
              <a:t>Приготовление «пальчиковых красок»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200" dirty="0" smtClean="0"/>
              <a:t>Рисование пальцами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1840" y="379828"/>
            <a:ext cx="5223510" cy="131086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Получение красок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2" name="Picture 4" descr="I:\исследования\проект\DSC_119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654" y="145153"/>
            <a:ext cx="2841675" cy="44102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0" name="Picture 2" descr="C:\Users\Пользователь\Pictures\2016-04-07 элина\элина 00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5070" y="1515263"/>
            <a:ext cx="3052689" cy="33634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1" name="Picture 3" descr="C:\Users\Пользователь\Pictures\2016-04-07 элина\элина 01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0295" y="1921199"/>
            <a:ext cx="3263705" cy="40303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95421" y="4797084"/>
            <a:ext cx="259641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Из корнеплодов свеклы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63705" y="5078436"/>
            <a:ext cx="200490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Из листьев герани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99274" y="6295292"/>
            <a:ext cx="201820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Из ягод черники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5734" y="337626"/>
            <a:ext cx="4829615" cy="135306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Получение красок из коры ольхи и калины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Пользователь\Pictures\2016-04-07 элина\элина 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299" y="183242"/>
            <a:ext cx="3291840" cy="34036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 descr="C:\Users\Пользователь\Pictures\2016-04-07 элина\элина 00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367" y="2996419"/>
            <a:ext cx="3453778" cy="30878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Picture 3" descr="C:\Users\Пользователь\Pictures\2016-04-07 элина\элина 01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2600" y="1569401"/>
            <a:ext cx="3291840" cy="34536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38ce4a5e74830e67d95ef488916384177ca3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403</Words>
  <Application>Microsoft Office PowerPoint</Application>
  <PresentationFormat>Экран (4:3)</PresentationFormat>
  <Paragraphs>77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 Цель:  получить растительные краски и нарисовать картину  </vt:lpstr>
      <vt:lpstr>Гипотеза:  Можно ли нарисовать             рисунок без красок?</vt:lpstr>
      <vt:lpstr>Природные красители</vt:lpstr>
      <vt:lpstr>Пальчиковые краски</vt:lpstr>
      <vt:lpstr>План работы:</vt:lpstr>
      <vt:lpstr>Получение красок</vt:lpstr>
      <vt:lpstr>Получение красок из коры ольхи и калины</vt:lpstr>
      <vt:lpstr>Наша палитра</vt:lpstr>
      <vt:lpstr>Приготовление пальчиковых красок</vt:lpstr>
      <vt:lpstr>Приготовление пальчиковых красок</vt:lpstr>
      <vt:lpstr>Приготовление пальчиковых красок</vt:lpstr>
      <vt:lpstr>Презентация PowerPoint</vt:lpstr>
      <vt:lpstr>        Рисунки готовы!</vt:lpstr>
      <vt:lpstr>Выводы:</vt:lpstr>
      <vt:lpstr>Применение природных красителей</vt:lpstr>
      <vt:lpstr>Презентация PowerPoint</vt:lpstr>
      <vt:lpstr>Список использованных источников: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Наталья</cp:lastModifiedBy>
  <cp:revision>38</cp:revision>
  <dcterms:created xsi:type="dcterms:W3CDTF">2013-03-12T14:14:01Z</dcterms:created>
  <dcterms:modified xsi:type="dcterms:W3CDTF">2016-09-10T08:52:06Z</dcterms:modified>
</cp:coreProperties>
</file>