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4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C622CFF3-5822-479B-B397-1354111175FB}">
  <a:tblStyle styleId="{C622CFF3-5822-479B-B397-1354111175FB}" styleName="Table_0">
    <a:wholeTbl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1908557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980000"/>
              </a:buClr>
              <a:buSzPct val="25000"/>
              <a:buFont typeface="Times New Roman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ct val="25000"/>
              <a:buFont typeface="Times New Roman"/>
              <a:buNone/>
            </a:pPr>
            <a:endParaRPr sz="1400" b="0" i="0" u="none" strike="noStrike" cap="none">
              <a:solidFill>
                <a:srgbClr val="CC4125"/>
              </a:solidFill>
              <a:highlight>
                <a:srgbClr val="FAFAFA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CC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5" name="Shape 1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CC4125"/>
              </a:solidFill>
              <a:highlight>
                <a:srgbClr val="FAFAFA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Shape 1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CC4125"/>
              </a:buClr>
              <a:buSzPct val="25000"/>
              <a:buFont typeface="Times New Roman"/>
              <a:buNone/>
            </a:pPr>
            <a:endParaRPr sz="1400" b="0" i="0" u="none" strike="noStrike" cap="none">
              <a:solidFill>
                <a:srgbClr val="FFFFFF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endParaRPr sz="1400" b="0" i="0" u="none" strike="noStrike" cap="non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sz="1400" b="0" i="0" u="none" strike="noStrike" cap="none">
              <a:solidFill>
                <a:srgbClr val="FF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CC4125"/>
              </a:buClr>
              <a:buSzPct val="25000"/>
              <a:buFont typeface="Times New Roman"/>
              <a:buNone/>
            </a:pPr>
            <a:endParaRPr sz="1400" b="0" i="0" u="none" strike="noStrike" cap="none">
              <a:solidFill>
                <a:srgbClr val="CC4125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Clr>
                <a:srgbClr val="CC4125"/>
              </a:buClr>
              <a:buSzPct val="25000"/>
              <a:buFont typeface="Times New Roman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4125"/>
              </a:buClr>
              <a:buSzPct val="25000"/>
              <a:buFont typeface="Times New Roman"/>
              <a:buNone/>
            </a:pPr>
            <a:endParaRPr sz="1400" b="0" i="0" u="none" strike="noStrike" cap="none">
              <a:solidFill>
                <a:srgbClr val="CC4125"/>
              </a:solidFill>
              <a:highlight>
                <a:srgbClr val="FAFAFA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69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8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Char char="▪"/>
              <a:defRPr sz="18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8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Char char="▪"/>
              <a:defRPr sz="18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8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Char char="▪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85800" y="2111123"/>
            <a:ext cx="7772400" cy="154647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4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4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685800" y="3786737"/>
            <a:ext cx="7772400" cy="104631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 sz="1800"/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24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 sz="1800"/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24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 sz="1800"/>
            </a:lvl5pPr>
            <a:lvl6pPr lvl="5" rtl="0">
              <a:spcBef>
                <a:spcPts val="0"/>
              </a:spcBef>
              <a:defRPr sz="1800"/>
            </a:lvl6pPr>
            <a:lvl7pPr lvl="6" rtl="0">
              <a:spcBef>
                <a:spcPts val="0"/>
              </a:spcBef>
              <a:defRPr sz="1800"/>
            </a:lvl7pPr>
            <a:lvl8pPr lvl="7" rtl="0">
              <a:spcBef>
                <a:spcPts val="0"/>
              </a:spcBef>
              <a:defRPr sz="1800"/>
            </a:lvl8pPr>
            <a:lvl9pPr lvl="8" rtl="0">
              <a:spcBef>
                <a:spcPts val="0"/>
              </a:spcBef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190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152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Courier New"/>
              <a:buChar char="o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152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●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Courier New"/>
              <a:buChar char="o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1143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microsoft.com/office/2007/relationships/hdphoto" Target="../media/hdphoto7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microsoft.com/office/2007/relationships/hdphoto" Target="../media/hdphoto8.wdp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microsoft.com/office/2007/relationships/hdphoto" Target="../media/hdphoto9.wdp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0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media.log-in.ru/i/cristallgarden.jpg" TargetMode="External"/><Relationship Id="rId3" Type="http://schemas.openxmlformats.org/officeDocument/2006/relationships/hyperlink" Target="https://img-fotki.yandex.ru/get/5353/2449448.40/0_12b73c_28ef18bd_orig" TargetMode="External"/><Relationship Id="rId7" Type="http://schemas.openxmlformats.org/officeDocument/2006/relationships/hyperlink" Target="https://otvet.imgsmail.ru/download/4a0ec25994531e4e1268ee02b08b3f51_i-2508.jpg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encrypted-tbn1.gstatic.com/images?q=tbn:ANd9GcSThfsnSG96d_GAOC2yNAv7_cs-7Aam1cVakw8CUjuaTsKPZ7HFYQ" TargetMode="External"/><Relationship Id="rId11" Type="http://schemas.openxmlformats.org/officeDocument/2006/relationships/image" Target="../media/image3.png"/><Relationship Id="rId5" Type="http://schemas.openxmlformats.org/officeDocument/2006/relationships/hyperlink" Target="http://fishki.net/picsw/122012/28/post/snezhinka/snezhinka-0006.jpg" TargetMode="External"/><Relationship Id="rId10" Type="http://schemas.openxmlformats.org/officeDocument/2006/relationships/hyperlink" Target="http://grandwallpapers.net/wallpapers/tsvetnie-snejinki/tsvetnie-snejinki_658x411.jpg" TargetMode="External"/><Relationship Id="rId4" Type="http://schemas.openxmlformats.org/officeDocument/2006/relationships/hyperlink" Target="https://encrypted-tbn0.gstatic.com/images?q=tbn:ANd9GcTcc1E4eDvkcrtN_tQlOk12UpM6AJG88LJvExg6yQ5ROTJ6yA7s" TargetMode="External"/><Relationship Id="rId9" Type="http://schemas.openxmlformats.org/officeDocument/2006/relationships/hyperlink" Target="https://lykoshko.files.wordpress.com/2011/12/0_71dc5_4ee03109_xl1.pn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/>
        </p:nvSpPr>
        <p:spPr>
          <a:xfrm>
            <a:off x="537650" y="503425"/>
            <a:ext cx="8359200" cy="615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" sz="180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ГКОУ Казанская школа-интернат, ст. Казанская, </a:t>
            </a:r>
            <a:r>
              <a:rPr lang="ru-RU" sz="1800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</a:t>
            </a:r>
            <a:r>
              <a:rPr lang="ru" sz="1800" smtClean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остовская </a:t>
            </a:r>
            <a:r>
              <a:rPr lang="ru" sz="1800" dirty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область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dirty="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" sz="1800" dirty="0" smtClean="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</a:t>
            </a:r>
            <a:r>
              <a:rPr lang="en-US" sz="1800" dirty="0" smtClean="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I</a:t>
            </a:r>
            <a:r>
              <a:rPr lang="ru" sz="1800" dirty="0" smtClean="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lang="ru" sz="1800" dirty="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Всероссийский конкурс детских исследовательских проектов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" sz="1800" dirty="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"Первые шаги в науку"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dirty="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1800" dirty="0"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" sz="6000" dirty="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Цветные снежинки.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" sz="6000" dirty="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Это может быть?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dirty="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" sz="2400" dirty="0">
                <a:latin typeface="Times New Roman"/>
                <a:ea typeface="Times New Roman"/>
                <a:cs typeface="Times New Roman"/>
                <a:sym typeface="Times New Roman"/>
              </a:rPr>
              <a:t>Выполнил: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" sz="2400" dirty="0">
                <a:latin typeface="Times New Roman"/>
                <a:ea typeface="Times New Roman"/>
                <a:cs typeface="Times New Roman"/>
                <a:sym typeface="Times New Roman"/>
              </a:rPr>
              <a:t>ученик 1 класса Кречетов Иван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2400" dirty="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" sz="2400" dirty="0">
                <a:latin typeface="Times New Roman"/>
                <a:ea typeface="Times New Roman"/>
                <a:cs typeface="Times New Roman"/>
                <a:sym typeface="Times New Roman"/>
              </a:rPr>
              <a:t>руководитель проекта Дьяченко Л.В.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r>
              <a:rPr lang="ru" sz="2400" dirty="0">
                <a:latin typeface="Times New Roman"/>
                <a:ea typeface="Times New Roman"/>
                <a:cs typeface="Times New Roman"/>
                <a:sym typeface="Times New Roman"/>
              </a:rPr>
              <a:t>2016</a:t>
            </a:r>
          </a:p>
        </p:txBody>
      </p:sp>
      <p:pic>
        <p:nvPicPr>
          <p:cNvPr id="28" name="Shape 28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9174" y="3870150"/>
            <a:ext cx="2884825" cy="3059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457200" y="117774"/>
            <a:ext cx="8229600" cy="1368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Важное открытие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ru" sz="1800" b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такое снежинка? Что такое снег?</a:t>
            </a:r>
          </a:p>
          <a:p>
            <a:pPr lvl="0" algn="ctr">
              <a:spcBef>
                <a:spcPts val="0"/>
              </a:spcBef>
              <a:buNone/>
            </a:pPr>
            <a:r>
              <a:rPr lang="ru" sz="1800" b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Как рождаются снежинки?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172050" y="1767950"/>
            <a:ext cx="5146200" cy="46053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В энциклопедии я прочитал, что водяные пары в морозном воздухе, поднимаясь высоко в небо с земли превращаются в ледяные кристаллики. В воздушном океане кристаллики сталкиваются друг с другом, соединяются – получается снежинка. Какой бы формы ни были снежинки – лучей в них всегда ровно шесть. Снежинка может быть только шестилучевой – таково строение кристаллов снега. Очень интересные сведения, описанные немецким астрономом Иоганном Кеплером. В своей книге «Новогодний подарок, или о шестиугольных снежинках» в 1611году он впервые пришел к выводу, что водяной пар при охлаждении может превращаться в шестилучевые кристаллики-снежинки. Форма снежинок похожа на кристаллы некоторых минералов.</a:t>
            </a:r>
          </a:p>
        </p:txBody>
      </p:sp>
      <p:pic>
        <p:nvPicPr>
          <p:cNvPr id="94" name="Shape 94"/>
          <p:cNvPicPr preferRelativeResize="0"/>
          <p:nvPr/>
        </p:nvPicPr>
        <p:blipFill>
          <a:blip r:embed="rId3" cstate="email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6175" y="3801235"/>
            <a:ext cx="3098600" cy="29747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>
            <a:spLocks noGrp="1"/>
          </p:cNvSpPr>
          <p:nvPr>
            <p:ph type="title"/>
          </p:nvPr>
        </p:nvSpPr>
        <p:spPr>
          <a:xfrm>
            <a:off x="457200" y="228587"/>
            <a:ext cx="8229600" cy="1143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ru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Такие разные снежинки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196425" y="1371575"/>
            <a:ext cx="4927500" cy="23514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t" anchorCtr="0">
            <a:noAutofit/>
          </a:bodyPr>
          <a:lstStyle/>
          <a:p>
            <a:pPr marL="0" lvl="0" indent="-6985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Я прочитал  о снежинках в книге: Куколевская Г.И., Курапова И.И. Там дано подробное и красивое описание снежинок. Мне захотелось узнать об их разнообразии форм  и я занялся поиском изображений снежинок в интернете. Чтобы познакомить ребят с результатами моих поисков, некоторые картинки я разместил в фотоколлаж.</a:t>
            </a:r>
          </a:p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01" name="Shape 101"/>
          <p:cNvPicPr preferRelativeResize="0"/>
          <p:nvPr/>
        </p:nvPicPr>
        <p:blipFill>
          <a:blip r:embed="rId3" cstate="email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811025"/>
            <a:ext cx="3298724" cy="2046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Shape 102"/>
          <p:cNvSpPr/>
          <p:nvPr/>
        </p:nvSpPr>
        <p:spPr>
          <a:xfrm>
            <a:off x="1173450" y="3872300"/>
            <a:ext cx="2685900" cy="14079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/>
              <a:t>Раньше мы думали, что снежинки бывают разной формы, с разным количеством лучиков</a:t>
            </a:r>
          </a:p>
        </p:txBody>
      </p:sp>
      <p:pic>
        <p:nvPicPr>
          <p:cNvPr id="103" name="Shape 10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66825" y="2423312"/>
            <a:ext cx="4305875" cy="4305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457200" y="274624"/>
            <a:ext cx="8229600" cy="11199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Эксперемент</a:t>
            </a:r>
          </a:p>
          <a:p>
            <a:pPr lvl="0" algn="ctr">
              <a:spcBef>
                <a:spcPts val="0"/>
              </a:spcBef>
              <a:buNone/>
            </a:pPr>
            <a:r>
              <a:rPr lang="ru" sz="1800" b="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Может ли цветной снежинка?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181850" y="1477600"/>
            <a:ext cx="5324400" cy="28194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Мне казалось, что теперь я всё знаю о снежинках. И поэтому настало время провести эксперимент. Конечно,  мне помогали ребята.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1.Я взял талую воду, разлил по разным стаканчикам и окрасил в разные цвета при помощи гуаши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2. Затем стаканчики вынес на мороз.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3. На другой день я ждал чуда – талая вода должна была превратиться в разноцветный снег. Но к моему удивлению я увидел разноцветный лёд.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"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110" name="Shape 110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124" y="4929562"/>
            <a:ext cx="2377724" cy="176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4100" y="4760625"/>
            <a:ext cx="1807000" cy="1989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Shape 112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4675" y="4877323"/>
            <a:ext cx="1632667" cy="187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Shape 113"/>
          <p:cNvPicPr preferRelativeResize="0"/>
          <p:nvPr/>
        </p:nvPicPr>
        <p:blipFill>
          <a:blip r:embed="rId6" cstate="email">
            <a:alphaModFix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75" y="4929562"/>
            <a:ext cx="2476725" cy="1768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Анализ результата эксперимента</a:t>
            </a:r>
          </a:p>
          <a:p>
            <a:pPr lvl="0" algn="ctr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203950" y="883600"/>
            <a:ext cx="6469200" cy="58749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Я решил найти объяснение результата моего эксперимента.                              Я прочитал в Википедии и в энциклопедии о том, что раньше думали так, как и я, что снег-это замерзшие капельки воды. Что идет он из тех же туч, что и дождь. Но теперь я  узнал, что снег никогда не родится из капелек воды. Я  прочитал, что капельки воды могут стать только градинками или комочками льда. Они никогда не превращаются в снежинки. Ребятам я рассказал, что всё бывает совсем по-другому. Водяной пар поднимается высоко над землей. Вверху очень холодно, и из него образуются льдинки – кристаллики. Они очень маленькие. Но это еще не снежинки. Падая вниз,  кристаллики быстро увеличиваются. Это происходит потому, что в воздухе много водяного пара, который оседает на их поверхность и замерзает. Так льдинка-кристаллик становится красивой  снежинкой. Существуют тысячи видов снежинок. Основная их форма – шестиугольная. На землю они опускаются уже в виде звездочек. Если нет ветра и сильного мороза, то они сохраняют свою форму.   Итак, снежинка — это мельчайший ледяной кристалл. Ее рождение начинается с роста маленького кристалла.</a:t>
            </a:r>
            <a:r>
              <a:rPr lang="ru" sz="1800" b="1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" sz="1800" b="1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" sz="1800" b="1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20" name="Shape 120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5525" y="3905533"/>
            <a:ext cx="2398474" cy="28529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Анализ результата эксперимента</a:t>
            </a:r>
          </a:p>
          <a:p>
            <a:pPr lvl="0" algn="ctr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291000" y="1595000"/>
            <a:ext cx="4593300" cy="12363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Снежинки начинают падать из тучки тогда, когда температура воздуха ниже нуля градусов по Цельсию.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1849" y="4019949"/>
            <a:ext cx="3398100" cy="278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Shape 128"/>
          <p:cNvSpPr/>
          <p:nvPr/>
        </p:nvSpPr>
        <p:spPr>
          <a:xfrm>
            <a:off x="5075775" y="1673737"/>
            <a:ext cx="3093900" cy="2090100"/>
          </a:xfrm>
          <a:prstGeom prst="wedgeEllipseCallout">
            <a:avLst>
              <a:gd name="adj1" fmla="val 49520"/>
              <a:gd name="adj2" fmla="val 84837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/>
              <a:t>Основная форма снежинки зависит от температуры, при которой она образуется. </a:t>
            </a:r>
            <a:br>
              <a:rPr lang="ru"/>
            </a:br>
            <a:r>
              <a:rPr lang="ru"/>
              <a:t>Чем выше облако, тем оно холоднее.</a:t>
            </a:r>
            <a:br>
              <a:rPr lang="ru"/>
            </a:br>
            <a:endParaRPr lang="ru"/>
          </a:p>
        </p:txBody>
      </p:sp>
      <p:pic>
        <p:nvPicPr>
          <p:cNvPr id="129" name="Shape 129"/>
          <p:cNvPicPr preferRelativeResize="0"/>
          <p:nvPr/>
        </p:nvPicPr>
        <p:blipFill>
          <a:blip r:embed="rId4" cstate="email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0949" y="3642479"/>
            <a:ext cx="4593400" cy="305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457200" y="274629"/>
            <a:ext cx="8229600" cy="755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Цветные льдинки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274675" y="951775"/>
            <a:ext cx="4810200" cy="35016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Ребята обрадовались новому открытию! А мой эксперимент мы использовали для новой идеи. Мы снова покрасили талую воду разноцветной гуашью. Наполнили ей формочки для песочницы. Вынесли их на мороз. А когда вода замерзла, то получились цветные фигурные льдинки. Это было очень красиво.  Мы украсили ими дерево в нашем школьном дворе. Ледяные игрушки блестели и переливались на солнце всеми цветами радуги. Они радовали не только взрослых и детей в интернате, но и прохожих</a:t>
            </a:r>
          </a:p>
        </p:txBody>
      </p:sp>
      <p:pic>
        <p:nvPicPr>
          <p:cNvPr id="136" name="Shape 136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375" y="4610350"/>
            <a:ext cx="3207349" cy="2132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Shape 137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1925" y="4520750"/>
            <a:ext cx="3342074" cy="222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Shape 138"/>
          <p:cNvPicPr preferRelativeResize="0"/>
          <p:nvPr/>
        </p:nvPicPr>
        <p:blipFill>
          <a:blip r:embed="rId5" cstate="email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812" y="4794550"/>
            <a:ext cx="2930373" cy="194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185350" y="1124025"/>
            <a:ext cx="4623900" cy="459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Благодаря моему эксперименту, мы с ребятами много узнали о снежинках. В результате работы над проектом  мы узнали: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о снеге и его свойствах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познакомились с образованием снежинок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мы научились: 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устанавливать простейшие причинно- следственные связи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рассуждать, высказывать предположения 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договариваться и прогнозировать результат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наблюдать,   видеть и ценить красоту природы.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Гипотеза не подтверждена, но          получены новые знания и умения                      Результат положительный!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" sz="1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4" name="Shape 144"/>
          <p:cNvSpPr txBox="1">
            <a:spLocks noGrp="1"/>
          </p:cNvSpPr>
          <p:nvPr>
            <p:ph type="title"/>
          </p:nvPr>
        </p:nvSpPr>
        <p:spPr>
          <a:xfrm>
            <a:off x="173550" y="160800"/>
            <a:ext cx="8796900" cy="1048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6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Вывод</a:t>
            </a:r>
          </a:p>
        </p:txBody>
      </p:sp>
      <p:pic>
        <p:nvPicPr>
          <p:cNvPr id="145" name="Shape 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81000" y="4244550"/>
            <a:ext cx="5562999" cy="2556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356450" y="1391850"/>
            <a:ext cx="4904700" cy="349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SzPct val="100000"/>
              <a:buFont typeface="Times New Roman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В результате работы над проектом</a:t>
            </a:r>
          </a:p>
          <a:p>
            <a:pPr marL="457200" lvl="0" indent="-228600" rtl="0">
              <a:spcBef>
                <a:spcPts val="0"/>
              </a:spcBef>
              <a:buSzPct val="100000"/>
              <a:buFont typeface="Times New Roman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мы узнали:</a:t>
            </a:r>
          </a:p>
          <a:p>
            <a:pPr marL="457200" lvl="0" indent="-228600" rtl="0">
              <a:spcBef>
                <a:spcPts val="0"/>
              </a:spcBef>
              <a:buSzPct val="100000"/>
              <a:buFont typeface="Times New Roman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о снеге и его свойствах</a:t>
            </a:r>
          </a:p>
          <a:p>
            <a:pPr marL="457200" lvl="0" indent="-228600" rtl="0">
              <a:spcBef>
                <a:spcPts val="0"/>
              </a:spcBef>
              <a:buSzPct val="100000"/>
              <a:buFont typeface="Times New Roman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познакомились с образованием снежинок</a:t>
            </a:r>
          </a:p>
          <a:p>
            <a:pPr marL="457200" lvl="0" indent="-228600" rtl="0">
              <a:spcBef>
                <a:spcPts val="0"/>
              </a:spcBef>
              <a:buSzPct val="100000"/>
              <a:buFont typeface="Times New Roman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мы научились: </a:t>
            </a:r>
          </a:p>
          <a:p>
            <a:pPr marL="457200" lvl="0" indent="-228600" rtl="0">
              <a:spcBef>
                <a:spcPts val="0"/>
              </a:spcBef>
              <a:buSzPct val="100000"/>
              <a:buFont typeface="Times New Roman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устанавливать простейшие причинно- следственные связи</a:t>
            </a:r>
          </a:p>
          <a:p>
            <a:pPr marL="457200" lvl="0" indent="-228600" rtl="0">
              <a:spcBef>
                <a:spcPts val="0"/>
              </a:spcBef>
              <a:buSzPct val="100000"/>
              <a:buFont typeface="Times New Roman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рассуждать, высказывать предположения </a:t>
            </a:r>
          </a:p>
          <a:p>
            <a:pPr marL="457200" lvl="0" indent="-228600" rtl="0">
              <a:spcBef>
                <a:spcPts val="0"/>
              </a:spcBef>
              <a:buSzPct val="100000"/>
              <a:buFont typeface="Times New Roman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договариваться и прогнозировать результат</a:t>
            </a:r>
          </a:p>
          <a:p>
            <a:pPr marL="457200" lvl="0" indent="-228600" rtl="0">
              <a:spcBef>
                <a:spcPts val="0"/>
              </a:spcBef>
              <a:buSzPct val="100000"/>
              <a:buFont typeface="Times New Roman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- наблюдать,   видеть и ценить красоту природы.</a:t>
            </a:r>
          </a:p>
        </p:txBody>
      </p:sp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6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Наши результаты</a:t>
            </a:r>
          </a:p>
        </p:txBody>
      </p:sp>
      <p:pic>
        <p:nvPicPr>
          <p:cNvPr id="152" name="Shape 152"/>
          <p:cNvPicPr preferRelativeResize="0"/>
          <p:nvPr/>
        </p:nvPicPr>
        <p:blipFill>
          <a:blip r:embed="rId3" cstate="email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6974" y="3878999"/>
            <a:ext cx="2769824" cy="2978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457200" y="1928050"/>
            <a:ext cx="4661400" cy="1807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Мне очень понравилось проводить  исследование. В будущем я обязательно буду исследовать что- нибудь ещё. Хочу подробнее узнать о существовании разноцветного снега и подробнее узнать почему он выпадает на землю.</a:t>
            </a:r>
          </a:p>
        </p:txBody>
      </p:sp>
      <p:sp>
        <p:nvSpPr>
          <p:cNvPr id="158" name="Shape 15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6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Дальнейшие планы</a:t>
            </a:r>
          </a:p>
        </p:txBody>
      </p:sp>
      <p:pic>
        <p:nvPicPr>
          <p:cNvPr id="159" name="Shape 159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3424" y="3572025"/>
            <a:ext cx="3098700" cy="3285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Ссылки используемых картинок для коллажа</a:t>
            </a:r>
          </a:p>
        </p:txBody>
      </p:sp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270900" y="1600200"/>
            <a:ext cx="85974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1.</a:t>
            </a:r>
            <a:r>
              <a:rPr lang="ru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https://img-fotki.yandex.ru/get/5353/2449448.40/0_12b73c_28ef18bd_orig</a:t>
            </a:r>
          </a:p>
          <a:p>
            <a:pPr lvl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2.</a:t>
            </a:r>
            <a:r>
              <a:rPr lang="ru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https://encrypted-tbn0.gstatic.com/images?q=tbn:ANd9GcTcc1E4eDvkcrtN_tQlOk12UpM6AJG88LJvExg6yQ5ROTJ6yA7s</a:t>
            </a:r>
          </a:p>
          <a:p>
            <a:pPr lvl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3.</a:t>
            </a:r>
            <a:r>
              <a:rPr lang="ru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http://fishki.net/picsw/122012/28/post/snezhinka/snezhinka-0006.jpg</a:t>
            </a:r>
          </a:p>
          <a:p>
            <a:pPr lvl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4.</a:t>
            </a:r>
            <a:r>
              <a:rPr lang="ru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https://encrypted-tbn1.gstatic.com/images?q=tbn:ANd9GcSThfsnSG96d_GAOC2yNAv7_cs-7Aam1cVakw8CUjuaTsKPZ7HFYQ</a:t>
            </a:r>
          </a:p>
          <a:p>
            <a:pPr lvl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5.</a:t>
            </a:r>
            <a:r>
              <a:rPr lang="ru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7"/>
              </a:rPr>
              <a:t>https://otvet.imgsmail.ru/download/4a0ec25994531e4e1268ee02b08b3f51_i-2508.jpg</a:t>
            </a:r>
          </a:p>
          <a:p>
            <a:pPr lvl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6.</a:t>
            </a:r>
            <a:r>
              <a:rPr lang="ru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8"/>
              </a:rPr>
              <a:t>http://media.log-in.ru/i/cristallgarden.jpg</a:t>
            </a:r>
          </a:p>
          <a:p>
            <a:pPr lvl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7.снеговик - </a:t>
            </a:r>
            <a:r>
              <a:rPr lang="ru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9"/>
              </a:rPr>
              <a:t>https://lykoshko.files.wordpress.com/2011/12/0_71dc5_4ee03109_xl1.png</a:t>
            </a:r>
          </a:p>
          <a:p>
            <a:pPr lv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8. цветные снежинки - </a:t>
            </a:r>
            <a:r>
              <a:rPr lang="ru" sz="18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10"/>
              </a:rPr>
              <a:t>http://grandwallpapers.net/wallpapers/tsvetnie-snejinki/tsvetnie-snejinki_658x411.jpg</a:t>
            </a:r>
          </a:p>
          <a:p>
            <a:pPr lvl="0" rtl="0">
              <a:spcBef>
                <a:spcPts val="0"/>
              </a:spcBef>
              <a:buNone/>
            </a:pP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spcBef>
                <a:spcPts val="0"/>
              </a:spcBef>
              <a:buNone/>
            </a:pP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spcBef>
                <a:spcPts val="0"/>
              </a:spcBef>
              <a:buNone/>
            </a:pP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spcBef>
                <a:spcPts val="0"/>
              </a:spcBef>
              <a:buNone/>
            </a:pP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>
              <a:spcBef>
                <a:spcPts val="0"/>
              </a:spcBef>
              <a:buNone/>
            </a:pP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6" name="Shape 166"/>
          <p:cNvPicPr preferRelativeResize="0"/>
          <p:nvPr/>
        </p:nvPicPr>
        <p:blipFill>
          <a:blip r:embed="rId11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6025" y="3539625"/>
            <a:ext cx="2927600" cy="3104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457200" y="1417625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ru" sz="6000" b="1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Как сделать снежинки разноцветными?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6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Проблема:</a:t>
            </a:r>
          </a:p>
        </p:txBody>
      </p:sp>
      <p:pic>
        <p:nvPicPr>
          <p:cNvPr id="35" name="Shape 35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4700" y="3753524"/>
            <a:ext cx="2927600" cy="3104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sz="6000" b="1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Спасибо за внимание!</a:t>
            </a:r>
          </a:p>
        </p:txBody>
      </p:sp>
      <p:pic>
        <p:nvPicPr>
          <p:cNvPr id="172" name="Shape 172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849" y="3466224"/>
            <a:ext cx="3198500" cy="3391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325" y="1417625"/>
            <a:ext cx="5118600" cy="3387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Всем ребятам захотелось узнать:</a:t>
            </a:r>
            <a:b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	Где рождается снег?</a:t>
            </a:r>
            <a:b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	Что такое снежинки? Как они образуются?</a:t>
            </a:r>
            <a:b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•	Снежинки бывают только белыми?</a:t>
            </a:r>
            <a:b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Мы задавали друг другу эти вопросы, но ясного ответа никто не дал. Я выяснил, что из 10 учеников нашего класса никто не смог ответить ни на один из  двух вопросов. А на третий уверенно ответили «Да»  - 9 человек.  Это все ребята, кроме меня.</a:t>
            </a:r>
            <a:br>
              <a:rPr lang="ru" sz="18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" sz="18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6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Актуальность</a:t>
            </a:r>
          </a:p>
        </p:txBody>
      </p:sp>
      <p:pic>
        <p:nvPicPr>
          <p:cNvPr id="42" name="Shape 42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874" y="4163275"/>
            <a:ext cx="5097424" cy="233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259500" y="1112100"/>
            <a:ext cx="3960900" cy="3593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indent="-69850" algn="just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Всем было интересно наблюдать за снегом. И поэтому, возвращаясь после прогулки в класс, я набрал немного снега в ёмкость. В классе мы продолжили рассматривать снежинки через лупу.  А когда они растаяли, то по краям ёмкости образовались  маленькие капельки воды. И тут я придумал как доказать ребятам, что снежинки могут быть не только белыми. Но и разноцветными</a:t>
            </a:r>
          </a:p>
        </p:txBody>
      </p:sp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557000" y="18298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6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Обоснование</a:t>
            </a:r>
          </a:p>
        </p:txBody>
      </p:sp>
      <p:pic>
        <p:nvPicPr>
          <p:cNvPr id="49" name="Shape 49"/>
          <p:cNvPicPr preferRelativeResize="0"/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7003" y="4768350"/>
            <a:ext cx="2325960" cy="184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Shape 50"/>
          <p:cNvPicPr preferRelativeResize="0"/>
          <p:nvPr/>
        </p:nvPicPr>
        <p:blipFill>
          <a:blip r:embed="rId5">
            <a:alphaModFix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01712" y="4768337"/>
            <a:ext cx="2254233" cy="1719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Shape 51"/>
          <p:cNvPicPr preferRelativeResize="0"/>
          <p:nvPr/>
        </p:nvPicPr>
        <p:blipFill>
          <a:blip r:embed="rId7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Mark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4478" y="4705200"/>
            <a:ext cx="2482125" cy="184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429475" y="2286500"/>
            <a:ext cx="4347600" cy="181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indent="-69850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Я предположил, что если растаявшие снежинки вынести снова на мороз, то замерзнув, капли воды превратятся в снежинки. А если я покрашу эту воду гуашевыми красками, то и снежинки получатся разноцветными.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0" y="274625"/>
            <a:ext cx="90678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6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Гипотеза</a:t>
            </a:r>
          </a:p>
        </p:txBody>
      </p:sp>
      <p:pic>
        <p:nvPicPr>
          <p:cNvPr id="58" name="Shape 58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8050" y="4097300"/>
            <a:ext cx="4419749" cy="276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/>
        </p:nvSpPr>
        <p:spPr>
          <a:xfrm>
            <a:off x="185250" y="1417625"/>
            <a:ext cx="4762200" cy="243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Выяснить, могут ли снежинки быть разноцветными.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Задачи: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1.  Найти информацию о том, что такое снежинка?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2. Выяснить, можно ли путем замораживания из капельки воды получить снежинку?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3. Провести эксперимент.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"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spcBef>
                <a:spcPts val="0"/>
              </a:spcBef>
              <a:buNone/>
            </a:pPr>
            <a:endParaRPr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ru" sz="24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" sz="2400" b="1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" sz="2400" b="1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4" name="Shape 6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ru" sz="6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Цель моей работы</a:t>
            </a:r>
          </a:p>
        </p:txBody>
      </p:sp>
      <p:pic>
        <p:nvPicPr>
          <p:cNvPr id="65" name="Shape 65"/>
          <p:cNvPicPr preferRelativeResize="0"/>
          <p:nvPr/>
        </p:nvPicPr>
        <p:blipFill>
          <a:blip r:embed="rId3" cstate="email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2283" y="3849725"/>
            <a:ext cx="4523491" cy="30082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6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Планирование</a:t>
            </a:r>
          </a:p>
        </p:txBody>
      </p:sp>
      <p:graphicFrame>
        <p:nvGraphicFramePr>
          <p:cNvPr id="71" name="Shape 71"/>
          <p:cNvGraphicFramePr/>
          <p:nvPr/>
        </p:nvGraphicFramePr>
        <p:xfrm>
          <a:off x="193050" y="1844375"/>
          <a:ext cx="8414225" cy="3192110"/>
        </p:xfrm>
        <a:graphic>
          <a:graphicData uri="http://schemas.openxmlformats.org/drawingml/2006/table">
            <a:tbl>
              <a:tblPr>
                <a:noFill/>
                <a:tableStyleId>{C622CFF3-5822-479B-B397-1354111175FB}</a:tableStyleId>
              </a:tblPr>
              <a:tblGrid>
                <a:gridCol w="1462500"/>
                <a:gridCol w="6951725"/>
              </a:tblGrid>
              <a:tr h="706325"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ru" sz="1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Этапы </a:t>
                      </a:r>
                    </a:p>
                  </a:txBody>
                  <a:tcPr marL="91425" marR="91425" marT="91425" marB="91425" anchor="ctr">
                    <a:solidFill>
                      <a:srgbClr val="6D9EEB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lang="ru" sz="18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Мероприятия </a:t>
                      </a:r>
                    </a:p>
                  </a:txBody>
                  <a:tcPr marL="91425" marR="91425" marT="91425" marB="91425" anchor="ctr">
                    <a:solidFill>
                      <a:srgbClr val="6D9EEB"/>
                    </a:solidFill>
                  </a:tcPr>
                </a:tc>
              </a:tr>
              <a:tr h="83992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Подготовительный этап </a:t>
                      </a:r>
                    </a:p>
                  </a:txBody>
                  <a:tcPr marL="91425" marR="91425" marT="91425" marB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1.Выявление уровня знаний о снежинках у одноклассников.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2.Определение целей и задач исследования..</a:t>
                      </a: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3.Составление плана работы.</a:t>
                      </a:r>
                    </a:p>
                  </a:txBody>
                  <a:tcPr marL="91425" marR="91425" marT="91425" marB="91425">
                    <a:solidFill>
                      <a:srgbClr val="EAD1DC"/>
                    </a:solidFill>
                  </a:tcPr>
                </a:tc>
              </a:tr>
              <a:tr h="77952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Основной этап </a:t>
                      </a:r>
                    </a:p>
                  </a:txBody>
                  <a:tcPr marL="91425" marR="91425" marT="91425" marB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1 этап. </a:t>
                      </a:r>
                      <a:r>
                        <a:rPr lang="ru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Какие существуют формы снежинок?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2 этап. </a:t>
                      </a:r>
                      <a:r>
                        <a:rPr lang="ru">
                          <a:solidFill>
                            <a:schemeClr val="dk1"/>
                          </a:solidFill>
                        </a:rPr>
                        <a:t>Эксперимент</a:t>
                      </a: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3 этап. Анализ результата эксперимента..</a:t>
                      </a:r>
                    </a:p>
                  </a:txBody>
                  <a:tcPr marL="91425" marR="91425" marT="91425" marB="91425">
                    <a:solidFill>
                      <a:srgbClr val="EAD1DC"/>
                    </a:solidFill>
                  </a:tcPr>
                </a:tc>
              </a:tr>
              <a:tr h="766925">
                <a:tc>
                  <a:txBody>
                    <a:bodyPr/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Заключитель ный этап </a:t>
                      </a:r>
                    </a:p>
                  </a:txBody>
                  <a:tcPr marL="91425" marR="91425" marT="91425" marB="91425">
                    <a:solidFill>
                      <a:srgbClr val="EAD1DC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1. Подготовка к защите результатов исследования.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2. </a:t>
                      </a:r>
                      <a:r>
                        <a:rPr lang="ru">
                          <a:solidFill>
                            <a:schemeClr val="dk1"/>
                          </a:solidFill>
                        </a:rPr>
                        <a:t>Представление проекта на занятии.</a:t>
                      </a:r>
                    </a:p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ru"/>
                        <a:t>3. </a:t>
                      </a:r>
                      <a:r>
                        <a:rPr lang="ru">
                          <a:solidFill>
                            <a:schemeClr val="dk1"/>
                          </a:solidFill>
                        </a:rPr>
                        <a:t>Рефлексия учащихся.</a:t>
                      </a:r>
                    </a:p>
                  </a:txBody>
                  <a:tcPr marL="91425" marR="91425" marT="91425" marB="91425">
                    <a:solidFill>
                      <a:srgbClr val="EAD1DC"/>
                    </a:solidFill>
                  </a:tcPr>
                </a:tc>
              </a:tr>
            </a:tbl>
          </a:graphicData>
        </a:graphic>
      </p:graphicFrame>
      <p:pic>
        <p:nvPicPr>
          <p:cNvPr id="72" name="Shape 72"/>
          <p:cNvPicPr preferRelativeResize="0"/>
          <p:nvPr/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7273" y="4954075"/>
            <a:ext cx="1714749" cy="181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Shape 73"/>
          <p:cNvPicPr preferRelativeResize="0"/>
          <p:nvPr/>
        </p:nvPicPr>
        <p:blipFill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0850" y="5216087"/>
            <a:ext cx="1334649" cy="14152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557000" y="1326075"/>
            <a:ext cx="8229600" cy="491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indent="-69850" algn="ctr" rtl="0">
              <a:spcBef>
                <a:spcPts val="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ru" sz="1800" b="1">
                <a:latin typeface="Times New Roman"/>
                <a:ea typeface="Times New Roman"/>
                <a:cs typeface="Times New Roman"/>
                <a:sym typeface="Times New Roman"/>
              </a:rPr>
              <a:t>1 этап основной части исследования</a:t>
            </a:r>
          </a:p>
          <a:p>
            <a:pPr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1. Опыт с лупой. Выяснить сколько лучей у снежинок. 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2. Чтение текстов о снежинках по книге: Куколевская Г.И., Курапова И.И.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3.Работа с информацией в энциклопедии и в Интернете. Поиск ответа на вопрос  “Какие существуют формы снежинок?”</a:t>
            </a:r>
          </a:p>
          <a:p>
            <a:pPr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 b="1">
                <a:latin typeface="Times New Roman"/>
                <a:ea typeface="Times New Roman"/>
                <a:cs typeface="Times New Roman"/>
                <a:sym typeface="Times New Roman"/>
              </a:rPr>
              <a:t>2 этап основной части исследования</a:t>
            </a:r>
          </a:p>
          <a:p>
            <a:pPr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1.Окрашивание талой воды.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2.Замораживание.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3.Анализ результата эксперимента.</a:t>
            </a:r>
          </a:p>
          <a:p>
            <a:pPr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 b="1">
                <a:latin typeface="Times New Roman"/>
                <a:ea typeface="Times New Roman"/>
                <a:cs typeface="Times New Roman"/>
                <a:sym typeface="Times New Roman"/>
              </a:rPr>
              <a:t>3 этап основной части исследования</a:t>
            </a:r>
          </a:p>
          <a:p>
            <a:pPr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1. Познакомиться с научной информацией о том, как рождаются снежинки.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2. Познакомить ребят с результатами исследования и новыми знаниями о снежинках.</a:t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lang="ru" sz="18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457200" y="111701"/>
            <a:ext cx="8229600" cy="1000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6000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Основной этап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285150" y="103450"/>
            <a:ext cx="8626200" cy="980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ru">
                <a:solidFill>
                  <a:srgbClr val="FFFFFF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“Какие существуют формы снежинок?”</a:t>
            </a:r>
          </a:p>
          <a:p>
            <a:pPr lvl="0" algn="ctr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endParaRPr>
              <a:solidFill>
                <a:srgbClr val="FFFF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414425" y="1476775"/>
            <a:ext cx="4561500" cy="2159100"/>
          </a:xfrm>
          <a:prstGeom prst="rect">
            <a:avLst/>
          </a:prstGeom>
          <a:solidFill>
            <a:srgbClr val="FFFFFF"/>
          </a:solidFill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ru" sz="1800">
                <a:latin typeface="Times New Roman"/>
                <a:ea typeface="Times New Roman"/>
                <a:cs typeface="Times New Roman"/>
                <a:sym typeface="Times New Roman"/>
              </a:rPr>
              <a:t>Какие же формы у  снежинки? Чтобы ответить на этот вопрос я несколько дней выходил на улицу и наблюдал через лупу за падающими снежинками. Они были все совершенно разные, но все шестиконечные. Я их сравнивал, но найти одинаковые, или с другим количеством лучиков не смог.</a:t>
            </a:r>
          </a:p>
        </p:txBody>
      </p:sp>
      <p:pic>
        <p:nvPicPr>
          <p:cNvPr id="86" name="Shape 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375" y="4491550"/>
            <a:ext cx="3055704" cy="2033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43775" y="4491550"/>
            <a:ext cx="3061942" cy="203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Custom Them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1001</Words>
  <Application>Microsoft Office PowerPoint</Application>
  <PresentationFormat>Экран (4:3)</PresentationFormat>
  <Paragraphs>94</Paragraphs>
  <Slides>20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Custom Theme</vt:lpstr>
      <vt:lpstr>Презентация PowerPoint</vt:lpstr>
      <vt:lpstr>Проблема:</vt:lpstr>
      <vt:lpstr>Актуальность</vt:lpstr>
      <vt:lpstr>Обоснование</vt:lpstr>
      <vt:lpstr>Гипотеза</vt:lpstr>
      <vt:lpstr>Цель моей работы</vt:lpstr>
      <vt:lpstr>Планирование</vt:lpstr>
      <vt:lpstr>Основной этап</vt:lpstr>
      <vt:lpstr>“Какие существуют формы снежинок?” </vt:lpstr>
      <vt:lpstr>Важное открытие Что такое снежинка? Что такое снег? Как рождаются снежинки?</vt:lpstr>
      <vt:lpstr>Такие разные снежинки </vt:lpstr>
      <vt:lpstr>Эксперемент Может ли цветной снежинка?</vt:lpstr>
      <vt:lpstr>Анализ результата эксперимента </vt:lpstr>
      <vt:lpstr>Анализ результата эксперимента </vt:lpstr>
      <vt:lpstr>Цветные льдинки</vt:lpstr>
      <vt:lpstr>Вывод</vt:lpstr>
      <vt:lpstr>Наши результаты</vt:lpstr>
      <vt:lpstr>Дальнейшие планы</vt:lpstr>
      <vt:lpstr>Ссылки используемых картинок для коллажа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Наталья</cp:lastModifiedBy>
  <cp:revision>2</cp:revision>
  <dcterms:modified xsi:type="dcterms:W3CDTF">2016-09-14T07:00:03Z</dcterms:modified>
</cp:coreProperties>
</file>