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8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60" r:id="rId13"/>
    <p:sldId id="259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90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2940" y="-9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1DFDD-3DDA-4DE2-B0F9-607A8D1E1BC5}" type="datetimeFigureOut">
              <a:rPr lang="ru-RU" smtClean="0"/>
              <a:pPr/>
              <a:t>18.09.2016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A3726-2680-40F3-AA2A-93F2DDEC9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2.jpeg"/><Relationship Id="rId7" Type="http://schemas.openxmlformats.org/officeDocument/2006/relationships/image" Target="../media/image1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image" Target="../media/image15.jpeg"/><Relationship Id="rId4" Type="http://schemas.openxmlformats.org/officeDocument/2006/relationships/slide" Target="slide14.xml"/><Relationship Id="rId9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2.jpeg"/><Relationship Id="rId7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22.jpeg"/><Relationship Id="rId4" Type="http://schemas.openxmlformats.org/officeDocument/2006/relationships/slide" Target="slide20.xml"/><Relationship Id="rId9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image" Target="../media/image25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2.jpe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image" Target="../media/image26.jpeg"/><Relationship Id="rId4" Type="http://schemas.openxmlformats.org/officeDocument/2006/relationships/slide" Target="slide23.xml"/><Relationship Id="rId9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image" Target="../media/image2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contendcathrine3.blogspot.ru/2013/05/blog-post_9728.html" TargetMode="External"/><Relationship Id="rId3" Type="http://schemas.openxmlformats.org/officeDocument/2006/relationships/image" Target="../media/image2.jpeg"/><Relationship Id="rId7" Type="http://schemas.openxmlformats.org/officeDocument/2006/relationships/hyperlink" Target="http://ngs55.ru/news/1237088/view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actroom.ru/facts/64387" TargetMode="External"/><Relationship Id="rId5" Type="http://schemas.openxmlformats.org/officeDocument/2006/relationships/hyperlink" Target="http://fishki.net/auto/71852-raznovidnosti-kanistr-dlja-topliva-10-foto.html" TargetMode="External"/><Relationship Id="rId10" Type="http://schemas.openxmlformats.org/officeDocument/2006/relationships/hyperlink" Target="http://dom-i-uyut.ru/2015/08/%D1%87%D0%B5%D0%BC-%D0%BF%D0%BE%D0%BB%D0%B5%D0%B7%D0%BD%D1%8B-%D1%8F%D0%B1%D0%BB%D0%BE%D0%BA%D0%B8-2/" TargetMode="External"/><Relationship Id="rId4" Type="http://schemas.openxmlformats.org/officeDocument/2006/relationships/hyperlink" Target="https://www.google.ru/url?sa=i&amp;rct=j&amp;q=&amp;esrc=s&amp;source=images&amp;cd=&amp;cad=rja&amp;uact=8&amp;ved=0ahUKEwiR5JmSx43MAhXLF5oKHYHVCroQjB0IBg&amp;url=http://ru.science.wikia.com/wiki/%D0%AF%D1%80%D0%BE%D1%81%D0%BB%D0%B0%D0%B2%D1%81%D0%BA%D0%B0%D1%8F_%D0%BE%D0%B1%D0%BB%D0%B0%D1%81%D1%82%D1%8C&amp;psig=AFQjCNHhBDAvy-5B7zgVfH8ncQr4zBURfA&amp;ust=1460703607696189" TargetMode="External"/><Relationship Id="rId9" Type="http://schemas.openxmlformats.org/officeDocument/2006/relationships/hyperlink" Target="http://www.dental-tribune.com/articles/news/russia/16560______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0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Picture 2" descr="C:\Users\DEN\Desktop\фото\Юля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42973" y="214290"/>
            <a:ext cx="4238654" cy="3178990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 rot="657546">
            <a:off x="2972727" y="1368945"/>
            <a:ext cx="6095073" cy="4803244"/>
          </a:xfrm>
          <a:prstGeom prst="cloudCallout">
            <a:avLst>
              <a:gd name="adj1" fmla="val -71775"/>
              <a:gd name="adj2" fmla="val -1760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10875" y="2357430"/>
            <a:ext cx="4929222" cy="1470025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latin typeface="Comic Sans MS" pitchFamily="66" charset="0"/>
              </a:rPr>
              <a:t/>
            </a:r>
            <a:br>
              <a:rPr lang="ru-RU" sz="4800" dirty="0" smtClean="0">
                <a:latin typeface="Comic Sans MS" pitchFamily="66" charset="0"/>
              </a:rPr>
            </a:br>
            <a:r>
              <a:rPr lang="ru-RU" sz="6000" dirty="0" smtClean="0">
                <a:solidFill>
                  <a:srgbClr val="FF0000"/>
                </a:solidFill>
                <a:latin typeface="Comic Sans MS" pitchFamily="66" charset="0"/>
              </a:rPr>
              <a:t>А у нас так </a:t>
            </a:r>
            <a:br>
              <a:rPr lang="ru-RU" sz="60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6000" dirty="0" smtClean="0">
                <a:solidFill>
                  <a:srgbClr val="FF0000"/>
                </a:solidFill>
                <a:latin typeface="Comic Sans MS" pitchFamily="66" charset="0"/>
              </a:rPr>
              <a:t>говорят…</a:t>
            </a:r>
            <a:endParaRPr lang="ru-RU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8" name="Picture 4" descr="C:\Users\DEN\Desktop\вера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0" y="4071942"/>
            <a:ext cx="3143240" cy="2857520"/>
          </a:xfrm>
          <a:prstGeom prst="rect">
            <a:avLst/>
          </a:prstGeom>
          <a:noFill/>
        </p:spPr>
      </p:pic>
      <p:pic>
        <p:nvPicPr>
          <p:cNvPr id="14" name="Picture 7" descr="C:\Users\DEN\Desktop\Безимени-1.tif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0926" y="44624"/>
            <a:ext cx="1643074" cy="1159280"/>
          </a:xfrm>
          <a:prstGeom prst="rect">
            <a:avLst/>
          </a:prstGeom>
          <a:noFill/>
          <a:effectLst>
            <a:glow rad="228600">
              <a:schemeClr val="bg1">
                <a:alpha val="40000"/>
              </a:schemeClr>
            </a:glow>
          </a:effectLst>
        </p:spPr>
      </p:pic>
      <p:sp>
        <p:nvSpPr>
          <p:cNvPr id="15" name="TextBox 14"/>
          <p:cNvSpPr txBox="1"/>
          <p:nvPr/>
        </p:nvSpPr>
        <p:spPr>
          <a:xfrm>
            <a:off x="0" y="0"/>
            <a:ext cx="9144000" cy="408623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I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I</a:t>
            </a:r>
            <a:r>
              <a:rPr lang="ru-RU" b="1" dirty="0" smtClean="0">
                <a:solidFill>
                  <a:srgbClr val="FF0000"/>
                </a:solidFill>
              </a:rPr>
              <a:t> Всероссийский конкурс детских исследовательских проектов «Первые шаги в науку»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332656"/>
            <a:ext cx="6572264" cy="1021556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Муниципальное бюджетное учреждение </a:t>
            </a: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дополнительного образования</a:t>
            </a: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«Центр детского и юношеского технического творчества»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06" y="3357562"/>
            <a:ext cx="3132442" cy="2286016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tx2"/>
                </a:solidFill>
              </a:rPr>
              <a:t>Автор: Баранова Юлия Денисовна, </a:t>
            </a:r>
          </a:p>
          <a:p>
            <a:pPr algn="l">
              <a:spcBef>
                <a:spcPts val="0"/>
              </a:spcBef>
            </a:pPr>
            <a:r>
              <a:rPr lang="ru-RU" sz="2000" dirty="0" smtClean="0">
                <a:solidFill>
                  <a:schemeClr val="tx2"/>
                </a:solidFill>
              </a:rPr>
              <a:t>учащаяся творческое объединения</a:t>
            </a:r>
          </a:p>
          <a:p>
            <a:pPr algn="l">
              <a:spcBef>
                <a:spcPts val="0"/>
              </a:spcBef>
            </a:pPr>
            <a:r>
              <a:rPr lang="ru-RU" sz="2000" dirty="0" smtClean="0">
                <a:solidFill>
                  <a:schemeClr val="tx2"/>
                </a:solidFill>
              </a:rPr>
              <a:t>«Мой инструмент – компьютер»</a:t>
            </a:r>
          </a:p>
          <a:p>
            <a:pPr algn="l"/>
            <a:r>
              <a:rPr lang="ru-RU" sz="2000" dirty="0" smtClean="0">
                <a:solidFill>
                  <a:schemeClr val="tx2"/>
                </a:solidFill>
              </a:rPr>
              <a:t>Руководитель – Баранова </a:t>
            </a:r>
          </a:p>
          <a:p>
            <a:pPr algn="l"/>
            <a:r>
              <a:rPr lang="ru-RU" sz="2000" dirty="0" smtClean="0">
                <a:solidFill>
                  <a:schemeClr val="tx2"/>
                </a:solidFill>
              </a:rPr>
              <a:t>Ольга Анатольевна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6309320"/>
            <a:ext cx="2167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г. Рыбинск, 2016 год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899592" y="1340768"/>
            <a:ext cx="78854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/>
                </a:solidFill>
              </a:rPr>
              <a:t>- диалектный словарь, он содержит около 32 тысяч слов, которые не входят в словарный состав литературного языка, а известны лишь в говорах Ярославского края.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576" y="548680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Ярославский областной словарь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ЦДЮТТ\Desktop\books24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D2BF87"/>
              </a:clrFrom>
              <a:clrTo>
                <a:srgbClr val="D2BF87">
                  <a:alpha val="0"/>
                </a:srgbClr>
              </a:clrTo>
            </a:clrChange>
            <a:lum bright="10000" contrast="10000"/>
          </a:blip>
          <a:srcRect/>
          <a:stretch>
            <a:fillRect/>
          </a:stretch>
        </p:blipFill>
        <p:spPr bwMode="auto">
          <a:xfrm>
            <a:off x="4860032" y="2708920"/>
            <a:ext cx="3836144" cy="483354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475656" y="3429000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Автор  -доктор филологических наук профессор  Г.Г.Мельниченко (1907-1994 гг.)</a:t>
            </a:r>
            <a:endParaRPr lang="ru-RU" sz="2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TextBox 16"/>
          <p:cNvSpPr txBox="1"/>
          <p:nvPr/>
        </p:nvSpPr>
        <p:spPr>
          <a:xfrm>
            <a:off x="755576" y="548680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Современный интерактивный словарь «местных Ярославских словечек»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ЦДЮТТ\Desktop\psd_source_open_book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58" b="2517"/>
          <a:stretch>
            <a:fillRect/>
          </a:stretch>
        </p:blipFill>
        <p:spPr bwMode="auto">
          <a:xfrm>
            <a:off x="683568" y="1650690"/>
            <a:ext cx="7905328" cy="537871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187624" y="2163628"/>
            <a:ext cx="338437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</a:rPr>
              <a:t>Баллон</a:t>
            </a:r>
            <a:r>
              <a:rPr lang="ru-RU" sz="2000" i="1" dirty="0" smtClean="0"/>
              <a:t> – </a:t>
            </a:r>
            <a:r>
              <a:rPr lang="ru-RU" sz="2000" dirty="0" smtClean="0"/>
              <a:t>трёхлитровая банка.</a:t>
            </a:r>
          </a:p>
          <a:p>
            <a:r>
              <a:rPr lang="ru-RU" sz="2000" i="1" dirty="0" smtClean="0">
                <a:solidFill>
                  <a:schemeClr val="tx2"/>
                </a:solidFill>
              </a:rPr>
              <a:t>Бадья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smtClean="0"/>
              <a:t>– ведро </a:t>
            </a:r>
          </a:p>
          <a:p>
            <a:r>
              <a:rPr lang="ru-RU" sz="2000" dirty="0" smtClean="0"/>
              <a:t>для черновых работ, мусора.</a:t>
            </a:r>
          </a:p>
          <a:p>
            <a:r>
              <a:rPr lang="ru-RU" sz="2000" i="1" dirty="0" smtClean="0">
                <a:solidFill>
                  <a:schemeClr val="tx2"/>
                </a:solidFill>
              </a:rPr>
              <a:t>Дюже</a:t>
            </a:r>
            <a:r>
              <a:rPr lang="ru-RU" sz="2000" i="1" dirty="0" smtClean="0"/>
              <a:t> </a:t>
            </a:r>
            <a:r>
              <a:rPr lang="ru-RU" sz="2000" dirty="0" smtClean="0"/>
              <a:t>– очень.</a:t>
            </a:r>
          </a:p>
          <a:p>
            <a:r>
              <a:rPr lang="ru-RU" sz="2000" i="1" dirty="0" smtClean="0">
                <a:solidFill>
                  <a:schemeClr val="tx2"/>
                </a:solidFill>
              </a:rPr>
              <a:t>Зелёная</a:t>
            </a:r>
            <a:r>
              <a:rPr lang="ru-RU" sz="2000" dirty="0" smtClean="0"/>
              <a:t> – пикник, отдых на природе.</a:t>
            </a:r>
          </a:p>
          <a:p>
            <a:r>
              <a:rPr lang="ru-RU" sz="2000" i="1" dirty="0" smtClean="0">
                <a:solidFill>
                  <a:schemeClr val="tx2"/>
                </a:solidFill>
              </a:rPr>
              <a:t>Кипяток</a:t>
            </a:r>
            <a:r>
              <a:rPr lang="ru-RU" sz="2000" dirty="0" smtClean="0"/>
              <a:t> – то же что </a:t>
            </a:r>
            <a:r>
              <a:rPr lang="ru-RU" sz="2000" i="1" dirty="0" smtClean="0"/>
              <a:t>«разбавка», «</a:t>
            </a:r>
            <a:r>
              <a:rPr lang="ru-RU" sz="2000" i="1" dirty="0" err="1" smtClean="0"/>
              <a:t>расхолодка</a:t>
            </a:r>
            <a:r>
              <a:rPr lang="ru-RU" sz="2000" i="1" dirty="0" smtClean="0"/>
              <a:t>» - </a:t>
            </a:r>
            <a:r>
              <a:rPr lang="ru-RU" sz="2000" dirty="0" smtClean="0"/>
              <a:t>остывшая кипяченая вода, которую можно пить, либо разбавлять ею горячий чай.</a:t>
            </a:r>
          </a:p>
          <a:p>
            <a:r>
              <a:rPr lang="ru-RU" sz="2000" i="1" dirty="0" smtClean="0">
                <a:solidFill>
                  <a:schemeClr val="tx2"/>
                </a:solidFill>
              </a:rPr>
              <a:t>Кушак</a:t>
            </a:r>
            <a:r>
              <a:rPr lang="ru-RU" sz="2000" dirty="0" smtClean="0">
                <a:solidFill>
                  <a:schemeClr val="tx2"/>
                </a:solidFill>
              </a:rPr>
              <a:t> </a:t>
            </a:r>
            <a:r>
              <a:rPr lang="ru-RU" sz="2000" dirty="0" smtClean="0"/>
              <a:t>– пояс.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6056" y="2163628"/>
            <a:ext cx="32403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</a:rPr>
              <a:t>Пышка</a:t>
            </a:r>
            <a:r>
              <a:rPr lang="ru-RU" sz="2000" i="1" dirty="0" smtClean="0"/>
              <a:t> – </a:t>
            </a:r>
            <a:r>
              <a:rPr lang="ru-RU" sz="2000" dirty="0" smtClean="0"/>
              <a:t>обертка конфеты. </a:t>
            </a:r>
          </a:p>
          <a:p>
            <a:r>
              <a:rPr lang="ru-RU" sz="2000" i="1" dirty="0" err="1" smtClean="0">
                <a:solidFill>
                  <a:schemeClr val="tx2"/>
                </a:solidFill>
              </a:rPr>
              <a:t>Солодашка</a:t>
            </a:r>
            <a:r>
              <a:rPr lang="ru-RU" sz="2000" i="1" dirty="0" smtClean="0">
                <a:solidFill>
                  <a:schemeClr val="tx2"/>
                </a:solidFill>
              </a:rPr>
              <a:t> </a:t>
            </a:r>
            <a:r>
              <a:rPr lang="ru-RU" sz="2000" i="1" dirty="0" smtClean="0"/>
              <a:t>– </a:t>
            </a:r>
            <a:r>
              <a:rPr lang="ru-RU" sz="2000" dirty="0" smtClean="0"/>
              <a:t>сыроежка – лесной гриб, пригодный для еды.</a:t>
            </a:r>
          </a:p>
          <a:p>
            <a:r>
              <a:rPr lang="ru-RU" sz="2000" i="1" dirty="0" err="1" smtClean="0">
                <a:solidFill>
                  <a:schemeClr val="tx2"/>
                </a:solidFill>
              </a:rPr>
              <a:t>Стирашка</a:t>
            </a:r>
            <a:r>
              <a:rPr lang="ru-RU" sz="2000" i="1" dirty="0" smtClean="0"/>
              <a:t> – </a:t>
            </a:r>
            <a:r>
              <a:rPr lang="ru-RU" sz="2000" dirty="0" smtClean="0"/>
              <a:t>ластик для удаления записей, сделанных карандашом.</a:t>
            </a:r>
          </a:p>
          <a:p>
            <a:r>
              <a:rPr lang="ru-RU" sz="2000" i="1" dirty="0" err="1" smtClean="0">
                <a:solidFill>
                  <a:schemeClr val="tx2"/>
                </a:solidFill>
              </a:rPr>
              <a:t>Уйя</a:t>
            </a:r>
            <a:r>
              <a:rPr lang="ru-RU" sz="2000" i="1" dirty="0" smtClean="0">
                <a:solidFill>
                  <a:schemeClr val="tx2"/>
                </a:solidFill>
              </a:rPr>
              <a:t>!</a:t>
            </a:r>
            <a:r>
              <a:rPr lang="ru-RU" sz="2000" dirty="0" smtClean="0"/>
              <a:t> – возглас при резких болевых ощущениях.</a:t>
            </a:r>
          </a:p>
          <a:p>
            <a:r>
              <a:rPr lang="ru-RU" sz="2000" i="1" dirty="0" err="1" smtClean="0">
                <a:solidFill>
                  <a:schemeClr val="tx2"/>
                </a:solidFill>
              </a:rPr>
              <a:t>Чепыжи</a:t>
            </a:r>
            <a:r>
              <a:rPr lang="ru-RU" sz="2000" i="1" dirty="0" smtClean="0">
                <a:solidFill>
                  <a:schemeClr val="tx2"/>
                </a:solidFill>
              </a:rPr>
              <a:t> </a:t>
            </a:r>
            <a:r>
              <a:rPr lang="ru-RU" sz="2000" i="1" dirty="0" smtClean="0"/>
              <a:t>– </a:t>
            </a:r>
            <a:r>
              <a:rPr lang="ru-RU" sz="2000" dirty="0" smtClean="0"/>
              <a:t>глухие, труднопроходимые места, заросли.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ЦДЮТТ\Desktop\диплом эстафеты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460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ЦДЮТТ\Desktop\диплом эстафеты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993"/>
            <a:ext cx="9144000" cy="1511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 rot="657546">
            <a:off x="2901289" y="1330552"/>
            <a:ext cx="6095073" cy="4803244"/>
          </a:xfrm>
          <a:prstGeom prst="cloudCallout">
            <a:avLst>
              <a:gd name="adj1" fmla="val -82469"/>
              <a:gd name="adj2" fmla="val 3051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00430" y="2580939"/>
            <a:ext cx="51435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Выбери правильную картинку, которая иллюстрирует повседневное значение предложенного слова или выражения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DEN\Desktop\фото\1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26520" flipH="1">
            <a:off x="-558410" y="2929411"/>
            <a:ext cx="5821997" cy="4102917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6314442" y="5621603"/>
            <a:ext cx="1785950" cy="10477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hlinkClick r:id="" action="ppaction://hlinkshowjump?jump=nextslide"/>
          </p:cNvPr>
          <p:cNvSpPr txBox="1"/>
          <p:nvPr/>
        </p:nvSpPr>
        <p:spPr>
          <a:xfrm>
            <a:off x="6171566" y="5698405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НАЧАТЬ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404664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Игровые задания 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для интерактивного словаря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3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98" name="Picture 2" descr="C:\Users\DEN\Desktop\banka-v-interyere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38" y="2786058"/>
            <a:ext cx="2286016" cy="2952771"/>
          </a:xfrm>
          <a:prstGeom prst="rect">
            <a:avLst/>
          </a:prstGeom>
          <a:noFill/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928662" y="785794"/>
            <a:ext cx="4500594" cy="17145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285852" y="1169243"/>
            <a:ext cx="37862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БАЛЛОН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DEN\Desktop\58945.gif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63" r="11631"/>
          <a:stretch>
            <a:fillRect/>
          </a:stretch>
        </p:blipFill>
        <p:spPr bwMode="auto">
          <a:xfrm>
            <a:off x="4000496" y="2786058"/>
            <a:ext cx="2265922" cy="3452810"/>
          </a:xfrm>
          <a:prstGeom prst="rect">
            <a:avLst/>
          </a:prstGeom>
          <a:noFill/>
        </p:spPr>
      </p:pic>
      <p:pic>
        <p:nvPicPr>
          <p:cNvPr id="1027" name="Picture 3" descr="C:\Users\DEN\Desktop\f6f9cdcd-0af7-11e2-a701-6cf0490455a0.resize1.jpe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86578" y="1142984"/>
            <a:ext cx="1714512" cy="510102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7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Стрелка вправо 8"/>
          <p:cNvSpPr/>
          <p:nvPr/>
        </p:nvSpPr>
        <p:spPr>
          <a:xfrm>
            <a:off x="7143768" y="5429264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6973111" y="5500702"/>
            <a:ext cx="18851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  <a:p>
            <a:pPr algn="ctr"/>
            <a:endParaRPr lang="ru-RU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2" descr="C:\Users\DEN\Desktop\фото\3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721790" y="1180730"/>
            <a:ext cx="4357686" cy="5704654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 rot="657546">
            <a:off x="3187040" y="-35964"/>
            <a:ext cx="6095073" cy="4803244"/>
          </a:xfrm>
          <a:prstGeom prst="cloudCallout">
            <a:avLst>
              <a:gd name="adj1" fmla="val -59238"/>
              <a:gd name="adj2" fmla="val 48896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86182" y="1309711"/>
            <a:ext cx="51435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Это точно!!! В Ярославской области баллон в общепринятом смысле – трехлитровая банка. «Взять баллон в шкафу» - достать трёхлитровую банку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3075" name="Picture 3" descr="C:\Users\DEN\Desktop\briupypu3nhm-640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4" y="3429000"/>
            <a:ext cx="2609864" cy="318416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7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Picture 3" descr="C:\Users\DEN\Desktop\фото\Юля 2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32" y="2071702"/>
            <a:ext cx="3786214" cy="4857760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 rot="20942454" flipH="1">
            <a:off x="43769" y="535563"/>
            <a:ext cx="6095073" cy="4803244"/>
          </a:xfrm>
          <a:prstGeom prst="cloudCallout">
            <a:avLst>
              <a:gd name="adj1" fmla="val -54414"/>
              <a:gd name="adj2" fmla="val 73824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80554" y="1881238"/>
            <a:ext cx="5143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Нет, неверно!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Это канистра. Может где-то её и называют «баллон», но не в Ярославской области 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 flipH="1">
            <a:off x="1071538" y="5429264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 flipH="1">
            <a:off x="1142976" y="5572140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НАЗАД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7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3" descr="C:\Users\DEN\Desktop\фото\Юля 2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32" y="2071702"/>
            <a:ext cx="4000528" cy="4857760"/>
          </a:xfrm>
          <a:prstGeom prst="rect">
            <a:avLst/>
          </a:prstGeom>
          <a:noFill/>
        </p:spPr>
      </p:pic>
      <p:sp>
        <p:nvSpPr>
          <p:cNvPr id="10" name="Стрелка вправо 9"/>
          <p:cNvSpPr/>
          <p:nvPr/>
        </p:nvSpPr>
        <p:spPr>
          <a:xfrm flipH="1">
            <a:off x="1071538" y="5429264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 flipH="1">
            <a:off x="1258071" y="5572140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НАЗАД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 rot="20942454" flipH="1">
            <a:off x="186646" y="249787"/>
            <a:ext cx="6095073" cy="4803244"/>
          </a:xfrm>
          <a:prstGeom prst="cloudCallout">
            <a:avLst>
              <a:gd name="adj1" fmla="val -55637"/>
              <a:gd name="adj2" fmla="val 83173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42910" y="1643050"/>
            <a:ext cx="5143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Нет, это не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«баллон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по-ярославски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»!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Это бутылка, так мы её и называем! 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8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24" name="Picture 4" descr="C:\Users\DEN\Desktop\uborka_kuhni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928802"/>
            <a:ext cx="4332881" cy="2890844"/>
          </a:xfrm>
          <a:prstGeom prst="roundRect">
            <a:avLst/>
          </a:prstGeom>
          <a:noFill/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928662" y="785794"/>
            <a:ext cx="4500594" cy="17145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285852" y="1169243"/>
            <a:ext cx="37862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СТИРАШКА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Users\DEN\Desktop\1307529012_original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4929198"/>
            <a:ext cx="2857500" cy="1809750"/>
          </a:xfrm>
          <a:prstGeom prst="rect">
            <a:avLst/>
          </a:prstGeom>
          <a:noFill/>
        </p:spPr>
      </p:pic>
      <p:pic>
        <p:nvPicPr>
          <p:cNvPr id="5123" name="Picture 3" descr="C:\Users\DEN\Desktop\stiralnaya-mashina-avtomat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2928943"/>
            <a:ext cx="2928958" cy="392905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7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98" name="Picture 2" descr="C:\Users\DEN\Desktop\фото\3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88" y="1224808"/>
            <a:ext cx="4357686" cy="5704654"/>
          </a:xfrm>
          <a:prstGeom prst="rect">
            <a:avLst/>
          </a:prstGeom>
          <a:noFill/>
        </p:spPr>
      </p:pic>
      <p:pic>
        <p:nvPicPr>
          <p:cNvPr id="4099" name="Picture 3" descr="C:\Users\DEN\Desktop\deletus-hand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366606">
            <a:off x="2375286" y="4063447"/>
            <a:ext cx="3448952" cy="2774490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 rot="20942454" flipH="1">
            <a:off x="43768" y="178350"/>
            <a:ext cx="6095073" cy="4803244"/>
          </a:xfrm>
          <a:prstGeom prst="cloudCallout">
            <a:avLst>
              <a:gd name="adj1" fmla="val -62283"/>
              <a:gd name="adj2" fmla="val 54298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80553" y="1524025"/>
            <a:ext cx="5143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Совершенно верно!!!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 Ярославской области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стирашка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 – лучший друг школьника. Это ластик для удаления помарок из тетради. Просто у нас его называют особенно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flipH="1">
            <a:off x="527815" y="5572140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hlinkClick r:id="rId6" action="ppaction://hlinksldjump"/>
          </p:cNvPr>
          <p:cNvSpPr txBox="1"/>
          <p:nvPr/>
        </p:nvSpPr>
        <p:spPr>
          <a:xfrm flipH="1">
            <a:off x="686567" y="5720380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7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3" descr="C:\Users\DEN\Desktop\фото\Юля 2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324544" y="2027624"/>
            <a:ext cx="3786214" cy="4857760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 rot="657546">
            <a:off x="2972727" y="249788"/>
            <a:ext cx="6095073" cy="4803244"/>
          </a:xfrm>
          <a:prstGeom prst="cloudCallout">
            <a:avLst>
              <a:gd name="adj1" fmla="val -48758"/>
              <a:gd name="adj2" fmla="val 64161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868" y="1857364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Нет, неверно! </a:t>
            </a:r>
          </a:p>
          <a:p>
            <a:pPr algn="ctr"/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Стирашка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 – не стиральная машина!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flipH="1">
            <a:off x="5857884" y="5500702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 flipH="1">
            <a:off x="5929322" y="5643578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НАЗАД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4" name="Picture 2" descr="E:\Фото СЕМЬЯ\2013\май\1005201354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9058" y="285728"/>
            <a:ext cx="5072098" cy="3657600"/>
          </a:xfrm>
          <a:prstGeom prst="cloudCallout">
            <a:avLst>
              <a:gd name="adj1" fmla="val -35044"/>
              <a:gd name="adj2" fmla="val 33594"/>
            </a:avLst>
          </a:prstGeom>
          <a:noFill/>
        </p:spPr>
      </p:pic>
      <p:pic>
        <p:nvPicPr>
          <p:cNvPr id="3075" name="Picture 3" descr="C:\Users\DEN\Desktop\YarOblPhyz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2908" y="-142900"/>
            <a:ext cx="4786346" cy="584503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49448" y="4001576"/>
            <a:ext cx="571504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Мы живём в городе Рыбинск Ярославской области и совсем не замечаем некоторых особенностей речи жителей нашего региона.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А они оказывается есть! 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6" name="Picture 4" descr="C:\Users\DEN\Desktop\094cb06160d4059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5784" y="0"/>
            <a:ext cx="2286016" cy="1524011"/>
          </a:xfrm>
          <a:prstGeom prst="rect">
            <a:avLst/>
          </a:prstGeom>
          <a:noFill/>
        </p:spPr>
      </p:pic>
      <p:sp>
        <p:nvSpPr>
          <p:cNvPr id="9" name="Улыбающееся лицо 8"/>
          <p:cNvSpPr/>
          <p:nvPr/>
        </p:nvSpPr>
        <p:spPr>
          <a:xfrm>
            <a:off x="1785918" y="1857364"/>
            <a:ext cx="285752" cy="285752"/>
          </a:xfrm>
          <a:prstGeom prst="smileyFac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0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Стрелка вправо 6"/>
          <p:cNvSpPr/>
          <p:nvPr/>
        </p:nvSpPr>
        <p:spPr>
          <a:xfrm flipH="1">
            <a:off x="5857884" y="5500702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 flipH="1">
            <a:off x="5929322" y="5643578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НАЗАД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 rot="657546">
            <a:off x="2901289" y="35473"/>
            <a:ext cx="6095073" cy="4803244"/>
          </a:xfrm>
          <a:prstGeom prst="cloudCallout">
            <a:avLst>
              <a:gd name="adj1" fmla="val -44221"/>
              <a:gd name="adj2" fmla="val 67183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00430" y="1643050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Нет, неверно!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Мама – не «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стирашка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»,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она - домохозяйка!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2" name="Picture 3" descr="C:\Users\DEN\Desktop\фото\Юля 2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324544" y="2027624"/>
            <a:ext cx="3786214" cy="485776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1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48" name="Picture 4" descr="C:\Users\DEN\Desktop\111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8656" y="3857628"/>
            <a:ext cx="4762500" cy="2714619"/>
          </a:xfrm>
          <a:prstGeom prst="roundRect">
            <a:avLst/>
          </a:prstGeom>
          <a:noFill/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928662" y="785794"/>
            <a:ext cx="4500594" cy="171451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285852" y="1169243"/>
            <a:ext cx="37862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КИПЯТОК</a:t>
            </a:r>
            <a:endParaRPr lang="ru-RU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7" name="Picture 3" descr="C:\Users\DEN\Desktop\20236105.hgehs3ljh6.W665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500042"/>
            <a:ext cx="3071834" cy="3701186"/>
          </a:xfrm>
          <a:prstGeom prst="rect">
            <a:avLst/>
          </a:prstGeom>
          <a:noFill/>
        </p:spPr>
      </p:pic>
      <p:pic>
        <p:nvPicPr>
          <p:cNvPr id="2050" name="Picture 2" descr="C:\Users\DEN\Desktop\photo_21_22782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76" y="2786058"/>
            <a:ext cx="4000496" cy="3000373"/>
          </a:xfrm>
          <a:prstGeom prst="round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0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Picture 2" descr="C:\Users\DEN\Desktop\фото\3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721790" y="1180730"/>
            <a:ext cx="4357686" cy="5704654"/>
          </a:xfrm>
          <a:prstGeom prst="rect">
            <a:avLst/>
          </a:prstGeom>
          <a:noFill/>
        </p:spPr>
      </p:pic>
      <p:pic>
        <p:nvPicPr>
          <p:cNvPr id="6148" name="Picture 4" descr="C:\Users\DEN\Desktop\ba3bb207440732fb2cad63bc88b73ed8_e8b2cb349ec05ee3dd94ae342299d2f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36073">
            <a:off x="4424486" y="4850007"/>
            <a:ext cx="2816317" cy="2000240"/>
          </a:xfrm>
          <a:prstGeom prst="cloudCallout">
            <a:avLst>
              <a:gd name="adj1" fmla="val -34486"/>
              <a:gd name="adj2" fmla="val 17874"/>
            </a:avLst>
          </a:prstGeom>
          <a:noFill/>
        </p:spPr>
      </p:pic>
      <p:sp>
        <p:nvSpPr>
          <p:cNvPr id="4" name="Выноска-облако 3"/>
          <p:cNvSpPr/>
          <p:nvPr/>
        </p:nvSpPr>
        <p:spPr>
          <a:xfrm rot="657546">
            <a:off x="2972727" y="249788"/>
            <a:ext cx="6095073" cy="4803244"/>
          </a:xfrm>
          <a:prstGeom prst="cloudCallout">
            <a:avLst>
              <a:gd name="adj1" fmla="val -57798"/>
              <a:gd name="adj2" fmla="val 41303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380950" y="1381149"/>
            <a:ext cx="51435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И ЭТО ФАКТ!!!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На просьбу ребёнка дать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кипяточку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 – ярославская мама берет графин и наливает ему холодной кипяченой воды. Еще ее называют у нас «разбавка» или «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расхолодка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»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7143768" y="5429264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hlinkClick r:id="rId6" action="ppaction://hlinksldjump"/>
          </p:cNvPr>
          <p:cNvSpPr txBox="1"/>
          <p:nvPr/>
        </p:nvSpPr>
        <p:spPr>
          <a:xfrm>
            <a:off x="6973111" y="5572140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7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3" descr="C:\Users\DEN\Desktop\фото\Юля 2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32" y="2071702"/>
            <a:ext cx="3786214" cy="4857760"/>
          </a:xfrm>
          <a:prstGeom prst="rect">
            <a:avLst/>
          </a:prstGeom>
          <a:noFill/>
        </p:spPr>
      </p:pic>
      <p:sp>
        <p:nvSpPr>
          <p:cNvPr id="10" name="Стрелка вправо 9"/>
          <p:cNvSpPr/>
          <p:nvPr/>
        </p:nvSpPr>
        <p:spPr>
          <a:xfrm flipH="1">
            <a:off x="1071538" y="5429264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 flipH="1">
            <a:off x="1142976" y="5572140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НАЗАД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 rot="20942454" flipH="1">
            <a:off x="258083" y="106912"/>
            <a:ext cx="6095073" cy="4803244"/>
          </a:xfrm>
          <a:prstGeom prst="cloudCallout">
            <a:avLst>
              <a:gd name="adj1" fmla="val -48001"/>
              <a:gd name="adj2" fmla="val 94483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4868" y="1452587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Нет, вы не правы!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Вулканический гейзер мы не называем кипятком!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7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3" descr="C:\Users\DEN\Desktop\фото\Юля 2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32" y="2071702"/>
            <a:ext cx="3786214" cy="4857760"/>
          </a:xfrm>
          <a:prstGeom prst="rect">
            <a:avLst/>
          </a:prstGeom>
          <a:noFill/>
        </p:spPr>
      </p:pic>
      <p:sp>
        <p:nvSpPr>
          <p:cNvPr id="10" name="Стрелка вправо 9"/>
          <p:cNvSpPr/>
          <p:nvPr/>
        </p:nvSpPr>
        <p:spPr>
          <a:xfrm flipH="1">
            <a:off x="1071538" y="5429264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 flipH="1">
            <a:off x="1142976" y="5572140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НАЗАД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 rot="20942454" flipH="1">
            <a:off x="186644" y="35475"/>
            <a:ext cx="6095073" cy="4803244"/>
          </a:xfrm>
          <a:prstGeom prst="cloudCallout">
            <a:avLst>
              <a:gd name="adj1" fmla="val -40672"/>
              <a:gd name="adj2" fmla="val 8777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23429" y="1381150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 Ярославле не так!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На этой картинке просто жара. Мы её кипятком не называем!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7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Выноска-облако 3"/>
          <p:cNvSpPr/>
          <p:nvPr/>
        </p:nvSpPr>
        <p:spPr>
          <a:xfrm rot="20942454" flipH="1">
            <a:off x="400990" y="106911"/>
            <a:ext cx="6095073" cy="4803244"/>
          </a:xfrm>
          <a:prstGeom prst="cloudCallout">
            <a:avLst>
              <a:gd name="adj1" fmla="val 657"/>
              <a:gd name="adj2" fmla="val 8790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14348" y="714356"/>
            <a:ext cx="51435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Из «разбросанных» по картинке букв, выбери нужные и составь слова – определения предложенных выражений, которые употребляются в Ярославской области.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При нажатии на верную букву, она «встанет» на своё место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в загаданном слове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170" name="Picture 2" descr="C:\Users\DEN\Desktop\фото\5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3372" y="2643182"/>
            <a:ext cx="5214974" cy="4314380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928662" y="5357826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hlinkClick r:id="" action="ppaction://hlinkshowjump?jump=nextslide"/>
          </p:cNvPr>
          <p:cNvSpPr txBox="1"/>
          <p:nvPr/>
        </p:nvSpPr>
        <p:spPr>
          <a:xfrm>
            <a:off x="758005" y="5500702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НАЧАТЬ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36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4" name="Picture 2" descr="C:\Users\DEN\Desktop\6636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00150"/>
            <a:ext cx="9150144" cy="5357850"/>
          </a:xfrm>
          <a:prstGeom prst="rect">
            <a:avLst/>
          </a:prstGeom>
          <a:noFill/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357158" y="285728"/>
            <a:ext cx="3286148" cy="1251866"/>
          </a:xfrm>
          <a:prstGeom prst="flowChartAlternateProcess">
            <a:avLst/>
          </a:prstGeom>
          <a:solidFill>
            <a:srgbClr val="C0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600666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ОБЁРТКА КОНФЕТЫ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6215082"/>
          <a:ext cx="464347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  <a:gridCol w="928694"/>
                <a:gridCol w="928694"/>
                <a:gridCol w="928694"/>
                <a:gridCol w="92869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Ы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Ш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К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А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42910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8992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7686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768" y="192880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918" y="321468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Ы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57752" y="500063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Ш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01024" y="342900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</a:t>
            </a:r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00430" y="5072074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А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71934" y="121442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О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0628" y="314324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Ю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00166" y="514351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Ф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15338" y="4000504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И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14612" y="557214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С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00694" y="121442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F0"/>
                </a:solidFill>
              </a:rPr>
              <a:t>Х</a:t>
            </a:r>
            <a:endParaRPr lang="ru-RU" sz="2000" b="1" dirty="0">
              <a:solidFill>
                <a:srgbClr val="00B0F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00892" y="535782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F0"/>
                </a:solidFill>
              </a:rPr>
              <a:t>М</a:t>
            </a:r>
            <a:endParaRPr lang="ru-RU" sz="2000" b="1" dirty="0">
              <a:solidFill>
                <a:srgbClr val="00B0F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28728" y="385762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Ж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715272" y="128586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Ц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14480" y="178592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15272" y="485776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Ь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5074" y="600076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Д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42910" y="392906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Э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7143768" y="5500702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hlinkClick r:id="" action="ppaction://hlinkshowjump?jump=nextslide"/>
          </p:cNvPr>
          <p:cNvSpPr txBox="1"/>
          <p:nvPr/>
        </p:nvSpPr>
        <p:spPr>
          <a:xfrm>
            <a:off x="7143768" y="5643578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EN\Desktop\tak_by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357158" y="248308"/>
            <a:ext cx="3286148" cy="1251866"/>
          </a:xfrm>
          <a:prstGeom prst="flowChartAlternateProcess">
            <a:avLst/>
          </a:prstGeom>
          <a:solidFill>
            <a:srgbClr val="C0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214290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ГЛУХИЕ, ТРУДНОПРОХОДИМЫЕ МЕСТА, ЗАРОСЛИ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6215082"/>
          <a:ext cx="464347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3912"/>
                <a:gridCol w="773912"/>
                <a:gridCol w="773912"/>
                <a:gridCol w="773912"/>
                <a:gridCol w="773912"/>
                <a:gridCol w="7739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Ч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Е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Ы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Ж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И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71472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57290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488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643306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86810" y="135729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918" y="321468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Ы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57686" y="357187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Ш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58214" y="342900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</a:t>
            </a:r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6314" y="235743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А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71934" y="121442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О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14942" y="271462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Ю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00166" y="514351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Ф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501090" y="35716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И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86578" y="621508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</a:t>
            </a:r>
            <a:endParaRPr lang="ru-RU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215206" y="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F0"/>
                </a:solidFill>
              </a:rPr>
              <a:t>Х</a:t>
            </a:r>
            <a:endParaRPr lang="ru-RU" sz="2000" b="1" dirty="0">
              <a:solidFill>
                <a:srgbClr val="00B0F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00958" y="4357694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F0"/>
                </a:solidFill>
              </a:rPr>
              <a:t>М</a:t>
            </a:r>
            <a:endParaRPr lang="ru-RU" sz="2000" b="1" dirty="0">
              <a:solidFill>
                <a:srgbClr val="00B0F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72" y="3286124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/>
                </a:solidFill>
              </a:rPr>
              <a:t>Ж</a:t>
            </a:r>
            <a:endParaRPr lang="ru-RU" sz="2000" b="1" dirty="0">
              <a:solidFill>
                <a:schemeClr val="bg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43768" y="192880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/>
                </a:solidFill>
              </a:rPr>
              <a:t>Ц</a:t>
            </a:r>
            <a:endParaRPr lang="ru-RU" sz="2000" b="1" dirty="0">
              <a:solidFill>
                <a:schemeClr val="bg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14480" y="178592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15272" y="485776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Ь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57818" y="492919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</a:t>
            </a:r>
            <a:endParaRPr lang="ru-RU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42910" y="392906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Э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429124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14612" y="428625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Ч</a:t>
            </a:r>
            <a:endParaRPr lang="ru-RU" sz="2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643570" y="35716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/>
                </a:solidFill>
              </a:rPr>
              <a:t>Е</a:t>
            </a:r>
            <a:endParaRPr lang="ru-RU" sz="2000" b="1" dirty="0">
              <a:solidFill>
                <a:schemeClr val="bg2"/>
              </a:solidFill>
            </a:endParaRPr>
          </a:p>
        </p:txBody>
      </p:sp>
      <p:sp>
        <p:nvSpPr>
          <p:cNvPr id="38" name="Стрелка вправо 37"/>
          <p:cNvSpPr/>
          <p:nvPr/>
        </p:nvSpPr>
        <p:spPr>
          <a:xfrm>
            <a:off x="7143768" y="5500702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>
            <a:hlinkClick r:id="" action="ppaction://hlinkshowjump?jump=nextslide"/>
          </p:cNvPr>
          <p:cNvSpPr txBox="1"/>
          <p:nvPr/>
        </p:nvSpPr>
        <p:spPr>
          <a:xfrm>
            <a:off x="7143768" y="5643578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3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EN\Desktop\6078678874_4e7ef0e977_z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Блок-схема: альтернативный процесс 6"/>
          <p:cNvSpPr/>
          <p:nvPr/>
        </p:nvSpPr>
        <p:spPr>
          <a:xfrm>
            <a:off x="357158" y="285728"/>
            <a:ext cx="3286148" cy="1251866"/>
          </a:xfrm>
          <a:prstGeom prst="flowChartAlternateProcess">
            <a:avLst/>
          </a:prstGeom>
          <a:solidFill>
            <a:srgbClr val="C0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7158" y="600666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ПИКНИК НА ПРИРОДЕ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6215082"/>
          <a:ext cx="4643471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3353"/>
                <a:gridCol w="663353"/>
                <a:gridCol w="663353"/>
                <a:gridCol w="663353"/>
                <a:gridCol w="663353"/>
                <a:gridCol w="663353"/>
                <a:gridCol w="66335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З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Е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Л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Ё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А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Я</a:t>
                      </a:r>
                      <a:endParaRPr lang="ru-RU" sz="2000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00034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42976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57356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00298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43240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768" y="192880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85918" y="321468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Ы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57752" y="500063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Ш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01024" y="342900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</a:t>
            </a:r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71670" y="564357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А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71934" y="121442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О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0628" y="314324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Ю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00166" y="514351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Ф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15338" y="4000504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И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14612" y="557214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С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29388" y="371475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F0"/>
                </a:solidFill>
              </a:rPr>
              <a:t>Х</a:t>
            </a:r>
            <a:endParaRPr lang="ru-RU" sz="2000" b="1" dirty="0">
              <a:solidFill>
                <a:srgbClr val="00B0F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00892" y="535782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F0"/>
                </a:solidFill>
              </a:rPr>
              <a:t>М</a:t>
            </a:r>
            <a:endParaRPr lang="ru-RU" sz="2000" b="1" dirty="0">
              <a:solidFill>
                <a:srgbClr val="00B0F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28728" y="385762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Ж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86644" y="371475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</a:rPr>
              <a:t>Ц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14480" y="1785926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У</a:t>
            </a:r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715272" y="485776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Ь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5074" y="600076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Д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14876" y="3643314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</a:rPr>
              <a:t>Э</a:t>
            </a:r>
            <a:endParaRPr lang="ru-RU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786182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500562" y="6286520"/>
            <a:ext cx="428628" cy="26789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786050" y="3143248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F0"/>
                </a:solidFill>
              </a:rPr>
              <a:t>З</a:t>
            </a:r>
            <a:endParaRPr lang="ru-RU" sz="2000" b="1" dirty="0">
              <a:solidFill>
                <a:srgbClr val="00B0F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500958" y="2928934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</a:rPr>
              <a:t>Е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14348" y="335756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Л</a:t>
            </a:r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643966" y="1285860"/>
            <a:ext cx="285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Ё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0034" y="514351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Н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072066" y="5214950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92D050"/>
                </a:solidFill>
              </a:rPr>
              <a:t>Я</a:t>
            </a:r>
            <a:endParaRPr lang="ru-RU" sz="2000" b="1" dirty="0">
              <a:solidFill>
                <a:srgbClr val="92D050"/>
              </a:solidFill>
            </a:endParaRPr>
          </a:p>
        </p:txBody>
      </p:sp>
      <p:sp>
        <p:nvSpPr>
          <p:cNvPr id="43" name="Стрелка вправо 42"/>
          <p:cNvSpPr/>
          <p:nvPr/>
        </p:nvSpPr>
        <p:spPr>
          <a:xfrm>
            <a:off x="7143768" y="5500702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hlinkClick r:id="" action="ppaction://hlinkshowjump?jump=nextslide"/>
          </p:cNvPr>
          <p:cNvSpPr txBox="1"/>
          <p:nvPr/>
        </p:nvSpPr>
        <p:spPr>
          <a:xfrm>
            <a:off x="7143768" y="5643578"/>
            <a:ext cx="13573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35" grpId="0" animBg="1"/>
      <p:bldP spid="3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7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194" name="Picture 2" descr="C:\Users\DEN\Desktop\фото\6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5916" y="1928826"/>
            <a:ext cx="6667515" cy="5000636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 rot="657546">
            <a:off x="2972726" y="-52420"/>
            <a:ext cx="6095073" cy="4803244"/>
          </a:xfrm>
          <a:prstGeom prst="cloudCallout">
            <a:avLst>
              <a:gd name="adj1" fmla="val -41915"/>
              <a:gd name="adj2" fmla="val 73289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595263" y="1364693"/>
            <a:ext cx="5143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А ЕЩЁ,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когда нам кто-то наступает на ногу, мы вскрикиваем…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5929322" y="5000636"/>
            <a:ext cx="2428892" cy="16192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hlinkClick r:id="" action="ppaction://hlinkshowjump?jump=nextslide"/>
          </p:cNvPr>
          <p:cNvSpPr txBox="1"/>
          <p:nvPr/>
        </p:nvSpPr>
        <p:spPr>
          <a:xfrm>
            <a:off x="5786446" y="5286388"/>
            <a:ext cx="25638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ВЫБРАТЬ ПРАВИЛЬНЫЙ ВОЗГЛАС</a:t>
            </a:r>
          </a:p>
          <a:p>
            <a:pPr algn="ctr"/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827584" y="1268760"/>
            <a:ext cx="7885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/>
                </a:solidFill>
              </a:rPr>
              <a:t>изучить особенности диалектов русского языка на примере речи жителей Ярославской области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616" y="404664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Цель работы</a:t>
            </a:r>
            <a:endParaRPr lang="ru-RU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1115616" y="2276872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Задачи:</a:t>
            </a:r>
            <a:endParaRPr lang="ru-RU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83568" y="2996952"/>
            <a:ext cx="831641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2400" dirty="0" smtClean="0">
                <a:solidFill>
                  <a:schemeClr val="tx2"/>
                </a:solidFill>
              </a:rPr>
              <a:t>выяснить отличия литературного языка и диалектов;</a:t>
            </a:r>
          </a:p>
          <a:p>
            <a:pPr>
              <a:buFontTx/>
              <a:buChar char="-"/>
            </a:pPr>
            <a:r>
              <a:rPr lang="ru-RU" sz="2400" dirty="0" smtClean="0">
                <a:solidFill>
                  <a:schemeClr val="tx2"/>
                </a:solidFill>
              </a:rPr>
              <a:t>определить особенности речи жителей Ярославского края;</a:t>
            </a:r>
          </a:p>
          <a:p>
            <a:r>
              <a:rPr lang="ru-RU" sz="2400" dirty="0" smtClean="0">
                <a:solidFill>
                  <a:schemeClr val="tx2"/>
                </a:solidFill>
              </a:rPr>
              <a:t>- разработать современный интерактивный словарь «местных Ярославских словечек».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ЦДЮТТ\Desktop\87283078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4365104"/>
            <a:ext cx="3672408" cy="236698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5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Выноска-облако 6"/>
          <p:cNvSpPr/>
          <p:nvPr/>
        </p:nvSpPr>
        <p:spPr>
          <a:xfrm rot="657546">
            <a:off x="3522240" y="4006146"/>
            <a:ext cx="2503246" cy="1972692"/>
          </a:xfrm>
          <a:prstGeom prst="cloudCallout">
            <a:avLst>
              <a:gd name="adj1" fmla="val 66675"/>
              <a:gd name="adj2" fmla="val 56679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86182" y="4657209"/>
            <a:ext cx="2112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Уйя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!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 rot="657546">
            <a:off x="5888136" y="1625726"/>
            <a:ext cx="3054885" cy="2407413"/>
          </a:xfrm>
          <a:prstGeom prst="cloudCallout">
            <a:avLst>
              <a:gd name="adj1" fmla="val -95332"/>
              <a:gd name="adj2" fmla="val 48242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115786" y="2571745"/>
            <a:ext cx="2577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Ай-яй-яй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!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Выноска-облако 10"/>
          <p:cNvSpPr/>
          <p:nvPr/>
        </p:nvSpPr>
        <p:spPr>
          <a:xfrm rot="657546">
            <a:off x="558136" y="911346"/>
            <a:ext cx="3054885" cy="2407413"/>
          </a:xfrm>
          <a:prstGeom prst="cloudCallout">
            <a:avLst>
              <a:gd name="adj1" fmla="val -4386"/>
              <a:gd name="adj2" fmla="val 98113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85786" y="1857365"/>
            <a:ext cx="2577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Ой-ёй-ёй!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744" y="1000108"/>
            <a:ext cx="2198105" cy="646986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НЕВЕРНО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8992" y="2857496"/>
            <a:ext cx="2643206" cy="646986"/>
          </a:xfrm>
          <a:prstGeom prst="round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ПРАВИЛЬНО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6858016" y="5286388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hlinkClick r:id="" action="ppaction://hlinkshowjump?jump=nextslide"/>
          </p:cNvPr>
          <p:cNvSpPr txBox="1"/>
          <p:nvPr/>
        </p:nvSpPr>
        <p:spPr>
          <a:xfrm>
            <a:off x="6643702" y="5429264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1" animBg="1"/>
      <p:bldP spid="14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ЦДЮТТ\Desktop\диплом эстафеты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460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ЦДЮТТ\Desktop\диплом эстафеты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72993"/>
            <a:ext cx="9144000" cy="1511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 rot="657546">
            <a:off x="2901289" y="106911"/>
            <a:ext cx="6095073" cy="4803244"/>
          </a:xfrm>
          <a:prstGeom prst="cloudCallout">
            <a:avLst>
              <a:gd name="adj1" fmla="val -82469"/>
              <a:gd name="adj2" fmla="val 3051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14678" y="1285860"/>
            <a:ext cx="56435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А теперь самое сложное задание: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убрать лишние картинки, не изображающие предмет под название «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солодашка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». Та картинка, которая при нажатии на неё не исчезнет, и есть изображение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солодашки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!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DEN\Desktop\фото\1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26520" flipH="1">
            <a:off x="-558410" y="2929411"/>
            <a:ext cx="5821997" cy="4102917"/>
          </a:xfrm>
          <a:prstGeom prst="rect">
            <a:avLst/>
          </a:prstGeom>
          <a:noFill/>
        </p:spPr>
      </p:pic>
      <p:sp>
        <p:nvSpPr>
          <p:cNvPr id="9" name="Стрелка вправо 8"/>
          <p:cNvSpPr/>
          <p:nvPr/>
        </p:nvSpPr>
        <p:spPr>
          <a:xfrm>
            <a:off x="6072198" y="5310201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hlinkClick r:id="" action="ppaction://hlinkshowjump?jump=nextslide"/>
          </p:cNvPr>
          <p:cNvSpPr txBox="1"/>
          <p:nvPr/>
        </p:nvSpPr>
        <p:spPr>
          <a:xfrm>
            <a:off x="5901541" y="5429264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НАЧАТЬ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5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Стрелка вправо 14"/>
          <p:cNvSpPr/>
          <p:nvPr/>
        </p:nvSpPr>
        <p:spPr>
          <a:xfrm>
            <a:off x="6858016" y="5286388"/>
            <a:ext cx="1785950" cy="1190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hlinkClick r:id="" action="ppaction://hlinkshowjump?jump=nextslide"/>
          </p:cNvPr>
          <p:cNvSpPr txBox="1"/>
          <p:nvPr/>
        </p:nvSpPr>
        <p:spPr>
          <a:xfrm>
            <a:off x="6643702" y="5429264"/>
            <a:ext cx="1885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ДАЛЬШЕ</a:t>
            </a:r>
          </a:p>
          <a:p>
            <a:pPr algn="ctr"/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C:\Users\DEN\Desktop\сыроежка-винно-красная-85x_204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26" y="3143248"/>
            <a:ext cx="2952770" cy="2214578"/>
          </a:xfrm>
          <a:prstGeom prst="rect">
            <a:avLst/>
          </a:prstGeom>
          <a:noFill/>
        </p:spPr>
      </p:pic>
      <p:pic>
        <p:nvPicPr>
          <p:cNvPr id="9219" name="Picture 3" descr="C:\Users\DEN\Desktop\the_morality_of_candy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48" y="500042"/>
            <a:ext cx="3342287" cy="2214578"/>
          </a:xfrm>
          <a:prstGeom prst="rect">
            <a:avLst/>
          </a:prstGeom>
          <a:noFill/>
        </p:spPr>
      </p:pic>
      <p:pic>
        <p:nvPicPr>
          <p:cNvPr id="9220" name="Picture 4" descr="C:\Users\DEN\Desktop\solenye ogurtsy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857232"/>
            <a:ext cx="2921400" cy="1947600"/>
          </a:xfrm>
          <a:prstGeom prst="rect">
            <a:avLst/>
          </a:prstGeom>
          <a:noFill/>
        </p:spPr>
      </p:pic>
      <p:pic>
        <p:nvPicPr>
          <p:cNvPr id="9221" name="Picture 5" descr="C:\Users\DEN\Desktop\YAblonya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3214686"/>
            <a:ext cx="3125929" cy="194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3203848" y="1078285"/>
            <a:ext cx="554461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«Родной край – сердцу рай!» гласит народная мудрость. Перефразировав эту пословицу, скажем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«Родной край – слуху рай!»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2565479"/>
            <a:ext cx="889248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Мы привыкли к своим местным словам и  речевым оборотам, которые порой удивляют гостей из других регионов, и уже не пытаемся искать им синонимы из словарей, а просто общаемся друг с другом, чувствуя народное единство своего родного края. </a:t>
            </a:r>
          </a:p>
          <a:p>
            <a:endParaRPr lang="ru-RU" sz="1200" dirty="0" smtClean="0">
              <a:solidFill>
                <a:schemeClr val="tx2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                Предложения по развитию темы исследования:</a:t>
            </a:r>
          </a:p>
          <a:p>
            <a:r>
              <a:rPr lang="ru-RU" sz="2400" dirty="0" smtClean="0">
                <a:solidFill>
                  <a:schemeClr val="tx2"/>
                </a:solidFill>
              </a:rPr>
              <a:t>1. продолжить собирать характерные для жителей Ярославской области слова и выражения,</a:t>
            </a:r>
          </a:p>
          <a:p>
            <a:r>
              <a:rPr lang="ru-RU" sz="2400" dirty="0" smtClean="0">
                <a:solidFill>
                  <a:schemeClr val="tx2"/>
                </a:solidFill>
              </a:rPr>
              <a:t>2. подобрать новые варианты игровых заданий для 						интерактивного словаря.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	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55576" y="548680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Выводы: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Box 11"/>
          <p:cNvSpPr txBox="1"/>
          <p:nvPr/>
        </p:nvSpPr>
        <p:spPr>
          <a:xfrm>
            <a:off x="1259632" y="2780928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11560" y="1412776"/>
            <a:ext cx="820891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Ярославский областной словарь. Учебное пособие. – Ярославль: Редакционно-издательский совет Ярославского государственного педагогического института, 1981.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hlinkClick r:id="rId4"/>
              </a:rPr>
              <a:t>ru.science.wikia.com</a:t>
            </a:r>
            <a:endParaRPr lang="ru-RU" u="sng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hlinkClick r:id="rId5"/>
              </a:rPr>
              <a:t>http://fishki.net/auto/71852-raznovidnosti-kanistr-dlja-topliva-10-foto.html</a:t>
            </a: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hlinkClick r:id="rId6"/>
              </a:rPr>
              <a:t>http://www.factroom.ru/facts/64387</a:t>
            </a: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hlinkClick r:id="rId7"/>
              </a:rPr>
              <a:t>http://ngs55.ru/news/1237088/view/</a:t>
            </a: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hlinkClick r:id="rId8"/>
              </a:rPr>
              <a:t>http://contendcathrine3.blogspot.ru/2013/05/blog-post_9728.html</a:t>
            </a: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hlinkClick r:id="rId9"/>
              </a:rPr>
              <a:t>http://www.dental-tribune.com/articles/news/russia/16560______.html</a:t>
            </a: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  <a:hlinkClick r:id="rId10"/>
              </a:rPr>
              <a:t>http://dom-i-uyut.ru/2015/08/%D1%87%D0%B5%D0%BC-%D0%BF%D0%BE%D0%BB%D0%B5%D0%B7%D0%BD%D1%8B-%D1%8F%D0%B1%D0%BB%D0%BE%D0%BA%D0%B8-2/</a:t>
            </a: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http://xcook.info/product/syroezhka.html</a:t>
            </a:r>
            <a:endParaRPr lang="ru-RU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548680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Использованные источники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50" name="Picture 2" descr="C:\Users\ЦДЮТТ\Desktop\seo-slovar-dlja-nachinajushhego-veb-mastera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0731" y="2333625"/>
            <a:ext cx="3895725" cy="21907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908720"/>
            <a:ext cx="78854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/>
                </a:solidFill>
              </a:rPr>
              <a:t>— это язык повседневного общения, письменности, науки, культуры, художественной литературы, официально-деловых документов, образования. Его отличительная черта - наличие правил, соблюдать которые обязаны все члены общества.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616" y="404664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Литературный язык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3501008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Диалект или говор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27584" y="4272677"/>
            <a:ext cx="78854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tx2"/>
                </a:solidFill>
              </a:rPr>
              <a:t>— самая маленькая территориальная разновидность языка, на которой говорят жители нескольких близлежащих городов или даже одного города. В говорах, как и в литературном языке, действуют свои законы. Каждый говорящий на диалекте знает, как можно сказать, а как нельзя. </a:t>
            </a:r>
          </a:p>
          <a:p>
            <a:pPr algn="just"/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Picture 2" descr="C:\Users\DEN\Desktop\фото\Юля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592" y="2825552"/>
            <a:ext cx="5376599" cy="40324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1844824"/>
            <a:ext cx="7885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/>
                </a:solidFill>
              </a:rPr>
              <a:t>  </a:t>
            </a:r>
            <a:r>
              <a:rPr lang="ru-RU" sz="2400" b="1" dirty="0" smtClean="0">
                <a:solidFill>
                  <a:schemeClr val="tx2"/>
                </a:solidFill>
              </a:rPr>
              <a:t>ОКАНЬЕ</a:t>
            </a:r>
            <a:r>
              <a:rPr lang="ru-RU" sz="2400" dirty="0" smtClean="0">
                <a:solidFill>
                  <a:schemeClr val="tx2"/>
                </a:solidFill>
              </a:rPr>
              <a:t>, то есть </a:t>
            </a:r>
            <a:r>
              <a:rPr lang="ru-RU" sz="2400" smtClean="0">
                <a:solidFill>
                  <a:schemeClr val="tx2"/>
                </a:solidFill>
              </a:rPr>
              <a:t>произношение звука </a:t>
            </a:r>
            <a:r>
              <a:rPr lang="ru-RU" sz="2400" dirty="0" smtClean="0">
                <a:solidFill>
                  <a:schemeClr val="tx2"/>
                </a:solidFill>
              </a:rPr>
              <a:t>[о] на месте нормативного [а]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576" y="548680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Наиболее характерные особенности говоров Ярославского края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 rot="657546">
            <a:off x="4049175" y="2834085"/>
            <a:ext cx="4661606" cy="3279915"/>
          </a:xfrm>
          <a:prstGeom prst="cloudCallout">
            <a:avLst>
              <a:gd name="adj1" fmla="val -77096"/>
              <a:gd name="adj2" fmla="val 4178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220072" y="3645024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600" dirty="0" smtClean="0">
                <a:solidFill>
                  <a:srgbClr val="FF0000"/>
                </a:solidFill>
              </a:rPr>
              <a:t>Б</a:t>
            </a:r>
            <a:r>
              <a:rPr lang="ru-RU" sz="3600" i="1" u="sng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>
                <a:solidFill>
                  <a:srgbClr val="FF0000"/>
                </a:solidFill>
              </a:rPr>
              <a:t>л</a:t>
            </a:r>
            <a:r>
              <a:rPr lang="ru-RU" sz="3600" i="1" u="sng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>
                <a:solidFill>
                  <a:srgbClr val="FF0000"/>
                </a:solidFill>
              </a:rPr>
              <a:t>т</a:t>
            </a:r>
            <a:r>
              <a:rPr lang="ru-RU" sz="3600" i="1" u="sng" dirty="0" smtClean="0">
                <a:solidFill>
                  <a:srgbClr val="FF0000"/>
                </a:solidFill>
              </a:rPr>
              <a:t>о</a:t>
            </a:r>
            <a:endParaRPr lang="ru-RU" sz="3600" u="sng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ru-RU" sz="3600" i="1" u="sng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>
                <a:solidFill>
                  <a:srgbClr val="FF0000"/>
                </a:solidFill>
              </a:rPr>
              <a:t>г</a:t>
            </a:r>
            <a:r>
              <a:rPr lang="ru-RU" sz="3600" i="1" u="sng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>
                <a:solidFill>
                  <a:srgbClr val="FF0000"/>
                </a:solidFill>
              </a:rPr>
              <a:t>р</a:t>
            </a:r>
            <a:r>
              <a:rPr lang="ru-RU" sz="3600" i="1" u="sng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>
                <a:solidFill>
                  <a:srgbClr val="FF0000"/>
                </a:solidFill>
              </a:rPr>
              <a:t>д…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Picture 2" descr="C:\Users\DEN\Desktop\фото\Юля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283968" y="2852936"/>
            <a:ext cx="5376599" cy="40324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1844824"/>
            <a:ext cx="7885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/>
                </a:solidFill>
              </a:rPr>
              <a:t>  </a:t>
            </a:r>
            <a:r>
              <a:rPr lang="ru-RU" sz="2400" b="1" dirty="0" smtClean="0">
                <a:solidFill>
                  <a:schemeClr val="tx2"/>
                </a:solidFill>
              </a:rPr>
              <a:t>ЁКАНЬЕ</a:t>
            </a:r>
            <a:r>
              <a:rPr lang="ru-RU" sz="2400" dirty="0" smtClean="0">
                <a:solidFill>
                  <a:schemeClr val="tx2"/>
                </a:solidFill>
              </a:rPr>
              <a:t>, то есть замена гласной [е] на [ё]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576" y="548680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Наиболее характерные особенности говоров Ярославского края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 rot="20942454" flipH="1">
            <a:off x="269263" y="2474045"/>
            <a:ext cx="4661606" cy="3279915"/>
          </a:xfrm>
          <a:prstGeom prst="cloudCallout">
            <a:avLst>
              <a:gd name="adj1" fmla="val -75729"/>
              <a:gd name="adj2" fmla="val 51816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440160" y="3284984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600" dirty="0" smtClean="0">
                <a:solidFill>
                  <a:srgbClr val="FF0000"/>
                </a:solidFill>
              </a:rPr>
              <a:t>Наб</a:t>
            </a:r>
            <a:r>
              <a:rPr lang="ru-RU" sz="3600" i="1" u="sng" dirty="0" smtClean="0">
                <a:solidFill>
                  <a:srgbClr val="FF0000"/>
                </a:solidFill>
              </a:rPr>
              <a:t>ё</a:t>
            </a:r>
            <a:r>
              <a:rPr lang="ru-RU" sz="3600" dirty="0" smtClean="0">
                <a:solidFill>
                  <a:srgbClr val="FF0000"/>
                </a:solidFill>
              </a:rPr>
              <a:t>рут</a:t>
            </a:r>
            <a:endParaRPr lang="ru-RU" sz="3600" u="sng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ru-RU" sz="3600" dirty="0" smtClean="0">
                <a:solidFill>
                  <a:srgbClr val="FF0000"/>
                </a:solidFill>
              </a:rPr>
              <a:t>Л</a:t>
            </a:r>
            <a:r>
              <a:rPr lang="ru-RU" sz="3600" i="1" u="sng" dirty="0" smtClean="0">
                <a:solidFill>
                  <a:srgbClr val="FF0000"/>
                </a:solidFill>
              </a:rPr>
              <a:t>ё</a:t>
            </a:r>
            <a:r>
              <a:rPr lang="ru-RU" sz="3600" dirty="0" smtClean="0">
                <a:solidFill>
                  <a:srgbClr val="FF0000"/>
                </a:solidFill>
              </a:rPr>
              <a:t>жит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Picture 2" descr="C:\Users\DEN\Desktop\фото\Юля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592" y="2825552"/>
            <a:ext cx="5376599" cy="40324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1844824"/>
            <a:ext cx="7885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/>
                </a:solidFill>
              </a:rPr>
              <a:t> твердое произношение долгих мягких шипящих звуков      </a:t>
            </a:r>
          </a:p>
          <a:p>
            <a:pPr algn="just"/>
            <a:r>
              <a:rPr lang="ru-RU" sz="2400" dirty="0" smtClean="0">
                <a:solidFill>
                  <a:schemeClr val="tx2"/>
                </a:solidFill>
              </a:rPr>
              <a:t>     </a:t>
            </a:r>
            <a:r>
              <a:rPr lang="en-US" sz="2400" dirty="0" smtClean="0">
                <a:solidFill>
                  <a:schemeClr val="tx2"/>
                </a:solidFill>
              </a:rPr>
              <a:t>[</a:t>
            </a:r>
            <a:r>
              <a:rPr lang="ru-RU" sz="2400" dirty="0" err="1" smtClean="0">
                <a:solidFill>
                  <a:schemeClr val="tx2"/>
                </a:solidFill>
              </a:rPr>
              <a:t>ш</a:t>
            </a:r>
            <a:r>
              <a:rPr lang="en-US" sz="2400" dirty="0" smtClean="0">
                <a:solidFill>
                  <a:schemeClr val="tx2"/>
                </a:solidFill>
              </a:rPr>
              <a:t>] [</a:t>
            </a:r>
            <a:r>
              <a:rPr lang="ru-RU" sz="2400" dirty="0" smtClean="0">
                <a:solidFill>
                  <a:schemeClr val="tx2"/>
                </a:solidFill>
              </a:rPr>
              <a:t>ж</a:t>
            </a:r>
            <a:r>
              <a:rPr lang="en-US" sz="2400" dirty="0" smtClean="0">
                <a:solidFill>
                  <a:schemeClr val="tx2"/>
                </a:solidFill>
              </a:rPr>
              <a:t>]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576" y="548680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Наиболее характерные особенности говоров Ярославского края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 rot="657546">
            <a:off x="4049175" y="2834085"/>
            <a:ext cx="4661606" cy="3279915"/>
          </a:xfrm>
          <a:prstGeom prst="cloudCallout">
            <a:avLst>
              <a:gd name="adj1" fmla="val -77096"/>
              <a:gd name="adj2" fmla="val 4178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788024" y="3645024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600" dirty="0" err="1" smtClean="0">
                <a:solidFill>
                  <a:srgbClr val="FF0000"/>
                </a:solidFill>
              </a:rPr>
              <a:t>Ишшо</a:t>
            </a:r>
            <a:r>
              <a:rPr lang="ru-RU" sz="3600" dirty="0" smtClean="0">
                <a:solidFill>
                  <a:srgbClr val="FF0000"/>
                </a:solidFill>
              </a:rPr>
              <a:t> (ещё)</a:t>
            </a:r>
            <a:endParaRPr lang="ru-RU" sz="3600" u="sng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ru-RU" sz="3600" dirty="0" err="1" smtClean="0">
                <a:solidFill>
                  <a:srgbClr val="FF0000"/>
                </a:solidFill>
              </a:rPr>
              <a:t>Дожжи</a:t>
            </a:r>
            <a:r>
              <a:rPr lang="ru-RU" sz="3600" dirty="0" smtClean="0">
                <a:solidFill>
                  <a:srgbClr val="FF0000"/>
                </a:solidFill>
              </a:rPr>
              <a:t> (дожди)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Picture 2" descr="C:\Users\DEN\Desktop\фото\Юля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283968" y="2852936"/>
            <a:ext cx="5376599" cy="40324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1700808"/>
            <a:ext cx="7885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/>
                </a:solidFill>
              </a:rPr>
              <a:t> непривычное для литературного языка соотношение форм единственного и множественного числа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576" y="548680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Наиболее характерные особенности говоров Ярославского края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 rot="20942454" flipH="1">
            <a:off x="269263" y="2474045"/>
            <a:ext cx="4661606" cy="3279915"/>
          </a:xfrm>
          <a:prstGeom prst="cloudCallout">
            <a:avLst>
              <a:gd name="adj1" fmla="val -75729"/>
              <a:gd name="adj2" fmla="val 51816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440160" y="3284984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600" dirty="0" err="1" smtClean="0">
                <a:solidFill>
                  <a:srgbClr val="FF0000"/>
                </a:solidFill>
              </a:rPr>
              <a:t>Братовья</a:t>
            </a:r>
            <a:r>
              <a:rPr lang="ru-RU" sz="3600" dirty="0" smtClean="0">
                <a:solidFill>
                  <a:srgbClr val="FF0000"/>
                </a:solidFill>
              </a:rPr>
              <a:t> (братья)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-26988"/>
            <a:ext cx="9144000" cy="6911976"/>
            <a:chOff x="0" y="-27384"/>
            <a:chExt cx="9144000" cy="6912768"/>
          </a:xfrm>
        </p:grpSpPr>
        <p:pic>
          <p:nvPicPr>
            <p:cNvPr id="14" name="Picture 3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7384"/>
              <a:ext cx="9144000" cy="4608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C:\Users\ЦДЮТТ\Desktop\диплом эстафеты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73216"/>
              <a:ext cx="9144000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2" name="Picture 2" descr="C:\Users\DEN\Desktop\фото\Юля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592" y="2825552"/>
            <a:ext cx="5376599" cy="40324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1844824"/>
            <a:ext cx="7885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2"/>
                </a:solidFill>
              </a:rPr>
              <a:t> интересное и необычное произношение местоимений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55576" y="548680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Наиболее характерные особенности говоров Ярославского края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 rot="657546">
            <a:off x="4049175" y="2834085"/>
            <a:ext cx="4661606" cy="3279915"/>
          </a:xfrm>
          <a:prstGeom prst="cloudCallout">
            <a:avLst>
              <a:gd name="adj1" fmla="val -77096"/>
              <a:gd name="adj2" fmla="val 41780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788024" y="3645024"/>
            <a:ext cx="3456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3600" dirty="0" err="1" smtClean="0">
                <a:solidFill>
                  <a:srgbClr val="FF0000"/>
                </a:solidFill>
              </a:rPr>
              <a:t>Еённый</a:t>
            </a:r>
            <a:r>
              <a:rPr lang="ru-RU" sz="3600" dirty="0" smtClean="0">
                <a:solidFill>
                  <a:srgbClr val="FF0000"/>
                </a:solidFill>
              </a:rPr>
              <a:t>(её)</a:t>
            </a:r>
            <a:endParaRPr lang="ru-RU" sz="3600" u="sng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ru-RU" sz="3600" dirty="0" err="1" smtClean="0">
                <a:solidFill>
                  <a:srgbClr val="FF0000"/>
                </a:solidFill>
              </a:rPr>
              <a:t>Евонный</a:t>
            </a:r>
            <a:r>
              <a:rPr lang="ru-RU" sz="3600" dirty="0" smtClean="0">
                <a:solidFill>
                  <a:srgbClr val="FF0000"/>
                </a:solidFill>
              </a:rPr>
              <a:t> (его)</a:t>
            </a:r>
          </a:p>
          <a:p>
            <a:pPr>
              <a:buFontTx/>
              <a:buChar char="-"/>
            </a:pPr>
            <a:r>
              <a:rPr lang="ru-RU" sz="3600" dirty="0" err="1" smtClean="0">
                <a:solidFill>
                  <a:srgbClr val="FF0000"/>
                </a:solidFill>
              </a:rPr>
              <a:t>Энтот</a:t>
            </a:r>
            <a:r>
              <a:rPr lang="ru-RU" sz="3600" dirty="0" smtClean="0">
                <a:solidFill>
                  <a:srgbClr val="FF0000"/>
                </a:solidFill>
              </a:rPr>
              <a:t> (этот)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1019</Words>
  <Application>Microsoft Office PowerPoint</Application>
  <PresentationFormat>Экран (4:3)</PresentationFormat>
  <Paragraphs>236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 А у нас так  говорят…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DEN</dc:creator>
  <cp:lastModifiedBy>Наталья</cp:lastModifiedBy>
  <cp:revision>86</cp:revision>
  <dcterms:created xsi:type="dcterms:W3CDTF">2014-11-23T18:07:54Z</dcterms:created>
  <dcterms:modified xsi:type="dcterms:W3CDTF">2016-09-18T07:51:20Z</dcterms:modified>
</cp:coreProperties>
</file>