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9" r:id="rId4"/>
    <p:sldId id="268" r:id="rId5"/>
    <p:sldId id="264" r:id="rId6"/>
    <p:sldId id="265" r:id="rId7"/>
    <p:sldId id="257" r:id="rId8"/>
    <p:sldId id="258" r:id="rId9"/>
    <p:sldId id="260" r:id="rId10"/>
    <p:sldId id="261" r:id="rId11"/>
    <p:sldId id="262" r:id="rId12"/>
    <p:sldId id="266" r:id="rId13"/>
    <p:sldId id="270" r:id="rId14"/>
    <p:sldId id="269" r:id="rId15"/>
    <p:sldId id="26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1" autoAdjust="0"/>
    <p:restoredTop sz="94660"/>
  </p:normalViewPr>
  <p:slideViewPr>
    <p:cSldViewPr>
      <p:cViewPr varScale="1">
        <p:scale>
          <a:sx n="105" d="100"/>
          <a:sy n="105" d="100"/>
        </p:scale>
        <p:origin x="124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esktop\&#1082;&#1086;&#1085;&#1082;&#1091;&#1088;&#1089;%20&#1079;&#1086;&#1083;&#1086;&#1090;&#1072;&#1103;%20&#1086;&#1089;&#1077;&#1085;&#1100;\Osen_-_melodiya_(iPlayer.fm)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image_5606101319383169234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476672"/>
            <a:ext cx="8856984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Конкурс </a:t>
            </a:r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«ОСЕНЬ ЗОЛОТАЯ»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6021288"/>
            <a:ext cx="6171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составила воспитатель </a:t>
            </a:r>
            <a:r>
              <a:rPr lang="ru-RU" b="1" dirty="0" smtClean="0"/>
              <a:t>Переверзова Елена Александровна.  </a:t>
            </a:r>
            <a:endParaRPr lang="ru-RU" sz="1400" b="1" dirty="0" smtClean="0"/>
          </a:p>
          <a:p>
            <a:r>
              <a:rPr lang="ru-RU" sz="1400" b="1" dirty="0" smtClean="0"/>
              <a:t>МБДОУ Г.Керчь РК «Детский сад комбинированного вида № 55 «Хрусталик»</a:t>
            </a:r>
            <a:endParaRPr lang="ru-RU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628800"/>
            <a:ext cx="8664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       Презентация «Осень в гости к </a:t>
            </a:r>
            <a:r>
              <a:rPr lang="ru-RU" sz="2800" b="1" smtClean="0">
                <a:solidFill>
                  <a:srgbClr val="C00000"/>
                </a:solidFill>
              </a:rPr>
              <a:t>нам пришла»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Desktop\listya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47864" cy="67413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19876" y="260648"/>
            <a:ext cx="614055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Стихи об осени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1196752"/>
            <a:ext cx="4752528" cy="255454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Осень</a:t>
            </a:r>
          </a:p>
          <a:p>
            <a:r>
              <a:rPr lang="ru-RU" sz="1600" dirty="0" smtClean="0"/>
              <a:t>Ходит осень по дорожке,</a:t>
            </a:r>
          </a:p>
          <a:p>
            <a:r>
              <a:rPr lang="ru-RU" sz="1600" dirty="0" smtClean="0"/>
              <a:t>Промочила в лужах ножки.</a:t>
            </a:r>
          </a:p>
          <a:p>
            <a:r>
              <a:rPr lang="ru-RU" sz="1600" dirty="0" smtClean="0"/>
              <a:t>Льют дожди, И нет просвета.</a:t>
            </a:r>
          </a:p>
          <a:p>
            <a:r>
              <a:rPr lang="ru-RU" sz="1600" dirty="0" smtClean="0"/>
              <a:t>Затерялось где-то лето.</a:t>
            </a:r>
          </a:p>
          <a:p>
            <a:r>
              <a:rPr lang="ru-RU" sz="1600" dirty="0" smtClean="0"/>
              <a:t>Ходит осень, бродит осень.</a:t>
            </a:r>
          </a:p>
          <a:p>
            <a:r>
              <a:rPr lang="ru-RU" sz="1600" dirty="0" smtClean="0"/>
              <a:t>Ветер с клена листья сбросил.</a:t>
            </a:r>
          </a:p>
          <a:p>
            <a:r>
              <a:rPr lang="ru-RU" sz="1600" dirty="0" smtClean="0"/>
              <a:t>Под ногами коврик новый,</a:t>
            </a:r>
          </a:p>
          <a:p>
            <a:r>
              <a:rPr lang="ru-RU" sz="1600" dirty="0" smtClean="0"/>
              <a:t>Желто-розово-кленовый.</a:t>
            </a:r>
          </a:p>
          <a:p>
            <a:pPr algn="ctr"/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4067944" y="4005064"/>
            <a:ext cx="4824534" cy="255454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Осень</a:t>
            </a:r>
          </a:p>
          <a:p>
            <a:r>
              <a:rPr lang="ru-RU" sz="1600" i="1" dirty="0" smtClean="0"/>
              <a:t>                                                 З.Федоровская</a:t>
            </a:r>
          </a:p>
          <a:p>
            <a:r>
              <a:rPr lang="ru-RU" sz="1600" dirty="0" smtClean="0"/>
              <a:t>Осень на опушке краски разводила,</a:t>
            </a:r>
          </a:p>
          <a:p>
            <a:r>
              <a:rPr lang="ru-RU" sz="1600" dirty="0" smtClean="0"/>
              <a:t>По листве тихонько кистью проводила.</a:t>
            </a:r>
          </a:p>
          <a:p>
            <a:r>
              <a:rPr lang="ru-RU" sz="1600" dirty="0" smtClean="0"/>
              <a:t>Пожелтел орешник и зардели клены</a:t>
            </a:r>
          </a:p>
          <a:p>
            <a:r>
              <a:rPr lang="ru-RU" sz="1600" dirty="0" smtClean="0"/>
              <a:t>В пурпуре осеннем. Только дуб зеленый</a:t>
            </a:r>
          </a:p>
          <a:p>
            <a:r>
              <a:rPr lang="ru-RU" sz="1600" dirty="0" smtClean="0"/>
              <a:t>Утешает осень: - Не жалейте лето!</a:t>
            </a:r>
          </a:p>
          <a:p>
            <a:r>
              <a:rPr lang="ru-RU" sz="1600" dirty="0" smtClean="0"/>
              <a:t>Посмотрите роща золотом одета!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18435" name="Picture 3" descr="D:\Desktop\630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5517232"/>
            <a:ext cx="1584176" cy="1008112"/>
          </a:xfrm>
          <a:prstGeom prst="rect">
            <a:avLst/>
          </a:prstGeom>
          <a:noFill/>
        </p:spPr>
      </p:pic>
      <p:pic>
        <p:nvPicPr>
          <p:cNvPr id="18436" name="Picture 4" descr="D:\Desktop\ra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412776"/>
            <a:ext cx="165618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Desktop\listya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87824" cy="67413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flipH="1">
            <a:off x="3059831" y="404664"/>
            <a:ext cx="4104456" cy="3046988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Осень золотая</a:t>
            </a:r>
          </a:p>
          <a:p>
            <a:r>
              <a:rPr lang="ru-RU" sz="1600" dirty="0" smtClean="0"/>
              <a:t>                                          </a:t>
            </a:r>
            <a:r>
              <a:rPr lang="ru-RU" sz="1600" i="1" dirty="0" err="1" smtClean="0"/>
              <a:t>А.Яранова</a:t>
            </a:r>
            <a:endParaRPr lang="ru-RU" sz="1600" i="1" dirty="0" smtClean="0"/>
          </a:p>
          <a:p>
            <a:r>
              <a:rPr lang="ru-RU" sz="1600" dirty="0" smtClean="0"/>
              <a:t>Осень золотая</a:t>
            </a:r>
          </a:p>
          <a:p>
            <a:r>
              <a:rPr lang="ru-RU" sz="1600" dirty="0" smtClean="0"/>
              <a:t>Ходит по дорожкам.</a:t>
            </a:r>
          </a:p>
          <a:p>
            <a:r>
              <a:rPr lang="ru-RU" sz="1600" dirty="0" smtClean="0"/>
              <a:t>У неё на ножках</a:t>
            </a:r>
          </a:p>
          <a:p>
            <a:r>
              <a:rPr lang="ru-RU" sz="1600" dirty="0" smtClean="0"/>
              <a:t>Желтые сапожки.</a:t>
            </a:r>
          </a:p>
          <a:p>
            <a:r>
              <a:rPr lang="ru-RU" sz="1600" dirty="0" smtClean="0"/>
              <a:t>У неё на платье</a:t>
            </a:r>
          </a:p>
          <a:p>
            <a:r>
              <a:rPr lang="ru-RU" sz="1600" dirty="0" smtClean="0"/>
              <a:t>Листики цветные,</a:t>
            </a:r>
          </a:p>
          <a:p>
            <a:r>
              <a:rPr lang="ru-RU" sz="1600" dirty="0" smtClean="0"/>
              <a:t>А в её лукошке</a:t>
            </a:r>
          </a:p>
          <a:p>
            <a:r>
              <a:rPr lang="ru-RU" sz="1600" dirty="0" smtClean="0"/>
              <a:t>Есть грибы лесные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19459" name="Picture 3" descr="D:\Desktop\087d892ef56c7fff75ae8680a36d5b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052736"/>
            <a:ext cx="1728192" cy="21602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7984" y="3933056"/>
            <a:ext cx="3960440" cy="255454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Осень</a:t>
            </a:r>
          </a:p>
          <a:p>
            <a:r>
              <a:rPr lang="ru-RU" sz="1600" dirty="0" smtClean="0"/>
              <a:t>                                                       </a:t>
            </a:r>
            <a:r>
              <a:rPr lang="ru-RU" sz="1600" i="1" dirty="0" smtClean="0"/>
              <a:t>Э.Булгакова</a:t>
            </a:r>
          </a:p>
          <a:p>
            <a:r>
              <a:rPr lang="ru-RU" sz="1600" dirty="0" smtClean="0"/>
              <a:t>Если нету настроенья,</a:t>
            </a:r>
          </a:p>
          <a:p>
            <a:r>
              <a:rPr lang="ru-RU" sz="1600" dirty="0" smtClean="0"/>
              <a:t>Если улица промокла,</a:t>
            </a:r>
          </a:p>
          <a:p>
            <a:r>
              <a:rPr lang="ru-RU" sz="1600" dirty="0" smtClean="0"/>
              <a:t>Дождь размазывает слезы</a:t>
            </a:r>
          </a:p>
          <a:p>
            <a:r>
              <a:rPr lang="ru-RU" sz="1600" dirty="0" smtClean="0"/>
              <a:t>По асфальту и по стеклам,</a:t>
            </a:r>
          </a:p>
          <a:p>
            <a:r>
              <a:rPr lang="ru-RU" sz="1600" dirty="0" smtClean="0"/>
              <a:t>Если дети на прогулку</a:t>
            </a:r>
          </a:p>
          <a:p>
            <a:r>
              <a:rPr lang="ru-RU" sz="1600" dirty="0" smtClean="0"/>
              <a:t>Не высовывают носа,</a:t>
            </a:r>
          </a:p>
          <a:p>
            <a:r>
              <a:rPr lang="ru-RU" sz="1600" dirty="0" smtClean="0"/>
              <a:t>Это значит – потеряла</a:t>
            </a:r>
          </a:p>
          <a:p>
            <a:r>
              <a:rPr lang="ru-RU" sz="1600" dirty="0" smtClean="0"/>
              <a:t>Разноцветный зонтик Осень.</a:t>
            </a:r>
            <a:endParaRPr lang="ru-RU" sz="1600" dirty="0"/>
          </a:p>
        </p:txBody>
      </p:sp>
      <p:pic>
        <p:nvPicPr>
          <p:cNvPr id="2050" name="Picture 2" descr="D:\Desktop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9127" y="4581129"/>
            <a:ext cx="1325281" cy="1086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listya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19872" cy="67413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19876" y="188640"/>
            <a:ext cx="58525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Умелые ручки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1124744"/>
            <a:ext cx="3384376" cy="4031873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i="1" dirty="0" smtClean="0"/>
              <a:t>       Загадка</a:t>
            </a:r>
          </a:p>
          <a:p>
            <a:r>
              <a:rPr lang="ru-RU" sz="1600" dirty="0" smtClean="0"/>
              <a:t>Ягоды не сладость,</a:t>
            </a:r>
          </a:p>
          <a:p>
            <a:r>
              <a:rPr lang="ru-RU" sz="1600" dirty="0" smtClean="0"/>
              <a:t>Зато глазу радость</a:t>
            </a:r>
          </a:p>
          <a:p>
            <a:r>
              <a:rPr lang="ru-RU" sz="1600" dirty="0" smtClean="0"/>
              <a:t>И садам украшенье, </a:t>
            </a:r>
          </a:p>
          <a:p>
            <a:r>
              <a:rPr lang="ru-RU" sz="1600" dirty="0" smtClean="0"/>
              <a:t>А для птичек угощенье.</a:t>
            </a:r>
          </a:p>
          <a:p>
            <a:endParaRPr lang="ru-RU" sz="1600" dirty="0" smtClean="0"/>
          </a:p>
          <a:p>
            <a:r>
              <a:rPr lang="ru-RU" sz="1600" dirty="0" smtClean="0"/>
              <a:t>Догадались, что за ягодки такие? Конечно, это рябина.</a:t>
            </a:r>
          </a:p>
          <a:p>
            <a:endParaRPr lang="ru-RU" sz="1600" dirty="0" smtClean="0"/>
          </a:p>
          <a:p>
            <a:r>
              <a:rPr lang="ru-RU" sz="1600" dirty="0" smtClean="0"/>
              <a:t>На листе картона нарисуйте веточку, из цветной бумаги вырежьте листочки и приклейте их на веточку. Шарики пенопласта (заранее выкрашенные в красный цвет и высушенные) аккуратно приклейте к веточке.</a:t>
            </a:r>
            <a:endParaRPr lang="ru-RU" sz="1600" dirty="0"/>
          </a:p>
        </p:txBody>
      </p:sp>
      <p:pic>
        <p:nvPicPr>
          <p:cNvPr id="2051" name="Picture 3" descr="D:\Desktop\rjabina_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573016"/>
            <a:ext cx="2160240" cy="3024337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:\Desktop\0_7bead_cac53ee4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733256"/>
            <a:ext cx="5112568" cy="936104"/>
          </a:xfrm>
          <a:prstGeom prst="rect">
            <a:avLst/>
          </a:prstGeom>
          <a:noFill/>
        </p:spPr>
      </p:pic>
      <p:pic>
        <p:nvPicPr>
          <p:cNvPr id="6" name="Picture 4" descr="D:\Desktop\0_67f78_7e73a7f0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4176464" cy="5544616"/>
          </a:xfrm>
          <a:prstGeom prst="rect">
            <a:avLst/>
          </a:prstGeom>
          <a:noFill/>
        </p:spPr>
      </p:pic>
      <p:pic>
        <p:nvPicPr>
          <p:cNvPr id="6149" name="Picture 5" descr="D:\Desktop\3be7f15e6c4d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76672"/>
            <a:ext cx="4131018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esktop\0_7bead_cac53ee4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661247"/>
            <a:ext cx="5760640" cy="1008113"/>
          </a:xfrm>
          <a:prstGeom prst="rect">
            <a:avLst/>
          </a:prstGeom>
          <a:noFill/>
        </p:spPr>
      </p:pic>
      <p:pic>
        <p:nvPicPr>
          <p:cNvPr id="5123" name="Picture 3" descr="D:\Desktop\jpf9djnjx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320480" cy="5328592"/>
          </a:xfrm>
          <a:prstGeom prst="rect">
            <a:avLst/>
          </a:prstGeom>
          <a:noFill/>
        </p:spPr>
      </p:pic>
      <p:pic>
        <p:nvPicPr>
          <p:cNvPr id="5" name="Picture 2" descr="D:\Desktop\дети ре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620688"/>
            <a:ext cx="4104456" cy="5421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bd1c245e0e96a8f6e1cb13012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4176464" cy="4968552"/>
          </a:xfrm>
          <a:prstGeom prst="rect">
            <a:avLst/>
          </a:prstGeom>
          <a:noFill/>
        </p:spPr>
      </p:pic>
      <p:pic>
        <p:nvPicPr>
          <p:cNvPr id="3075" name="Picture 3" descr="D: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08720"/>
            <a:ext cx="4320480" cy="5472608"/>
          </a:xfrm>
          <a:prstGeom prst="rect">
            <a:avLst/>
          </a:prstGeom>
          <a:noFill/>
        </p:spPr>
      </p:pic>
      <p:pic>
        <p:nvPicPr>
          <p:cNvPr id="3076" name="Picture 4" descr="D:\Desktop\0_7bead_cac53ee4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5229200"/>
            <a:ext cx="4536504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0_7bead_cac53ee4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157192"/>
            <a:ext cx="8886064" cy="17008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188640"/>
            <a:ext cx="864096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Использование ИР:</a:t>
            </a:r>
          </a:p>
          <a:p>
            <a:r>
              <a:rPr lang="ru-RU" dirty="0" smtClean="0"/>
              <a:t>http://www.alegri.ru/fyen-shui/primety-i-sovety/primety-oseni-dlja-doshkolnikov.html</a:t>
            </a:r>
          </a:p>
          <a:p>
            <a:r>
              <a:rPr lang="ru-RU" dirty="0" smtClean="0"/>
              <a:t>http://my-calend.ru/folklor/autumn-proverbs           </a:t>
            </a:r>
          </a:p>
          <a:p>
            <a:r>
              <a:rPr lang="ru-RU" dirty="0" smtClean="0"/>
              <a:t>https://pp.vk.me/c543108/v543108251/15a1c/qnLqCxzKUp4.jpg</a:t>
            </a:r>
          </a:p>
          <a:p>
            <a:r>
              <a:rPr lang="ru-RU" dirty="0" smtClean="0"/>
              <a:t>http://malushata.ru/wp-content/uploads/2012/09/Dozhd1.jpg</a:t>
            </a:r>
          </a:p>
          <a:p>
            <a:r>
              <a:rPr lang="ru-RU" dirty="0" smtClean="0"/>
              <a:t>http://www.nachalka.com.ua/_ph/25/2/662239038.jpg</a:t>
            </a:r>
          </a:p>
          <a:p>
            <a:r>
              <a:rPr lang="ru-RU" dirty="0" smtClean="0"/>
              <a:t>http://doshvozrast.ru/roditeli/roditelistihi08.htm</a:t>
            </a:r>
          </a:p>
          <a:p>
            <a:r>
              <a:rPr lang="ru-RU" dirty="0" smtClean="0"/>
              <a:t>http://www.dou75.ru/14/images/prazdnik_oseni23.10.15/SAM.jpg</a:t>
            </a:r>
          </a:p>
          <a:p>
            <a:r>
              <a:rPr lang="ru-RU" dirty="0" smtClean="0"/>
              <a:t>http://stihi-stihi.ru/board/stihi_pro_vremena_goda/stiki_osen/4</a:t>
            </a:r>
          </a:p>
          <a:p>
            <a:r>
              <a:rPr lang="ru-RU" dirty="0" smtClean="0"/>
              <a:t>http://ppt4web.ru/images/581/22492/640/img12.jpg</a:t>
            </a:r>
          </a:p>
          <a:p>
            <a:r>
              <a:rPr lang="ru-RU" dirty="0" smtClean="0"/>
              <a:t>http://hameleons.com/uploads/posts/2010-10/1286050892_5.jpg       </a:t>
            </a:r>
          </a:p>
          <a:p>
            <a:r>
              <a:rPr lang="ru-RU" dirty="0" smtClean="0"/>
              <a:t>http://img-fotki.yandex.ru/get/4706/103064218.1ea/0_67f78_7e73a7f0_XL</a:t>
            </a:r>
          </a:p>
          <a:p>
            <a:r>
              <a:rPr lang="ru-RU" dirty="0" smtClean="0"/>
              <a:t>http://25mb.ru/img/picture/Sep/26/31c304ca84b0702c7853e326ff812b54/5.jpg</a:t>
            </a:r>
          </a:p>
          <a:p>
            <a:r>
              <a:rPr lang="ru-RU" dirty="0" smtClean="0"/>
              <a:t>http://1.bp.blogspot.com/pAc8TsCoVc4/VggpeIO48RI/AAAAAAAAGyg/LB2jkqUEg6U/s1600/3be7f15e6c4dt.jpg</a:t>
            </a:r>
          </a:p>
          <a:p>
            <a:r>
              <a:rPr lang="ru-RU" dirty="0" smtClean="0"/>
              <a:t>http://www.baby.ru/storage/a/d/d/b/579752.723149.jpeg</a:t>
            </a:r>
          </a:p>
          <a:p>
            <a:r>
              <a:rPr lang="ru-RU" dirty="0" smtClean="0"/>
              <a:t>http://crosti.ru/patterns/00/02/29/9bdb36427e/preview.jpg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Desktop\0_7bead_cac53ee4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29200"/>
            <a:ext cx="9144000" cy="16287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188640"/>
            <a:ext cx="8784976" cy="510909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Осень</a:t>
            </a:r>
            <a:r>
              <a:rPr lang="ru-RU" sz="1600" b="1" dirty="0" smtClean="0"/>
              <a:t> </a:t>
            </a:r>
            <a:r>
              <a:rPr lang="ru-RU" sz="1600" dirty="0" smtClean="0"/>
              <a:t>излюбленная пора для многих писателей и поэтов -  сколько  произведений посвящено ей, не счесть. Кто-то находил в ней покой и очарование, кто-то – меланхолию и фатализм, но устоять перед осенью удавалось немногим.</a:t>
            </a:r>
          </a:p>
          <a:p>
            <a:endParaRPr lang="ru-RU" sz="1600" dirty="0" smtClean="0"/>
          </a:p>
          <a:p>
            <a:r>
              <a:rPr lang="ru-RU" sz="1600" dirty="0" smtClean="0"/>
              <a:t>В фольклоре много упоминаний об осени – после сбора урожая у людей появлялось свободное время, которое не грех было скоротать за сочинением загадок, </a:t>
            </a:r>
            <a:r>
              <a:rPr lang="ru-RU" sz="1600" dirty="0" err="1" smtClean="0"/>
              <a:t>потешек</a:t>
            </a:r>
            <a:r>
              <a:rPr lang="ru-RU" sz="1600" dirty="0" smtClean="0"/>
              <a:t>, стихов, под неторопливый шум осенних дождей. Немало об осени примет, поговорок  – большая часть которых пытается предсказать например холодность зимы или засушливость будущей весны. Эти безусловно важные для людей вещи, зачастую укладывались в довольно шутливые формы.</a:t>
            </a:r>
          </a:p>
          <a:p>
            <a:pPr algn="ctr"/>
            <a:endParaRPr lang="ru-RU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Рассказ для детей об осени.</a:t>
            </a:r>
          </a:p>
          <a:p>
            <a:r>
              <a:rPr lang="ru-RU" sz="1600" dirty="0" smtClean="0"/>
              <a:t>Наступила осень. Листочки на деревьях пожелтели и стали опадать. По ним можно походить и послушать, как они шуршат. Давайте послушаем: шур-шур-шур. </a:t>
            </a:r>
          </a:p>
          <a:p>
            <a:r>
              <a:rPr lang="ru-RU" sz="1600" dirty="0" smtClean="0"/>
              <a:t>Солнышко прячется за тучку, а из тучки льет дождик. Давайте послушаем как он капает: кап-кап-кап. А после дождика на дорожках лужи, по ним можно походить в резиновых сапожках и послушать: </a:t>
            </a:r>
            <a:r>
              <a:rPr lang="ru-RU" sz="1600" dirty="0" err="1" smtClean="0"/>
              <a:t>буль</a:t>
            </a:r>
            <a:r>
              <a:rPr lang="ru-RU" sz="1600" dirty="0" smtClean="0"/>
              <a:t> –буль-буль. На улице стало холодно,  и люди надевают осеннюю одежду: курточки, шапочки, сапожки. </a:t>
            </a:r>
          </a:p>
          <a:p>
            <a:r>
              <a:rPr lang="ru-RU" sz="1600" dirty="0" smtClean="0"/>
              <a:t>В лесу осенью много грибов, их можно собирать в корзинки. А вы знаете, кто еще любит грибы? Конечно белочка и  ежик. Они их тоже собирают и складывают в свои  </a:t>
            </a:r>
            <a:r>
              <a:rPr lang="ru-RU" sz="1600" dirty="0" err="1" smtClean="0"/>
              <a:t>кладовочки</a:t>
            </a:r>
            <a:r>
              <a:rPr lang="ru-RU" sz="1600" dirty="0" smtClean="0"/>
              <a:t>. Так они осенью готовятся к зиме.</a:t>
            </a:r>
            <a:endParaRPr lang="ru-RU" sz="1600" dirty="0"/>
          </a:p>
        </p:txBody>
      </p:sp>
      <p:pic>
        <p:nvPicPr>
          <p:cNvPr id="5" name="Osen_-_melodi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esktop\0_7bead_cac53ee4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6247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427984" y="620688"/>
            <a:ext cx="4464496" cy="233910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Осень подразделяют на  подсезонье:</a:t>
            </a:r>
          </a:p>
          <a:p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1 – 23 сентября – Начало осени;</a:t>
            </a:r>
          </a:p>
          <a:p>
            <a:r>
              <a:rPr lang="ru-RU" dirty="0" smtClean="0"/>
              <a:t>24 сентября – 14 октября – Золотая осень;</a:t>
            </a:r>
          </a:p>
          <a:p>
            <a:r>
              <a:rPr lang="ru-RU" dirty="0" smtClean="0"/>
              <a:t>15 – 22 октября – Глубокая осень;</a:t>
            </a:r>
          </a:p>
          <a:p>
            <a:r>
              <a:rPr lang="ru-RU" dirty="0" smtClean="0"/>
              <a:t>23 октября – 26 ноября – Предзимье;</a:t>
            </a:r>
          </a:p>
          <a:p>
            <a:r>
              <a:rPr lang="ru-RU" dirty="0" smtClean="0"/>
              <a:t>27 – 30 ноября – Первозимье.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esktop\0_7bead_cac53ee4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9593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79712" y="332656"/>
            <a:ext cx="6768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Праздники осени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52" y="1268761"/>
            <a:ext cx="4752528" cy="6032421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Сентябрь</a:t>
            </a:r>
          </a:p>
          <a:p>
            <a:r>
              <a:rPr lang="ru-RU" sz="1600" dirty="0" smtClean="0"/>
              <a:t>1 сентября -  день знаний</a:t>
            </a:r>
          </a:p>
          <a:p>
            <a:r>
              <a:rPr lang="ru-RU" sz="1600" dirty="0" smtClean="0"/>
              <a:t>9 сентября – международный день красоты</a:t>
            </a:r>
          </a:p>
          <a:p>
            <a:r>
              <a:rPr lang="ru-RU" sz="1600" dirty="0" smtClean="0"/>
              <a:t>21 сентября – международный день мира</a:t>
            </a:r>
          </a:p>
          <a:p>
            <a:r>
              <a:rPr lang="ru-RU" sz="1600" dirty="0" smtClean="0"/>
              <a:t>27 сентября – день воспитателя</a:t>
            </a:r>
          </a:p>
          <a:p>
            <a:endParaRPr lang="ru-RU" sz="1600" dirty="0" smtClean="0"/>
          </a:p>
          <a:p>
            <a:pPr algn="ctr"/>
            <a:r>
              <a:rPr lang="ru-RU" sz="1600" b="1" dirty="0" smtClean="0"/>
              <a:t>Октябрь</a:t>
            </a:r>
          </a:p>
          <a:p>
            <a:r>
              <a:rPr lang="ru-RU" sz="1600" dirty="0" smtClean="0"/>
              <a:t>1 октября – всемирный день пожилых людей. Международный день музыки.</a:t>
            </a:r>
          </a:p>
          <a:p>
            <a:r>
              <a:rPr lang="ru-RU" sz="1600" dirty="0" smtClean="0"/>
              <a:t>4 октября – всемирный день животных.</a:t>
            </a:r>
          </a:p>
          <a:p>
            <a:r>
              <a:rPr lang="ru-RU" sz="1600" dirty="0" smtClean="0"/>
              <a:t>5 октября – всемирный день учителя.</a:t>
            </a:r>
          </a:p>
          <a:p>
            <a:r>
              <a:rPr lang="ru-RU" sz="1600" dirty="0" smtClean="0"/>
              <a:t>9 октября – всемирный день почты.</a:t>
            </a:r>
          </a:p>
          <a:p>
            <a:r>
              <a:rPr lang="ru-RU" sz="1600" dirty="0" smtClean="0"/>
              <a:t>28 октября – международный день мультфильмов.</a:t>
            </a:r>
          </a:p>
          <a:p>
            <a:endParaRPr lang="ru-RU" sz="1600" dirty="0" smtClean="0"/>
          </a:p>
          <a:p>
            <a:pPr algn="ctr"/>
            <a:r>
              <a:rPr lang="ru-RU" sz="1600" b="1" dirty="0" smtClean="0"/>
              <a:t>Ноябрь</a:t>
            </a:r>
          </a:p>
          <a:p>
            <a:r>
              <a:rPr lang="ru-RU" sz="1600" dirty="0" smtClean="0"/>
              <a:t>4 ноября -  день народного единства.</a:t>
            </a:r>
          </a:p>
          <a:p>
            <a:r>
              <a:rPr lang="ru-RU" sz="1600" dirty="0" smtClean="0"/>
              <a:t>18 ноября – день рождения деда  Мороза.</a:t>
            </a:r>
          </a:p>
          <a:p>
            <a:r>
              <a:rPr lang="ru-RU" sz="1600" dirty="0" smtClean="0"/>
              <a:t>20 ноября – всемирный день детей.</a:t>
            </a:r>
          </a:p>
          <a:p>
            <a:r>
              <a:rPr lang="ru-RU" sz="1600" dirty="0" smtClean="0"/>
              <a:t>21 ноября – всемирный день приветствий.</a:t>
            </a:r>
          </a:p>
          <a:p>
            <a:r>
              <a:rPr lang="ru-RU" sz="1600" dirty="0" smtClean="0"/>
              <a:t>27 ноября – день матери.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dirty="0"/>
          </a:p>
        </p:txBody>
      </p:sp>
      <p:pic>
        <p:nvPicPr>
          <p:cNvPr id="4099" name="Picture 3" descr="D:\Desktop\mama_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6021288"/>
            <a:ext cx="2304256" cy="836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Desktop\listya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31840" cy="66247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55776" y="116632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Признаки осени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980728"/>
            <a:ext cx="29523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Листья желтеют, краснеют и опадают.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Часто идут дожди.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Дует холодный ветер.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Люди собирают урожай 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Животные  готовятся к зиме.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Перелетные птицы                                                    улетают в теплые края.</a:t>
            </a:r>
            <a:endParaRPr lang="ru-RU" dirty="0"/>
          </a:p>
        </p:txBody>
      </p:sp>
      <p:pic>
        <p:nvPicPr>
          <p:cNvPr id="21507" name="Picture 3" descr="D:\Desktop\1253696730_automn_leav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908720"/>
            <a:ext cx="2232248" cy="864096"/>
          </a:xfrm>
          <a:prstGeom prst="rect">
            <a:avLst/>
          </a:prstGeom>
          <a:noFill/>
        </p:spPr>
      </p:pic>
      <p:pic>
        <p:nvPicPr>
          <p:cNvPr id="21508" name="Picture 4" descr="D:\Desktop\0_60be9_52635924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700808"/>
            <a:ext cx="2196244" cy="936104"/>
          </a:xfrm>
          <a:prstGeom prst="rect">
            <a:avLst/>
          </a:prstGeom>
          <a:noFill/>
        </p:spPr>
      </p:pic>
      <p:pic>
        <p:nvPicPr>
          <p:cNvPr id="21509" name="Picture 5" descr="D:\Desktop\111008--38035977-m750x740-ueb2b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708921"/>
            <a:ext cx="2952328" cy="1224136"/>
          </a:xfrm>
          <a:prstGeom prst="rect">
            <a:avLst/>
          </a:prstGeom>
          <a:noFill/>
        </p:spPr>
      </p:pic>
      <p:pic>
        <p:nvPicPr>
          <p:cNvPr id="21510" name="Picture 6" descr="D:\Desktop\1350224612_978-5-86775-140-1-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005064"/>
            <a:ext cx="3024336" cy="1224136"/>
          </a:xfrm>
          <a:prstGeom prst="rect">
            <a:avLst/>
          </a:prstGeom>
          <a:noFill/>
        </p:spPr>
      </p:pic>
      <p:pic>
        <p:nvPicPr>
          <p:cNvPr id="21511" name="Picture 7" descr="D:\Desktop\bird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9" y="5229200"/>
            <a:ext cx="2088232" cy="108012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868144" y="5301208"/>
            <a:ext cx="3168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Люди одевают осеннюю одежду.</a:t>
            </a:r>
            <a:endParaRPr lang="ru-RU" dirty="0"/>
          </a:p>
        </p:txBody>
      </p:sp>
      <p:pic>
        <p:nvPicPr>
          <p:cNvPr id="21512" name="Picture 8" descr="D:\Desktop\depositphotos_11546860-Kids-with-umbrella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11752" y="5589240"/>
            <a:ext cx="2232248" cy="126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esktop\listya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5983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63688" y="188640"/>
            <a:ext cx="70567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Д/и «Признаки осени»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1124744"/>
            <a:ext cx="6336704" cy="575542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Цель: закрепить знания детей о признаках осени, развивать мышление, память, связную речь; воспитывать любовь к родной природе.</a:t>
            </a:r>
          </a:p>
          <a:p>
            <a:endParaRPr lang="ru-RU" sz="1600" dirty="0" smtClean="0"/>
          </a:p>
          <a:p>
            <a:r>
              <a:rPr lang="ru-RU" sz="1600" dirty="0" smtClean="0"/>
              <a:t>Ход игры:</a:t>
            </a:r>
          </a:p>
          <a:p>
            <a:r>
              <a:rPr lang="ru-RU" sz="1600" dirty="0" smtClean="0"/>
              <a:t>Дети берут из коробочки картинки с изображением признаков осени и называют их. Затем прикрепляют картинку к магнитной доске.</a:t>
            </a:r>
          </a:p>
          <a:p>
            <a:endParaRPr lang="ru-RU" sz="1600" dirty="0" smtClean="0"/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Осенью солнышко светит меньше и мало греет.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День становится короче, а ночь длиннее.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Часто идут дожди, на дорогах лужи.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Дует сильный, холодный ветер.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Листья желтеют, краснеют и опадают. Начинается листопад.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С полей и огородов люди собирают урожай.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Животные и птицы готовятся к зиме.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Перелетные птицы улетают в теплые края.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Люди надевают осеннюю одежду.</a:t>
            </a:r>
          </a:p>
          <a:p>
            <a:endParaRPr lang="ru-RU" sz="1600" dirty="0" smtClean="0"/>
          </a:p>
          <a:p>
            <a:r>
              <a:rPr lang="ru-RU" sz="1600" dirty="0" smtClean="0"/>
              <a:t>На магнитной доске получается  карточная схема рассказа об осени.</a:t>
            </a:r>
          </a:p>
          <a:p>
            <a:r>
              <a:rPr lang="ru-RU" sz="1600" dirty="0" smtClean="0"/>
              <a:t>(играть можно как с одним ребенком, так и с несколькими одновременно (в таком случае дети выкладывают и рассказывают по очереди)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listya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032448" cy="65527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47199" y="260648"/>
            <a:ext cx="49936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Приметы осени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11960" y="1340768"/>
            <a:ext cx="4608512" cy="5078313"/>
          </a:xfrm>
          <a:prstGeom prst="rect">
            <a:avLst/>
          </a:prstGeom>
          <a:noFill/>
          <a:ln w="57150">
            <a:solidFill>
              <a:srgbClr val="FFC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Теплая осень – к долгой зиме.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Гром в сентябре предвещает теплую осень.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Много желудей на дубу в сентябре – к холодной зиме.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Много паутины на бабье лето – к ясной осени и холодной зиме.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Появление комаров поздней осенью – к мягкой зиме.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 лесу много рябины – осень будет дождливая, мало рябины – сухая.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Осенью птицы летят низко – к холодной зиме, высоко – к теплой.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Октябрьский гром – к бесснежной зиме.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Листья с деревьев опадают медленно к нескорым морозам.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Осень ненастная – весна дождливая.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Если орехов много, а грибов нет – зима будет суровая.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Desktop\listya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248472" cy="655272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260648"/>
            <a:ext cx="83529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Пословицы и поговорки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1412776"/>
            <a:ext cx="4464496" cy="5078313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Весна красна цветами, а осень снопами.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Весна красна, да голодна,  осень дождлива, да сытна.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Осень – перемен восемь.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От осени к лету назад поворота нету.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Осень прикажет, а весна свое скажет.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Придет осень, да за все спросит.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 сентябре синица просит осень в гости.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Осень идет – дожди за собой ведет.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Октябрь зиме ворота открывает.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 сентябре днем погоже, да по утру негоже.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 сентябре и лист на дереве не держится.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esktop\listya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3240360" cy="64807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11760" y="0"/>
            <a:ext cx="62646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Загадки об осени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980728"/>
            <a:ext cx="3096344" cy="135421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Листья с веток облетают,</a:t>
            </a:r>
          </a:p>
          <a:p>
            <a:r>
              <a:rPr lang="ru-RU" sz="1600" dirty="0" smtClean="0"/>
              <a:t>Птицы к югу улетают.</a:t>
            </a:r>
          </a:p>
          <a:p>
            <a:r>
              <a:rPr lang="ru-RU" sz="1600" dirty="0" smtClean="0"/>
              <a:t>«Что за время года?» - спросим.</a:t>
            </a:r>
          </a:p>
          <a:p>
            <a:r>
              <a:rPr lang="ru-RU" sz="1600" dirty="0" smtClean="0"/>
              <a:t>Нам ответят: «Это…» </a:t>
            </a:r>
            <a:r>
              <a:rPr lang="ru-RU" sz="1600" b="1" i="1" dirty="0" smtClean="0"/>
              <a:t>(осень)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228184" y="1268760"/>
            <a:ext cx="2808312" cy="1323439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 след за августом приходит,</a:t>
            </a:r>
          </a:p>
          <a:p>
            <a:r>
              <a:rPr lang="ru-RU" sz="1600" dirty="0" smtClean="0"/>
              <a:t>С листопадом хороводит</a:t>
            </a:r>
          </a:p>
          <a:p>
            <a:r>
              <a:rPr lang="ru-RU" sz="1600" dirty="0" smtClean="0"/>
              <a:t>И богат он урожаем,</a:t>
            </a:r>
          </a:p>
          <a:p>
            <a:r>
              <a:rPr lang="ru-RU" sz="1600" dirty="0" smtClean="0"/>
              <a:t>Мы его, конечно, знаем!</a:t>
            </a:r>
          </a:p>
          <a:p>
            <a:r>
              <a:rPr lang="ru-RU" sz="1600" b="1" i="1" dirty="0" smtClean="0"/>
              <a:t>(сентябрь)</a:t>
            </a:r>
            <a:endParaRPr lang="ru-RU" sz="16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059832" y="2492896"/>
            <a:ext cx="3096344" cy="209288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Все мрачней лицо природы:</a:t>
            </a:r>
          </a:p>
          <a:p>
            <a:r>
              <a:rPr lang="ru-RU" sz="1600" dirty="0" smtClean="0"/>
              <a:t>Почернели огороды,</a:t>
            </a:r>
          </a:p>
          <a:p>
            <a:r>
              <a:rPr lang="ru-RU" sz="1600" dirty="0" smtClean="0"/>
              <a:t>Оголяются леса,</a:t>
            </a:r>
          </a:p>
          <a:p>
            <a:r>
              <a:rPr lang="ru-RU" sz="1600" dirty="0" smtClean="0"/>
              <a:t>Смолкнут птичьи голоса,</a:t>
            </a:r>
          </a:p>
          <a:p>
            <a:r>
              <a:rPr lang="ru-RU" sz="1600" dirty="0" smtClean="0"/>
              <a:t>Мишка в спячку завалился.</a:t>
            </a:r>
          </a:p>
          <a:p>
            <a:r>
              <a:rPr lang="ru-RU" sz="1600" dirty="0" smtClean="0"/>
              <a:t>Что за месяц к нам явился?</a:t>
            </a:r>
          </a:p>
          <a:p>
            <a:r>
              <a:rPr lang="ru-RU" sz="1600" b="1" i="1" dirty="0" smtClean="0"/>
              <a:t>(октябрь)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300192" y="2924944"/>
            <a:ext cx="2664296" cy="1815882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Поле черно-белым стало,</a:t>
            </a:r>
          </a:p>
          <a:p>
            <a:r>
              <a:rPr lang="ru-RU" sz="1600" dirty="0" smtClean="0"/>
              <a:t>Падает то дождь, то снег.</a:t>
            </a:r>
          </a:p>
          <a:p>
            <a:r>
              <a:rPr lang="ru-RU" sz="1600" dirty="0" smtClean="0"/>
              <a:t>А еще похолодало – </a:t>
            </a:r>
          </a:p>
          <a:p>
            <a:r>
              <a:rPr lang="ru-RU" sz="1600" dirty="0" smtClean="0"/>
              <a:t>Льдом сковало воды рек.</a:t>
            </a:r>
          </a:p>
          <a:p>
            <a:r>
              <a:rPr lang="ru-RU" sz="1600" dirty="0" smtClean="0"/>
              <a:t>Мерзнет в поле оземь ржи.</a:t>
            </a:r>
          </a:p>
          <a:p>
            <a:r>
              <a:rPr lang="ru-RU" sz="1600" dirty="0" smtClean="0"/>
              <a:t>Что за месяц, подскажи!?</a:t>
            </a:r>
          </a:p>
          <a:p>
            <a:r>
              <a:rPr lang="ru-RU" sz="1600" b="1" i="1" dirty="0" smtClean="0"/>
              <a:t>(ноябрь)</a:t>
            </a:r>
            <a:endParaRPr lang="ru-RU" sz="16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491880" y="4725144"/>
            <a:ext cx="2664296" cy="1323439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Осень в гости к нам пришла</a:t>
            </a:r>
          </a:p>
          <a:p>
            <a:r>
              <a:rPr lang="ru-RU" sz="1600" dirty="0" smtClean="0"/>
              <a:t>И с собою принесла….</a:t>
            </a:r>
          </a:p>
          <a:p>
            <a:r>
              <a:rPr lang="ru-RU" sz="1600" dirty="0" smtClean="0"/>
              <a:t>Что? Скажите наугад!</a:t>
            </a:r>
          </a:p>
          <a:p>
            <a:r>
              <a:rPr lang="ru-RU" sz="1600" dirty="0" smtClean="0"/>
              <a:t>Ну, конечно…</a:t>
            </a:r>
          </a:p>
          <a:p>
            <a:r>
              <a:rPr lang="ru-RU" sz="1600" b="1" i="1" dirty="0" smtClean="0"/>
              <a:t>(листопад)</a:t>
            </a:r>
            <a:endParaRPr lang="ru-RU" sz="16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2" y="5013176"/>
            <a:ext cx="2664296" cy="1323439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Мочит поле, лес и луг,</a:t>
            </a:r>
          </a:p>
          <a:p>
            <a:r>
              <a:rPr lang="ru-RU" sz="1600" dirty="0" smtClean="0"/>
              <a:t>Город, дом и все вокруг!</a:t>
            </a:r>
          </a:p>
          <a:p>
            <a:r>
              <a:rPr lang="ru-RU" sz="1600" dirty="0" smtClean="0"/>
              <a:t>Облаков и туч он вождь,</a:t>
            </a:r>
          </a:p>
          <a:p>
            <a:r>
              <a:rPr lang="ru-RU" sz="1600" dirty="0" smtClean="0"/>
              <a:t>Ты же знаешь, это…</a:t>
            </a:r>
          </a:p>
          <a:p>
            <a:r>
              <a:rPr lang="ru-RU" sz="1600" b="1" i="1" dirty="0" smtClean="0"/>
              <a:t>(дождь)</a:t>
            </a:r>
            <a:endParaRPr lang="ru-RU" sz="16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91880" y="6165304"/>
            <a:ext cx="2664296" cy="58477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Летит, а не птица,</a:t>
            </a:r>
          </a:p>
          <a:p>
            <a:r>
              <a:rPr lang="ru-RU" sz="1600" dirty="0" smtClean="0"/>
              <a:t>Воет, а не зверь.  </a:t>
            </a:r>
            <a:r>
              <a:rPr lang="ru-RU" sz="1600" b="1" i="1" dirty="0" smtClean="0"/>
              <a:t>(ветер)</a:t>
            </a:r>
            <a:endParaRPr lang="ru-RU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1266</Words>
  <Application>Microsoft Office PowerPoint</Application>
  <PresentationFormat>Экран (4:3)</PresentationFormat>
  <Paragraphs>201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Валерия</cp:lastModifiedBy>
  <cp:revision>67</cp:revision>
  <dcterms:created xsi:type="dcterms:W3CDTF">2016-09-17T09:00:40Z</dcterms:created>
  <dcterms:modified xsi:type="dcterms:W3CDTF">2016-10-03T17:01:05Z</dcterms:modified>
</cp:coreProperties>
</file>