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5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E8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A40E66-7981-43C0-B3C7-60C959CE80C7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E0ACD1-E0AE-498B-90D3-2A356AB102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153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E0ACD1-E0AE-498B-90D3-2A356AB10286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401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jpeg"/><Relationship Id="rId2" Type="http://schemas.openxmlformats.org/officeDocument/2006/relationships/slide" Target="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hyperlink" Target="http://pochemu4ka.ru/" TargetMode="External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nachalo4ka.ru/wp-content/uploads/2014/07/list-kashtana.png" TargetMode="External"/><Relationship Id="rId13" Type="http://schemas.openxmlformats.org/officeDocument/2006/relationships/image" Target="../media/image3.jpg"/><Relationship Id="rId18" Type="http://schemas.openxmlformats.org/officeDocument/2006/relationships/image" Target="../media/image8.png"/><Relationship Id="rId3" Type="http://schemas.openxmlformats.org/officeDocument/2006/relationships/hyperlink" Target="http://img-fotki.yandex.ru/get/6705/16969765.17b/0_7bef3_740a3e8e_M.png" TargetMode="External"/><Relationship Id="rId7" Type="http://schemas.openxmlformats.org/officeDocument/2006/relationships/hyperlink" Target="http://www.playcast.ru/uploads/2015/05/31/13811109.png" TargetMode="External"/><Relationship Id="rId12" Type="http://schemas.openxmlformats.org/officeDocument/2006/relationships/image" Target="../media/image2.png"/><Relationship Id="rId1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img0.liveinternet.ru/images/attach/c/11/116/870/116870764_large_________10.png" TargetMode="External"/><Relationship Id="rId11" Type="http://schemas.openxmlformats.org/officeDocument/2006/relationships/hyperlink" Target="http://rifmnet.ru/uploads/posts/2016-09/thumbs/1473919837_40221.jpg" TargetMode="External"/><Relationship Id="rId5" Type="http://schemas.openxmlformats.org/officeDocument/2006/relationships/hyperlink" Target="http://www.playcast.ru/uploads/2013/09/20/6132952.png" TargetMode="External"/><Relationship Id="rId15" Type="http://schemas.openxmlformats.org/officeDocument/2006/relationships/image" Target="../media/image5.png"/><Relationship Id="rId10" Type="http://schemas.openxmlformats.org/officeDocument/2006/relationships/hyperlink" Target="http://nachalo4ka.ru/wp-content/uploads/2014/07/list-olhi.png" TargetMode="External"/><Relationship Id="rId19" Type="http://schemas.openxmlformats.org/officeDocument/2006/relationships/image" Target="../media/image9.png"/><Relationship Id="rId4" Type="http://schemas.openxmlformats.org/officeDocument/2006/relationships/hyperlink" Target="http://www.chitalnya.ru/upload2/566/550500907935202112.png" TargetMode="External"/><Relationship Id="rId9" Type="http://schemas.openxmlformats.org/officeDocument/2006/relationships/hyperlink" Target="http://us.cdn2.123rf.com/168nwm/oleksiy/oleksiy0910/oleksiy091000057/5791736-yellow-dried-aspen-leaf-on-white-background-isolated.jpg" TargetMode="External"/><Relationship Id="rId1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97366" y="2272572"/>
            <a:ext cx="7772400" cy="1470025"/>
          </a:xfrm>
        </p:spPr>
        <p:txBody>
          <a:bodyPr>
            <a:no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lang="ru-RU" sz="72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Математический листопад</a:t>
            </a:r>
            <a:endParaRPr lang="ru-RU" sz="72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63688" y="6235080"/>
            <a:ext cx="5616624" cy="62292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Математический тренажёр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8622792" y="6336792"/>
            <a:ext cx="521208" cy="521208"/>
          </a:xfrm>
          <a:prstGeom prst="actionButtonForwardNex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сведения 4">
            <a:hlinkClick r:id="rId2" action="ppaction://hlinksldjump" highlightClick="1"/>
          </p:cNvPr>
          <p:cNvSpPr/>
          <p:nvPr/>
        </p:nvSpPr>
        <p:spPr>
          <a:xfrm>
            <a:off x="7956376" y="6336792"/>
            <a:ext cx="521208" cy="521208"/>
          </a:xfrm>
          <a:prstGeom prst="actionButtonInformatio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614" y="5501706"/>
            <a:ext cx="809398" cy="82311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650385">
            <a:off x="4286373" y="5333167"/>
            <a:ext cx="693458" cy="91733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34903">
            <a:off x="2048140" y="4639682"/>
            <a:ext cx="679931" cy="111464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388" y="3742597"/>
            <a:ext cx="1315196" cy="13164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1493" y="4126277"/>
            <a:ext cx="1396771" cy="104757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1898" y="4280126"/>
            <a:ext cx="1451204" cy="89372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71570"/>
            <a:ext cx="1516879" cy="140545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173" y="5412646"/>
            <a:ext cx="725602" cy="809611"/>
          </a:xfrm>
          <a:prstGeom prst="rect">
            <a:avLst/>
          </a:prstGeom>
        </p:spPr>
      </p:pic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4607496" y="188640"/>
            <a:ext cx="4536504" cy="1754326"/>
          </a:xfrm>
          <a:prstGeom prst="rect">
            <a:avLst/>
          </a:prstGeom>
          <a:ln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/>
            <a:r>
              <a:rPr lang="ru-RU" altLang="ru-RU" b="1" i="1" dirty="0">
                <a:latin typeface="Times New Roman" pitchFamily="18" charset="0"/>
                <a:cs typeface="Times New Roman" pitchFamily="18" charset="0"/>
              </a:rPr>
              <a:t>МКС(К)ОУ «Краснинская школа интернат </a:t>
            </a:r>
            <a:r>
              <a:rPr lang="ru-RU" altLang="ru-RU" b="1" i="1" dirty="0" smtClean="0">
                <a:latin typeface="Times New Roman" pitchFamily="18" charset="0"/>
                <a:cs typeface="Times New Roman" pitchFamily="18" charset="0"/>
              </a:rPr>
              <a:t>»,</a:t>
            </a:r>
            <a:endParaRPr lang="en-US" altLang="ru-RU" b="1" i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altLang="ru-RU" b="1" i="1" dirty="0">
                <a:latin typeface="Times New Roman" pitchFamily="18" charset="0"/>
                <a:cs typeface="Times New Roman" pitchFamily="18" charset="0"/>
              </a:rPr>
              <a:t>Ленинск – Кузнецкий район,</a:t>
            </a:r>
          </a:p>
          <a:p>
            <a:pPr algn="ctr"/>
            <a:r>
              <a:rPr lang="ru-RU" altLang="ru-RU" b="1" i="1" dirty="0">
                <a:latin typeface="Times New Roman" pitchFamily="18" charset="0"/>
                <a:cs typeface="Times New Roman" pitchFamily="18" charset="0"/>
              </a:rPr>
              <a:t>Кемеровская область</a:t>
            </a:r>
          </a:p>
          <a:p>
            <a:pPr algn="ctr"/>
            <a:r>
              <a:rPr lang="ru-RU" altLang="ru-RU" b="1" i="1" dirty="0">
                <a:latin typeface="Times New Roman" pitchFamily="18" charset="0"/>
                <a:cs typeface="Times New Roman" pitchFamily="18" charset="0"/>
              </a:rPr>
              <a:t>Черепанова Елена Николаевна,</a:t>
            </a:r>
          </a:p>
          <a:p>
            <a:pPr algn="ctr"/>
            <a:r>
              <a:rPr lang="ru-RU" altLang="ru-RU" b="1" i="1" dirty="0">
                <a:latin typeface="Times New Roman" pitchFamily="18" charset="0"/>
                <a:cs typeface="Times New Roman" pitchFamily="18" charset="0"/>
              </a:rPr>
              <a:t>учитель математики.</a:t>
            </a:r>
            <a:endParaRPr lang="en-US" alt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pochemu4ka.ru/_ld/120/48874342.jpg">
            <a:hlinkClick r:id="rId11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59" y="188641"/>
            <a:ext cx="3056139" cy="1871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8864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Группа 14"/>
          <p:cNvGrpSpPr/>
          <p:nvPr/>
        </p:nvGrpSpPr>
        <p:grpSpPr>
          <a:xfrm>
            <a:off x="4875433" y="470970"/>
            <a:ext cx="899162" cy="1090330"/>
            <a:chOff x="4283968" y="2708920"/>
            <a:chExt cx="899162" cy="1090330"/>
          </a:xfrm>
        </p:grpSpPr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83968" y="2884848"/>
              <a:ext cx="899162" cy="914402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4519219" y="2708920"/>
              <a:ext cx="57259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rgbClr val="C00000"/>
                  </a:solidFill>
                  <a:latin typeface="+mj-lt"/>
                </a:rPr>
                <a:t>?</a:t>
              </a:r>
              <a:r>
                <a:rPr lang="ru-RU" sz="6000" b="1" dirty="0" smtClean="0">
                  <a:solidFill>
                    <a:srgbClr val="002060"/>
                  </a:solidFill>
                  <a:latin typeface="+mj-lt"/>
                  <a:cs typeface="Times New Roman"/>
                </a:rPr>
                <a:t> </a:t>
              </a:r>
              <a:endParaRPr lang="ru-RU" sz="6000" b="1" dirty="0">
                <a:solidFill>
                  <a:srgbClr val="002060"/>
                </a:solidFill>
                <a:latin typeface="+mj-lt"/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2293333" y="3650613"/>
            <a:ext cx="2348552" cy="2350849"/>
            <a:chOff x="556255" y="1447486"/>
            <a:chExt cx="2348552" cy="2350849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56150">
              <a:off x="556255" y="1447486"/>
              <a:ext cx="2348552" cy="2350849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303744" y="2281088"/>
              <a:ext cx="123944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2060"/>
                  </a:solidFill>
                </a:rPr>
                <a:t>0,025</a:t>
              </a:r>
              <a:endParaRPr lang="ru-RU" sz="36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2071631" y="188640"/>
            <a:ext cx="2060037" cy="1846277"/>
            <a:chOff x="2465740" y="1978386"/>
            <a:chExt cx="2060037" cy="1846277"/>
          </a:xfrm>
        </p:grpSpPr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324262">
              <a:off x="2572620" y="1871506"/>
              <a:ext cx="1846277" cy="2060037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2976225" y="2557381"/>
              <a:ext cx="119616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2060"/>
                  </a:solidFill>
                  <a:latin typeface="+mj-lt"/>
                </a:rPr>
                <a:t>1 </a:t>
              </a:r>
              <a:r>
                <a:rPr lang="ru-RU" sz="3600" b="1" dirty="0" smtClean="0">
                  <a:solidFill>
                    <a:srgbClr val="002060"/>
                  </a:solidFill>
                  <a:latin typeface="+mj-lt"/>
                  <a:cs typeface="Times New Roman"/>
                </a:rPr>
                <a:t>: 4  </a:t>
              </a:r>
              <a:endParaRPr lang="ru-RU" sz="3600" b="1" dirty="0">
                <a:solidFill>
                  <a:srgbClr val="002060"/>
                </a:solidFill>
                <a:latin typeface="+mj-lt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4283968" y="767637"/>
            <a:ext cx="6222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+mj-lt"/>
                <a:cs typeface="Times New Roman"/>
              </a:rPr>
              <a:t> = </a:t>
            </a:r>
            <a:endParaRPr lang="ru-RU" sz="3600" b="1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323528" y="2274215"/>
            <a:ext cx="2348552" cy="2350849"/>
            <a:chOff x="556255" y="1447486"/>
            <a:chExt cx="2348552" cy="2350849"/>
          </a:xfrm>
        </p:grpSpPr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56150">
              <a:off x="556255" y="1447486"/>
              <a:ext cx="2348552" cy="2350849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1390333" y="2295398"/>
              <a:ext cx="77136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2060"/>
                  </a:solidFill>
                </a:rPr>
                <a:t>2,5</a:t>
              </a:r>
              <a:endParaRPr lang="ru-RU" sz="36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6232942" y="3650613"/>
            <a:ext cx="2348552" cy="2350849"/>
            <a:chOff x="556255" y="1447486"/>
            <a:chExt cx="2348552" cy="2350849"/>
          </a:xfrm>
        </p:grpSpPr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56150">
              <a:off x="556255" y="1447486"/>
              <a:ext cx="2348552" cy="2350849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1320749" y="2281089"/>
              <a:ext cx="100540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2060"/>
                  </a:solidFill>
                </a:rPr>
                <a:t>0,25</a:t>
              </a:r>
              <a:endParaRPr lang="ru-RU" sz="36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4263138" y="2274215"/>
            <a:ext cx="2348552" cy="2350849"/>
            <a:chOff x="556255" y="1447486"/>
            <a:chExt cx="2348552" cy="2350849"/>
          </a:xfrm>
        </p:grpSpPr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56150">
              <a:off x="556255" y="1447486"/>
              <a:ext cx="2348552" cy="2350849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1269029" y="2299744"/>
              <a:ext cx="123944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2060"/>
                  </a:solidFill>
                </a:rPr>
                <a:t>0,205</a:t>
              </a:r>
              <a:endParaRPr lang="ru-RU" sz="3600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569476" y="1955417"/>
            <a:ext cx="60003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</a:rPr>
              <a:t>Выбери правильный ответ:</a:t>
            </a:r>
            <a:endParaRPr lang="ru-RU" sz="3600" b="1" i="1" dirty="0">
              <a:solidFill>
                <a:srgbClr val="002060"/>
              </a:solidFill>
            </a:endParaRPr>
          </a:p>
        </p:txBody>
      </p:sp>
      <p:sp>
        <p:nvSpPr>
          <p:cNvPr id="26" name="Управляющая кнопка: далее 25">
            <a:hlinkClick r:id="" action="ppaction://hlinkshowjump?jump=nextslide" highlightClick="1"/>
          </p:cNvPr>
          <p:cNvSpPr/>
          <p:nvPr/>
        </p:nvSpPr>
        <p:spPr>
          <a:xfrm>
            <a:off x="8622792" y="6336792"/>
            <a:ext cx="521208" cy="521208"/>
          </a:xfrm>
          <a:prstGeom prst="actionButtonForwardNex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136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" presetClass="exit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" presetClass="exit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" presetClass="exit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" presetClass="exit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3.7037E-6 L -0.18403 -0.55023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01" y="-27523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1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5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9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000"/>
                            </p:stCondLst>
                            <p:childTnLst>
                              <p:par>
                                <p:cTn id="10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25" grpId="0"/>
      <p:bldP spid="25" grpId="1"/>
      <p:bldP spid="2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Группа 14"/>
          <p:cNvGrpSpPr/>
          <p:nvPr/>
        </p:nvGrpSpPr>
        <p:grpSpPr>
          <a:xfrm>
            <a:off x="4875433" y="470970"/>
            <a:ext cx="899162" cy="1090330"/>
            <a:chOff x="4283968" y="2708920"/>
            <a:chExt cx="899162" cy="1090330"/>
          </a:xfrm>
        </p:grpSpPr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83968" y="2884848"/>
              <a:ext cx="899162" cy="914402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4519219" y="2708920"/>
              <a:ext cx="57259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rgbClr val="C00000"/>
                  </a:solidFill>
                  <a:latin typeface="+mj-lt"/>
                </a:rPr>
                <a:t>?</a:t>
              </a:r>
              <a:r>
                <a:rPr lang="ru-RU" sz="6000" b="1" dirty="0" smtClean="0">
                  <a:solidFill>
                    <a:srgbClr val="002060"/>
                  </a:solidFill>
                  <a:latin typeface="+mj-lt"/>
                  <a:cs typeface="Times New Roman"/>
                </a:rPr>
                <a:t> </a:t>
              </a:r>
              <a:endParaRPr lang="ru-RU" sz="6000" b="1" dirty="0">
                <a:solidFill>
                  <a:srgbClr val="002060"/>
                </a:solidFill>
                <a:latin typeface="+mj-lt"/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2162837" y="3650613"/>
            <a:ext cx="2348552" cy="2350849"/>
            <a:chOff x="556255" y="1447486"/>
            <a:chExt cx="2348552" cy="2350849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56150">
              <a:off x="556255" y="1447486"/>
              <a:ext cx="2348552" cy="2350849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303744" y="2281088"/>
              <a:ext cx="123944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2060"/>
                  </a:solidFill>
                </a:rPr>
                <a:t>0,018</a:t>
              </a:r>
              <a:endParaRPr lang="ru-RU" sz="36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2071631" y="188640"/>
            <a:ext cx="2060037" cy="1846277"/>
            <a:chOff x="2465740" y="1978386"/>
            <a:chExt cx="2060037" cy="1846277"/>
          </a:xfrm>
        </p:grpSpPr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324262">
              <a:off x="2572620" y="1871506"/>
              <a:ext cx="1846277" cy="2060037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2733861" y="2570679"/>
              <a:ext cx="177965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2060"/>
                  </a:solidFill>
                  <a:latin typeface="+mj-lt"/>
                </a:rPr>
                <a:t>0,09 </a:t>
              </a:r>
              <a:r>
                <a:rPr lang="ru-RU" sz="3600" b="1" dirty="0">
                  <a:solidFill>
                    <a:srgbClr val="002060"/>
                  </a:solidFill>
                  <a:latin typeface="+mj-lt"/>
                  <a:cs typeface="Times New Roman"/>
                </a:rPr>
                <a:t>∙</a:t>
              </a:r>
              <a:r>
                <a:rPr lang="ru-RU" sz="3600" b="1" dirty="0" smtClean="0">
                  <a:solidFill>
                    <a:srgbClr val="002060"/>
                  </a:solidFill>
                  <a:latin typeface="+mj-lt"/>
                  <a:cs typeface="Times New Roman"/>
                </a:rPr>
                <a:t> </a:t>
              </a:r>
              <a:r>
                <a:rPr lang="ru-RU" sz="3600" b="1" dirty="0">
                  <a:solidFill>
                    <a:srgbClr val="002060"/>
                  </a:solidFill>
                  <a:latin typeface="+mj-lt"/>
                  <a:cs typeface="Times New Roman"/>
                </a:rPr>
                <a:t>2</a:t>
              </a:r>
              <a:r>
                <a:rPr lang="ru-RU" sz="3600" b="1" dirty="0" smtClean="0">
                  <a:solidFill>
                    <a:srgbClr val="002060"/>
                  </a:solidFill>
                  <a:latin typeface="+mj-lt"/>
                  <a:cs typeface="Times New Roman"/>
                </a:rPr>
                <a:t>  </a:t>
              </a:r>
              <a:endParaRPr lang="ru-RU" sz="3600" b="1" dirty="0">
                <a:solidFill>
                  <a:srgbClr val="002060"/>
                </a:solidFill>
                <a:latin typeface="+mj-lt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4283968" y="767637"/>
            <a:ext cx="6222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+mj-lt"/>
                <a:cs typeface="Times New Roman"/>
              </a:rPr>
              <a:t> = </a:t>
            </a:r>
            <a:endParaRPr lang="ru-RU" sz="3600" b="1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6129486" y="3650613"/>
            <a:ext cx="2348552" cy="2350849"/>
            <a:chOff x="556255" y="1447486"/>
            <a:chExt cx="2348552" cy="2350849"/>
          </a:xfrm>
        </p:grpSpPr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56150">
              <a:off x="556255" y="1447486"/>
              <a:ext cx="2348552" cy="2350849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1390333" y="2295398"/>
              <a:ext cx="77136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2060"/>
                  </a:solidFill>
                </a:rPr>
                <a:t>1,8</a:t>
              </a:r>
              <a:endParaRPr lang="ru-RU" sz="36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179512" y="2274215"/>
            <a:ext cx="2348552" cy="2350849"/>
            <a:chOff x="556255" y="1447486"/>
            <a:chExt cx="2348552" cy="2350849"/>
          </a:xfrm>
        </p:grpSpPr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56150">
              <a:off x="556255" y="1447486"/>
              <a:ext cx="2348552" cy="2350849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1320749" y="2281089"/>
              <a:ext cx="100540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2060"/>
                  </a:solidFill>
                </a:rPr>
                <a:t>0,18</a:t>
              </a:r>
              <a:endParaRPr lang="ru-RU" sz="36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4146162" y="2274215"/>
            <a:ext cx="2348552" cy="2350849"/>
            <a:chOff x="556255" y="1447486"/>
            <a:chExt cx="2348552" cy="2350849"/>
          </a:xfrm>
        </p:grpSpPr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56150">
              <a:off x="556255" y="1447486"/>
              <a:ext cx="2348552" cy="2350849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1269029" y="2299744"/>
              <a:ext cx="123944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2060"/>
                  </a:solidFill>
                </a:rPr>
                <a:t>0,108</a:t>
              </a:r>
              <a:endParaRPr lang="ru-RU" sz="3600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569476" y="1955417"/>
            <a:ext cx="60003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</a:rPr>
              <a:t>Выбери правильный ответ:</a:t>
            </a:r>
            <a:endParaRPr lang="ru-RU" sz="3600" b="1" i="1" dirty="0">
              <a:solidFill>
                <a:srgbClr val="002060"/>
              </a:solidFill>
            </a:endParaRPr>
          </a:p>
        </p:txBody>
      </p:sp>
      <p:sp>
        <p:nvSpPr>
          <p:cNvPr id="26" name="Управляющая кнопка: далее 25">
            <a:hlinkClick r:id="" action="ppaction://hlinkshowjump?jump=nextslide" highlightClick="1"/>
          </p:cNvPr>
          <p:cNvSpPr/>
          <p:nvPr/>
        </p:nvSpPr>
        <p:spPr>
          <a:xfrm>
            <a:off x="8622792" y="6336792"/>
            <a:ext cx="521208" cy="521208"/>
          </a:xfrm>
          <a:prstGeom prst="actionButtonForwardNex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5580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" presetClass="exit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" presetClass="exit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" presetClass="exit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" presetClass="exit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7.40741E-7 L 0.48593 -0.33889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288" y="-16944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1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5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9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000"/>
                            </p:stCondLst>
                            <p:childTnLst>
                              <p:par>
                                <p:cTn id="10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25" grpId="0"/>
      <p:bldP spid="25" grpId="1"/>
      <p:bldP spid="2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Группа 14"/>
          <p:cNvGrpSpPr/>
          <p:nvPr/>
        </p:nvGrpSpPr>
        <p:grpSpPr>
          <a:xfrm>
            <a:off x="4875433" y="470970"/>
            <a:ext cx="899162" cy="1090330"/>
            <a:chOff x="4283968" y="2708920"/>
            <a:chExt cx="899162" cy="1090330"/>
          </a:xfrm>
        </p:grpSpPr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83968" y="2884848"/>
              <a:ext cx="899162" cy="914402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4519219" y="2708920"/>
              <a:ext cx="57259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rgbClr val="C00000"/>
                  </a:solidFill>
                  <a:latin typeface="+mj-lt"/>
                </a:rPr>
                <a:t>?</a:t>
              </a:r>
              <a:r>
                <a:rPr lang="ru-RU" sz="6000" b="1" dirty="0" smtClean="0">
                  <a:solidFill>
                    <a:srgbClr val="002060"/>
                  </a:solidFill>
                  <a:latin typeface="+mj-lt"/>
                  <a:cs typeface="Times New Roman"/>
                </a:rPr>
                <a:t> </a:t>
              </a:r>
              <a:endParaRPr lang="ru-RU" sz="6000" b="1" dirty="0">
                <a:solidFill>
                  <a:srgbClr val="002060"/>
                </a:solidFill>
                <a:latin typeface="+mj-lt"/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53818" y="2274215"/>
            <a:ext cx="2348552" cy="2350849"/>
            <a:chOff x="556255" y="1447486"/>
            <a:chExt cx="2348552" cy="2350849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56150">
              <a:off x="556255" y="1447486"/>
              <a:ext cx="2348552" cy="2350849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143996" y="2295398"/>
              <a:ext cx="123944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2060"/>
                  </a:solidFill>
                </a:rPr>
                <a:t>0,702</a:t>
              </a:r>
              <a:endParaRPr lang="ru-RU" sz="36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2071631" y="188640"/>
            <a:ext cx="2073423" cy="1846277"/>
            <a:chOff x="2465740" y="1978386"/>
            <a:chExt cx="2073423" cy="1846277"/>
          </a:xfrm>
        </p:grpSpPr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324262">
              <a:off x="2572620" y="1871506"/>
              <a:ext cx="1846277" cy="2060037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2733861" y="2570679"/>
              <a:ext cx="180530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2060"/>
                  </a:solidFill>
                  <a:latin typeface="+mj-lt"/>
                </a:rPr>
                <a:t>0,018</a:t>
              </a:r>
              <a:r>
                <a:rPr lang="ru-RU" sz="3600" b="1" dirty="0" smtClean="0">
                  <a:solidFill>
                    <a:srgbClr val="002060"/>
                  </a:solidFill>
                  <a:latin typeface="+mj-lt"/>
                  <a:cs typeface="Times New Roman"/>
                </a:rPr>
                <a:t>∙4  </a:t>
              </a:r>
              <a:endParaRPr lang="ru-RU" sz="3600" b="1" dirty="0">
                <a:solidFill>
                  <a:srgbClr val="002060"/>
                </a:solidFill>
                <a:latin typeface="+mj-lt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4283968" y="767637"/>
            <a:ext cx="6222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+mj-lt"/>
                <a:cs typeface="Times New Roman"/>
              </a:rPr>
              <a:t> = </a:t>
            </a:r>
            <a:endParaRPr lang="ru-RU" sz="3600" b="1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6129486" y="3650613"/>
            <a:ext cx="2348552" cy="2350849"/>
            <a:chOff x="556255" y="1447486"/>
            <a:chExt cx="2348552" cy="2350849"/>
          </a:xfrm>
        </p:grpSpPr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56150">
              <a:off x="556255" y="1447486"/>
              <a:ext cx="2348552" cy="2350849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1390333" y="2295398"/>
              <a:ext cx="77136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2060"/>
                  </a:solidFill>
                </a:rPr>
                <a:t>7,2</a:t>
              </a:r>
              <a:endParaRPr lang="ru-RU" sz="36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2079041" y="3650613"/>
            <a:ext cx="2348552" cy="2350849"/>
            <a:chOff x="556255" y="1447486"/>
            <a:chExt cx="2348552" cy="2350849"/>
          </a:xfrm>
        </p:grpSpPr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56150">
              <a:off x="556255" y="1447486"/>
              <a:ext cx="2348552" cy="2350849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1204327" y="2281089"/>
              <a:ext cx="123944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2060"/>
                  </a:solidFill>
                </a:rPr>
                <a:t>0,072</a:t>
              </a:r>
              <a:endParaRPr lang="ru-RU" sz="36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4104264" y="2274215"/>
            <a:ext cx="2348552" cy="2350849"/>
            <a:chOff x="556255" y="1447486"/>
            <a:chExt cx="2348552" cy="2350849"/>
          </a:xfrm>
        </p:grpSpPr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56150">
              <a:off x="556255" y="1447486"/>
              <a:ext cx="2348552" cy="2350849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1367711" y="2281089"/>
              <a:ext cx="100540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2060"/>
                  </a:solidFill>
                </a:rPr>
                <a:t>0,72</a:t>
              </a:r>
              <a:endParaRPr lang="ru-RU" sz="3600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569476" y="1955417"/>
            <a:ext cx="60003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</a:rPr>
              <a:t>Выбери правильный ответ:</a:t>
            </a:r>
            <a:endParaRPr lang="ru-RU" sz="3600" b="1" i="1" dirty="0">
              <a:solidFill>
                <a:srgbClr val="002060"/>
              </a:solidFill>
            </a:endParaRPr>
          </a:p>
        </p:txBody>
      </p:sp>
      <p:sp>
        <p:nvSpPr>
          <p:cNvPr id="26" name="Управляющая кнопка: далее 25">
            <a:hlinkClick r:id="" action="ppaction://hlinkshowjump?jump=nextslide" highlightClick="1"/>
          </p:cNvPr>
          <p:cNvSpPr/>
          <p:nvPr/>
        </p:nvSpPr>
        <p:spPr>
          <a:xfrm>
            <a:off x="8622792" y="6336792"/>
            <a:ext cx="521208" cy="521208"/>
          </a:xfrm>
          <a:prstGeom prst="actionButtonForwardNex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5879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" presetClass="exit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" presetClass="exit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" presetClass="exit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" presetClass="exit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7037E-6 L 0.25451 -0.53958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726" y="-26991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1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5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9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000"/>
                            </p:stCondLst>
                            <p:childTnLst>
                              <p:par>
                                <p:cTn id="10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25" grpId="0"/>
      <p:bldP spid="25" grpId="1"/>
      <p:bldP spid="2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Группа 14"/>
          <p:cNvGrpSpPr/>
          <p:nvPr/>
        </p:nvGrpSpPr>
        <p:grpSpPr>
          <a:xfrm>
            <a:off x="4875433" y="470970"/>
            <a:ext cx="899162" cy="1090330"/>
            <a:chOff x="4283968" y="2708920"/>
            <a:chExt cx="899162" cy="1090330"/>
          </a:xfrm>
        </p:grpSpPr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83968" y="2884848"/>
              <a:ext cx="899162" cy="914402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4519219" y="2708920"/>
              <a:ext cx="57259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rgbClr val="C00000"/>
                  </a:solidFill>
                  <a:latin typeface="+mj-lt"/>
                </a:rPr>
                <a:t>?</a:t>
              </a:r>
              <a:r>
                <a:rPr lang="ru-RU" sz="6000" b="1" dirty="0" smtClean="0">
                  <a:solidFill>
                    <a:srgbClr val="002060"/>
                  </a:solidFill>
                  <a:latin typeface="+mj-lt"/>
                  <a:cs typeface="Times New Roman"/>
                </a:rPr>
                <a:t> </a:t>
              </a:r>
              <a:endParaRPr lang="ru-RU" sz="6000" b="1" dirty="0">
                <a:solidFill>
                  <a:srgbClr val="002060"/>
                </a:solidFill>
                <a:latin typeface="+mj-lt"/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53818" y="2274215"/>
            <a:ext cx="2348552" cy="2350849"/>
            <a:chOff x="556255" y="1447486"/>
            <a:chExt cx="2348552" cy="2350849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56150">
              <a:off x="556255" y="1447486"/>
              <a:ext cx="2348552" cy="2350849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310285" y="2281088"/>
              <a:ext cx="100540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2060"/>
                  </a:solidFill>
                </a:rPr>
                <a:t>40,1</a:t>
              </a:r>
              <a:endParaRPr lang="ru-RU" sz="36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2071631" y="188640"/>
            <a:ext cx="2076629" cy="1846277"/>
            <a:chOff x="2465740" y="1978386"/>
            <a:chExt cx="2076629" cy="1846277"/>
          </a:xfrm>
        </p:grpSpPr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324262">
              <a:off x="2572620" y="1871506"/>
              <a:ext cx="1846277" cy="2060037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2733861" y="2570679"/>
              <a:ext cx="180850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2060"/>
                  </a:solidFill>
                  <a:latin typeface="+mj-lt"/>
                </a:rPr>
                <a:t>16,04</a:t>
              </a:r>
              <a:r>
                <a:rPr lang="ru-RU" sz="3600" b="1" dirty="0">
                  <a:solidFill>
                    <a:srgbClr val="002060"/>
                  </a:solidFill>
                  <a:latin typeface="+mj-lt"/>
                  <a:cs typeface="Times New Roman"/>
                </a:rPr>
                <a:t>:</a:t>
              </a:r>
              <a:r>
                <a:rPr lang="ru-RU" sz="3600" b="1" dirty="0" smtClean="0">
                  <a:solidFill>
                    <a:srgbClr val="002060"/>
                  </a:solidFill>
                  <a:latin typeface="+mj-lt"/>
                  <a:cs typeface="Times New Roman"/>
                </a:rPr>
                <a:t>4  </a:t>
              </a:r>
              <a:endParaRPr lang="ru-RU" sz="3600" b="1" dirty="0">
                <a:solidFill>
                  <a:srgbClr val="002060"/>
                </a:solidFill>
                <a:latin typeface="+mj-lt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4283968" y="767637"/>
            <a:ext cx="6222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+mj-lt"/>
                <a:cs typeface="Times New Roman"/>
              </a:rPr>
              <a:t> = </a:t>
            </a:r>
            <a:endParaRPr lang="ru-RU" sz="3600" b="1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6129486" y="3650613"/>
            <a:ext cx="2348552" cy="2350849"/>
            <a:chOff x="556255" y="1447486"/>
            <a:chExt cx="2348552" cy="2350849"/>
          </a:xfrm>
        </p:grpSpPr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56150">
              <a:off x="556255" y="1447486"/>
              <a:ext cx="2348552" cy="2350849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1390333" y="2295398"/>
              <a:ext cx="77136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2060"/>
                  </a:solidFill>
                </a:rPr>
                <a:t>4,1</a:t>
              </a:r>
              <a:endParaRPr lang="ru-RU" sz="36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4104264" y="2274215"/>
            <a:ext cx="2348552" cy="2350849"/>
            <a:chOff x="556255" y="1447486"/>
            <a:chExt cx="2348552" cy="2350849"/>
          </a:xfrm>
        </p:grpSpPr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56150">
              <a:off x="556255" y="1447486"/>
              <a:ext cx="2348552" cy="2350849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1304348" y="2281089"/>
              <a:ext cx="100540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2060"/>
                  </a:solidFill>
                </a:rPr>
                <a:t>4,01</a:t>
              </a:r>
              <a:endParaRPr lang="ru-RU" sz="36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2079041" y="3650613"/>
            <a:ext cx="2348552" cy="2350849"/>
            <a:chOff x="556255" y="1447486"/>
            <a:chExt cx="2348552" cy="2350849"/>
          </a:xfrm>
        </p:grpSpPr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56150">
              <a:off x="556255" y="1447486"/>
              <a:ext cx="2348552" cy="2350849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1229250" y="2281089"/>
              <a:ext cx="123944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2060"/>
                  </a:solidFill>
                </a:rPr>
                <a:t>4,001</a:t>
              </a:r>
              <a:endParaRPr lang="ru-RU" sz="3600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569476" y="1955417"/>
            <a:ext cx="60003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</a:rPr>
              <a:t>Выбери правильный ответ:</a:t>
            </a:r>
            <a:endParaRPr lang="ru-RU" sz="3600" b="1" i="1" dirty="0">
              <a:solidFill>
                <a:srgbClr val="002060"/>
              </a:solidFill>
            </a:endParaRPr>
          </a:p>
        </p:txBody>
      </p:sp>
      <p:sp>
        <p:nvSpPr>
          <p:cNvPr id="26" name="Управляющая кнопка: далее 25">
            <a:hlinkClick r:id="" action="ppaction://hlinkshowjump?jump=endshow" highlightClick="1"/>
          </p:cNvPr>
          <p:cNvSpPr/>
          <p:nvPr/>
        </p:nvSpPr>
        <p:spPr>
          <a:xfrm>
            <a:off x="8622792" y="6336792"/>
            <a:ext cx="521208" cy="521208"/>
          </a:xfrm>
          <a:prstGeom prst="actionButtonForwardNex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1193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" presetClass="exit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" presetClass="exit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" presetClass="exit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" presetClass="exit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7.40741E-7 L 0.04878 -0.34954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1" y="-17477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1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5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9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000"/>
                            </p:stCondLst>
                            <p:childTnLst>
                              <p:par>
                                <p:cTn id="10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25" grpId="0"/>
      <p:bldP spid="25" grpId="1"/>
      <p:bldP spid="2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82146" y="91087"/>
            <a:ext cx="3379708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Интернет-источники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3752" y="908720"/>
            <a:ext cx="9036496" cy="3096344"/>
          </a:xfrm>
          <a:prstGeom prst="roundRect">
            <a:avLst/>
          </a:prstGeom>
          <a:solidFill>
            <a:srgbClr val="E3E824">
              <a:alpha val="7098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Управляющая кнопка: в начало 3">
            <a:hlinkClick r:id="" action="ppaction://hlinkshowjump?jump=firstslide" highlightClick="1"/>
          </p:cNvPr>
          <p:cNvSpPr/>
          <p:nvPr/>
        </p:nvSpPr>
        <p:spPr>
          <a:xfrm>
            <a:off x="8622792" y="6336792"/>
            <a:ext cx="521208" cy="521208"/>
          </a:xfrm>
          <a:prstGeom prst="actionButtonBeginning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8794" y="959264"/>
            <a:ext cx="899145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img-fotki.yandex.ru/get/6705/16969765.17b/0_7bef3_740a3e8e_M.png</a:t>
            </a:r>
            <a:endParaRPr lang="ru-RU" dirty="0" smtClean="0"/>
          </a:p>
          <a:p>
            <a:r>
              <a:rPr lang="en-US" dirty="0">
                <a:hlinkClick r:id="rId4"/>
              </a:rPr>
              <a:t>http://</a:t>
            </a:r>
            <a:r>
              <a:rPr lang="en-US" dirty="0" smtClean="0">
                <a:hlinkClick r:id="rId4"/>
              </a:rPr>
              <a:t>www.chitalnya.ru/upload2/566/550500907935202112.png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www.playcast.ru/uploads/2013/09/20/6132952.png</a:t>
            </a:r>
            <a:endParaRPr lang="ru-RU" dirty="0" smtClean="0"/>
          </a:p>
          <a:p>
            <a:r>
              <a:rPr lang="en-US" dirty="0">
                <a:hlinkClick r:id="rId6"/>
              </a:rPr>
              <a:t>http://img0.liveinternet.ru/images/attach/c/11/116/870/116870764_large_________</a:t>
            </a:r>
            <a:r>
              <a:rPr lang="en-US" dirty="0" smtClean="0">
                <a:hlinkClick r:id="rId6"/>
              </a:rPr>
              <a:t>10.png</a:t>
            </a:r>
            <a:endParaRPr lang="ru-RU" dirty="0" smtClean="0"/>
          </a:p>
          <a:p>
            <a:r>
              <a:rPr lang="en-US" dirty="0">
                <a:hlinkClick r:id="rId7"/>
              </a:rPr>
              <a:t>http://</a:t>
            </a:r>
            <a:r>
              <a:rPr lang="en-US" dirty="0" smtClean="0">
                <a:hlinkClick r:id="rId7"/>
              </a:rPr>
              <a:t>www.playcast.ru/uploads/2015/05/31/13811109.png</a:t>
            </a:r>
            <a:endParaRPr lang="ru-RU" dirty="0" smtClean="0"/>
          </a:p>
          <a:p>
            <a:r>
              <a:rPr lang="en-US" dirty="0">
                <a:hlinkClick r:id="rId8"/>
              </a:rPr>
              <a:t>http://</a:t>
            </a:r>
            <a:r>
              <a:rPr lang="en-US" dirty="0" smtClean="0">
                <a:hlinkClick r:id="rId8"/>
              </a:rPr>
              <a:t>nachalo4ka.ru/wp-content/uploads/2014/07/list-kashtana.png</a:t>
            </a:r>
            <a:endParaRPr lang="ru-RU" dirty="0" smtClean="0"/>
          </a:p>
          <a:p>
            <a:r>
              <a:rPr lang="en-US" dirty="0">
                <a:hlinkClick r:id="rId9"/>
              </a:rPr>
              <a:t>http://</a:t>
            </a:r>
            <a:r>
              <a:rPr lang="en-US" dirty="0" smtClean="0">
                <a:hlinkClick r:id="rId9"/>
              </a:rPr>
              <a:t>us.cdn2.123rf.com/168nwm/oleksiy/oleksiy0910/oleksiy091000057/5791736-yellow-dried-aspen-leaf-on-white-background-isolated.jpg</a:t>
            </a:r>
            <a:endParaRPr lang="ru-RU" dirty="0" smtClean="0"/>
          </a:p>
          <a:p>
            <a:r>
              <a:rPr lang="en-US" dirty="0">
                <a:hlinkClick r:id="rId10"/>
              </a:rPr>
              <a:t>http://</a:t>
            </a:r>
            <a:r>
              <a:rPr lang="en-US" dirty="0" smtClean="0">
                <a:hlinkClick r:id="rId10"/>
              </a:rPr>
              <a:t>nachalo4ka.ru/wp-content/uploads/2014/07/list-olhi.png</a:t>
            </a:r>
            <a:endParaRPr lang="ru-RU" dirty="0" smtClean="0"/>
          </a:p>
          <a:p>
            <a:r>
              <a:rPr lang="en-US" dirty="0">
                <a:hlinkClick r:id="rId11"/>
              </a:rPr>
              <a:t>http://</a:t>
            </a:r>
            <a:r>
              <a:rPr lang="en-US" dirty="0" smtClean="0">
                <a:hlinkClick r:id="rId11"/>
              </a:rPr>
              <a:t>rifmnet.ru/uploads/posts/2016-09/thumbs/1473919837_40221.jpg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5196" y="5355630"/>
            <a:ext cx="809398" cy="82311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650385">
            <a:off x="3425525" y="5238545"/>
            <a:ext cx="693458" cy="91733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34903">
            <a:off x="2313831" y="5139891"/>
            <a:ext cx="679931" cy="111464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433" y="5292746"/>
            <a:ext cx="1315196" cy="13164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974" y="4715212"/>
            <a:ext cx="1564445" cy="117333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429" y="4866706"/>
            <a:ext cx="1451204" cy="89372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9775" y="4590021"/>
            <a:ext cx="1516879" cy="140545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134" y="5355630"/>
            <a:ext cx="725602" cy="80961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2117" y="5645831"/>
            <a:ext cx="809398" cy="82311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650385">
            <a:off x="4612446" y="5528746"/>
            <a:ext cx="693458" cy="91733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34903">
            <a:off x="3500752" y="5430092"/>
            <a:ext cx="679931" cy="111464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4735" y="5552759"/>
            <a:ext cx="1315196" cy="131648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9895" y="5005413"/>
            <a:ext cx="1564445" cy="117333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8350" y="5156907"/>
            <a:ext cx="1451204" cy="89372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6696" y="4880222"/>
            <a:ext cx="1516879" cy="140545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055" y="5645831"/>
            <a:ext cx="725602" cy="80961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4012" y="5844554"/>
            <a:ext cx="809398" cy="823117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650385">
            <a:off x="1454341" y="5727469"/>
            <a:ext cx="693458" cy="91733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34903">
            <a:off x="342647" y="5628815"/>
            <a:ext cx="679931" cy="111464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4548" y="5410634"/>
            <a:ext cx="1315196" cy="1316482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790" y="5204136"/>
            <a:ext cx="1564445" cy="1173334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0245" y="5355630"/>
            <a:ext cx="1451204" cy="893729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91" y="5078945"/>
            <a:ext cx="1516879" cy="1405450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950" y="5844554"/>
            <a:ext cx="725602" cy="809611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46" y="5193264"/>
            <a:ext cx="1564445" cy="1173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572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Группа 14"/>
          <p:cNvGrpSpPr/>
          <p:nvPr/>
        </p:nvGrpSpPr>
        <p:grpSpPr>
          <a:xfrm>
            <a:off x="4875433" y="470970"/>
            <a:ext cx="899162" cy="1090330"/>
            <a:chOff x="4283968" y="2708920"/>
            <a:chExt cx="899162" cy="1090330"/>
          </a:xfrm>
        </p:grpSpPr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83968" y="2884848"/>
              <a:ext cx="899162" cy="914402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4519219" y="2708920"/>
              <a:ext cx="57259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rgbClr val="C00000"/>
                  </a:solidFill>
                  <a:latin typeface="+mj-lt"/>
                </a:rPr>
                <a:t>?</a:t>
              </a:r>
              <a:r>
                <a:rPr lang="ru-RU" sz="6000" b="1" dirty="0" smtClean="0">
                  <a:solidFill>
                    <a:srgbClr val="002060"/>
                  </a:solidFill>
                  <a:latin typeface="+mj-lt"/>
                  <a:cs typeface="Times New Roman"/>
                </a:rPr>
                <a:t> </a:t>
              </a:r>
              <a:endParaRPr lang="ru-RU" sz="6000" b="1" dirty="0">
                <a:solidFill>
                  <a:srgbClr val="002060"/>
                </a:solidFill>
                <a:latin typeface="+mj-lt"/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217492" y="2186260"/>
            <a:ext cx="2348552" cy="2350849"/>
            <a:chOff x="556255" y="1447486"/>
            <a:chExt cx="2348552" cy="2350849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56150">
              <a:off x="556255" y="1447486"/>
              <a:ext cx="2348552" cy="2350849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507815" y="2299744"/>
              <a:ext cx="6527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2060"/>
                  </a:solidFill>
                </a:rPr>
                <a:t>48</a:t>
              </a:r>
              <a:endParaRPr lang="ru-RU" sz="36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2071631" y="188640"/>
            <a:ext cx="2060037" cy="1846277"/>
            <a:chOff x="2465740" y="1978386"/>
            <a:chExt cx="2060037" cy="1846277"/>
          </a:xfrm>
        </p:grpSpPr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324262">
              <a:off x="2572620" y="1871506"/>
              <a:ext cx="1846277" cy="2060037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2857013" y="2574285"/>
              <a:ext cx="154561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2060"/>
                  </a:solidFill>
                  <a:latin typeface="+mj-lt"/>
                </a:rPr>
                <a:t>1,2 </a:t>
              </a:r>
              <a:r>
                <a:rPr lang="ru-RU" sz="3600" b="1" dirty="0" smtClean="0">
                  <a:solidFill>
                    <a:srgbClr val="002060"/>
                  </a:solidFill>
                  <a:latin typeface="+mj-lt"/>
                  <a:cs typeface="Times New Roman"/>
                </a:rPr>
                <a:t>∙ 4  </a:t>
              </a:r>
              <a:endParaRPr lang="ru-RU" sz="3600" b="1" dirty="0">
                <a:solidFill>
                  <a:srgbClr val="002060"/>
                </a:solidFill>
                <a:latin typeface="+mj-lt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4283968" y="767637"/>
            <a:ext cx="6222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+mj-lt"/>
                <a:cs typeface="Times New Roman"/>
              </a:rPr>
              <a:t> = </a:t>
            </a:r>
            <a:endParaRPr lang="ru-RU" sz="3600" b="1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2246559" y="3963228"/>
            <a:ext cx="2348552" cy="2350849"/>
            <a:chOff x="556255" y="1447486"/>
            <a:chExt cx="2348552" cy="2350849"/>
          </a:xfrm>
        </p:grpSpPr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56150">
              <a:off x="556255" y="1447486"/>
              <a:ext cx="2348552" cy="2350849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1376650" y="2299744"/>
              <a:ext cx="100540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2060"/>
                  </a:solidFill>
                </a:rPr>
                <a:t>0,48</a:t>
              </a:r>
              <a:endParaRPr lang="ru-RU" sz="36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4416642" y="2186260"/>
            <a:ext cx="2348552" cy="2350849"/>
            <a:chOff x="556255" y="1447486"/>
            <a:chExt cx="2348552" cy="2350849"/>
          </a:xfrm>
        </p:grpSpPr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56150">
              <a:off x="556255" y="1447486"/>
              <a:ext cx="2348552" cy="2350849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1437207" y="2256356"/>
              <a:ext cx="77136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2060"/>
                  </a:solidFill>
                </a:rPr>
                <a:t>4,8</a:t>
              </a:r>
              <a:endParaRPr lang="ru-RU" sz="36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6516216" y="3908376"/>
            <a:ext cx="2348552" cy="2350849"/>
            <a:chOff x="556255" y="1447486"/>
            <a:chExt cx="2348552" cy="2350849"/>
          </a:xfrm>
        </p:grpSpPr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56150">
              <a:off x="556255" y="1447486"/>
              <a:ext cx="2348552" cy="2350849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1259632" y="2299744"/>
              <a:ext cx="123944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2060"/>
                  </a:solidFill>
                </a:rPr>
                <a:t>0,048</a:t>
              </a:r>
              <a:endParaRPr lang="ru-RU" sz="3600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569476" y="1955417"/>
            <a:ext cx="60003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</a:rPr>
              <a:t>Выбери правильный ответ:</a:t>
            </a:r>
            <a:endParaRPr lang="ru-RU" sz="3600" b="1" i="1" dirty="0">
              <a:solidFill>
                <a:srgbClr val="002060"/>
              </a:solidFill>
            </a:endParaRPr>
          </a:p>
        </p:txBody>
      </p:sp>
      <p:sp>
        <p:nvSpPr>
          <p:cNvPr id="26" name="Управляющая кнопка: далее 25">
            <a:hlinkClick r:id="" action="ppaction://hlinkshowjump?jump=nextslide" highlightClick="1"/>
          </p:cNvPr>
          <p:cNvSpPr/>
          <p:nvPr/>
        </p:nvSpPr>
        <p:spPr>
          <a:xfrm>
            <a:off x="8622792" y="6336792"/>
            <a:ext cx="521208" cy="521208"/>
          </a:xfrm>
          <a:prstGeom prst="actionButtonForwardNex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1348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" presetClass="exit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" presetClass="exit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" presetClass="exit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" presetClass="exit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7037E-6 L 0.01458 -0.33658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9" y="-16829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1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5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9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000"/>
                            </p:stCondLst>
                            <p:childTnLst>
                              <p:par>
                                <p:cTn id="10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25" grpId="0"/>
      <p:bldP spid="25" grpId="1"/>
      <p:bldP spid="2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Группа 14"/>
          <p:cNvGrpSpPr/>
          <p:nvPr/>
        </p:nvGrpSpPr>
        <p:grpSpPr>
          <a:xfrm>
            <a:off x="4875433" y="470970"/>
            <a:ext cx="899162" cy="1090330"/>
            <a:chOff x="4283968" y="2708920"/>
            <a:chExt cx="899162" cy="1090330"/>
          </a:xfrm>
        </p:grpSpPr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83968" y="2884848"/>
              <a:ext cx="899162" cy="914402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4519219" y="2708920"/>
              <a:ext cx="57259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rgbClr val="C00000"/>
                  </a:solidFill>
                  <a:latin typeface="+mj-lt"/>
                </a:rPr>
                <a:t>?</a:t>
              </a:r>
              <a:r>
                <a:rPr lang="ru-RU" sz="6000" b="1" dirty="0" smtClean="0">
                  <a:solidFill>
                    <a:srgbClr val="002060"/>
                  </a:solidFill>
                  <a:latin typeface="+mj-lt"/>
                  <a:cs typeface="Times New Roman"/>
                </a:rPr>
                <a:t> </a:t>
              </a:r>
              <a:endParaRPr lang="ru-RU" sz="6000" b="1" dirty="0">
                <a:solidFill>
                  <a:srgbClr val="002060"/>
                </a:solidFill>
                <a:latin typeface="+mj-lt"/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217492" y="2186260"/>
            <a:ext cx="2348552" cy="2350849"/>
            <a:chOff x="556255" y="1447486"/>
            <a:chExt cx="2348552" cy="2350849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56150">
              <a:off x="556255" y="1447486"/>
              <a:ext cx="2348552" cy="2350849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227829" y="2299744"/>
              <a:ext cx="100540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2060"/>
                  </a:solidFill>
                </a:rPr>
                <a:t>2,01</a:t>
              </a:r>
              <a:endParaRPr lang="ru-RU" sz="36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2071631" y="188640"/>
            <a:ext cx="2060037" cy="1846277"/>
            <a:chOff x="2465740" y="1978386"/>
            <a:chExt cx="2060037" cy="1846277"/>
          </a:xfrm>
        </p:grpSpPr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324262">
              <a:off x="2572620" y="1871506"/>
              <a:ext cx="1846277" cy="2060037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2713026" y="2591210"/>
              <a:ext cx="178286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2060"/>
                  </a:solidFill>
                  <a:latin typeface="+mj-lt"/>
                </a:rPr>
                <a:t>10,5 </a:t>
              </a:r>
              <a:r>
                <a:rPr lang="ru-RU" sz="3600" b="1" dirty="0">
                  <a:solidFill>
                    <a:srgbClr val="002060"/>
                  </a:solidFill>
                  <a:latin typeface="+mj-lt"/>
                  <a:cs typeface="Times New Roman"/>
                </a:rPr>
                <a:t>:</a:t>
              </a:r>
              <a:r>
                <a:rPr lang="ru-RU" sz="3600" b="1" dirty="0" smtClean="0">
                  <a:solidFill>
                    <a:srgbClr val="002060"/>
                  </a:solidFill>
                  <a:latin typeface="+mj-lt"/>
                  <a:cs typeface="Times New Roman"/>
                </a:rPr>
                <a:t> </a:t>
              </a:r>
              <a:r>
                <a:rPr lang="ru-RU" sz="3600" b="1" dirty="0">
                  <a:solidFill>
                    <a:srgbClr val="002060"/>
                  </a:solidFill>
                  <a:latin typeface="+mj-lt"/>
                  <a:cs typeface="Times New Roman"/>
                </a:rPr>
                <a:t>5</a:t>
              </a:r>
              <a:r>
                <a:rPr lang="ru-RU" sz="3600" b="1" dirty="0" smtClean="0">
                  <a:solidFill>
                    <a:srgbClr val="002060"/>
                  </a:solidFill>
                  <a:latin typeface="+mj-lt"/>
                  <a:cs typeface="Times New Roman"/>
                </a:rPr>
                <a:t>  </a:t>
              </a:r>
              <a:endParaRPr lang="ru-RU" sz="3600" b="1" dirty="0">
                <a:solidFill>
                  <a:srgbClr val="002060"/>
                </a:solidFill>
                <a:latin typeface="+mj-lt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4283968" y="767637"/>
            <a:ext cx="6222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+mj-lt"/>
                <a:cs typeface="Times New Roman"/>
              </a:rPr>
              <a:t> = </a:t>
            </a:r>
            <a:endParaRPr lang="ru-RU" sz="3600" b="1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4416642" y="2186260"/>
            <a:ext cx="2348552" cy="2350849"/>
            <a:chOff x="556255" y="1447486"/>
            <a:chExt cx="2348552" cy="2350849"/>
          </a:xfrm>
        </p:grpSpPr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56150">
              <a:off x="556255" y="1447486"/>
              <a:ext cx="2348552" cy="2350849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1376650" y="2299744"/>
              <a:ext cx="100540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2060"/>
                  </a:solidFill>
                </a:rPr>
                <a:t>0,21</a:t>
              </a:r>
              <a:endParaRPr lang="ru-RU" sz="36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2317067" y="3908376"/>
            <a:ext cx="2348552" cy="2350849"/>
            <a:chOff x="556255" y="1447486"/>
            <a:chExt cx="2348552" cy="2350849"/>
          </a:xfrm>
        </p:grpSpPr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56150">
              <a:off x="556255" y="1447486"/>
              <a:ext cx="2348552" cy="2350849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1437207" y="2256356"/>
              <a:ext cx="77136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2060"/>
                  </a:solidFill>
                </a:rPr>
                <a:t>2,1</a:t>
              </a:r>
              <a:endParaRPr lang="ru-RU" sz="36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6516216" y="3908376"/>
            <a:ext cx="2348552" cy="2350849"/>
            <a:chOff x="556255" y="1447486"/>
            <a:chExt cx="2348552" cy="2350849"/>
          </a:xfrm>
        </p:grpSpPr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56150">
              <a:off x="556255" y="1447486"/>
              <a:ext cx="2348552" cy="2350849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1582699" y="2334948"/>
              <a:ext cx="6527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2060"/>
                  </a:solidFill>
                </a:rPr>
                <a:t>21</a:t>
              </a:r>
              <a:endParaRPr lang="ru-RU" sz="3600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569476" y="1955417"/>
            <a:ext cx="60003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</a:rPr>
              <a:t>Выбери правильный ответ:</a:t>
            </a:r>
            <a:endParaRPr lang="ru-RU" sz="3600" b="1" i="1" dirty="0">
              <a:solidFill>
                <a:srgbClr val="002060"/>
              </a:solidFill>
            </a:endParaRPr>
          </a:p>
        </p:txBody>
      </p:sp>
      <p:sp>
        <p:nvSpPr>
          <p:cNvPr id="26" name="Управляющая кнопка: далее 25">
            <a:hlinkClick r:id="" action="ppaction://hlinkshowjump?jump=nextslide" highlightClick="1"/>
          </p:cNvPr>
          <p:cNvSpPr/>
          <p:nvPr/>
        </p:nvSpPr>
        <p:spPr>
          <a:xfrm>
            <a:off x="8622792" y="6336792"/>
            <a:ext cx="521208" cy="521208"/>
          </a:xfrm>
          <a:prstGeom prst="actionButtonForwardNex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8214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" presetClass="exit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" presetClass="exit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" presetClass="exit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" presetClass="exit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7037E-6 L 0.23629 -0.57708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06" y="-28866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1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5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9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000"/>
                            </p:stCondLst>
                            <p:childTnLst>
                              <p:par>
                                <p:cTn id="10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25" grpId="0"/>
      <p:bldP spid="25" grpId="1"/>
      <p:bldP spid="2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Группа 14"/>
          <p:cNvGrpSpPr/>
          <p:nvPr/>
        </p:nvGrpSpPr>
        <p:grpSpPr>
          <a:xfrm>
            <a:off x="4875433" y="470970"/>
            <a:ext cx="899162" cy="1090330"/>
            <a:chOff x="4283968" y="2708920"/>
            <a:chExt cx="899162" cy="1090330"/>
          </a:xfrm>
        </p:grpSpPr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83968" y="2884848"/>
              <a:ext cx="899162" cy="914402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4519219" y="2708920"/>
              <a:ext cx="57259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rgbClr val="C00000"/>
                  </a:solidFill>
                  <a:latin typeface="+mj-lt"/>
                </a:rPr>
                <a:t>?</a:t>
              </a:r>
              <a:r>
                <a:rPr lang="ru-RU" sz="6000" b="1" dirty="0" smtClean="0">
                  <a:solidFill>
                    <a:srgbClr val="002060"/>
                  </a:solidFill>
                  <a:latin typeface="+mj-lt"/>
                  <a:cs typeface="Times New Roman"/>
                </a:rPr>
                <a:t> </a:t>
              </a:r>
              <a:endParaRPr lang="ru-RU" sz="6000" b="1" dirty="0">
                <a:solidFill>
                  <a:srgbClr val="002060"/>
                </a:solidFill>
                <a:latin typeface="+mj-lt"/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2317067" y="3908376"/>
            <a:ext cx="2348552" cy="2350849"/>
            <a:chOff x="556255" y="1447486"/>
            <a:chExt cx="2348552" cy="2350849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56150">
              <a:off x="556255" y="1447486"/>
              <a:ext cx="2348552" cy="2350849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438816" y="2299744"/>
              <a:ext cx="77136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2060"/>
                  </a:solidFill>
                </a:rPr>
                <a:t>1,9</a:t>
              </a:r>
              <a:endParaRPr lang="ru-RU" sz="36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2071631" y="188640"/>
            <a:ext cx="2060037" cy="1846277"/>
            <a:chOff x="2465740" y="1978386"/>
            <a:chExt cx="2060037" cy="1846277"/>
          </a:xfrm>
        </p:grpSpPr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324262">
              <a:off x="2572620" y="1871506"/>
              <a:ext cx="1846277" cy="2060037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2713026" y="2591210"/>
              <a:ext cx="178286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2060"/>
                  </a:solidFill>
                  <a:latin typeface="+mj-lt"/>
                </a:rPr>
                <a:t>0,57 </a:t>
              </a:r>
              <a:r>
                <a:rPr lang="ru-RU" sz="3600" b="1" dirty="0">
                  <a:solidFill>
                    <a:srgbClr val="002060"/>
                  </a:solidFill>
                  <a:latin typeface="+mj-lt"/>
                  <a:cs typeface="Times New Roman"/>
                </a:rPr>
                <a:t>:</a:t>
              </a:r>
              <a:r>
                <a:rPr lang="ru-RU" sz="3600" b="1" dirty="0" smtClean="0">
                  <a:solidFill>
                    <a:srgbClr val="002060"/>
                  </a:solidFill>
                  <a:latin typeface="+mj-lt"/>
                  <a:cs typeface="Times New Roman"/>
                </a:rPr>
                <a:t> 3  </a:t>
              </a:r>
              <a:endParaRPr lang="ru-RU" sz="3600" b="1" dirty="0">
                <a:solidFill>
                  <a:srgbClr val="002060"/>
                </a:solidFill>
                <a:latin typeface="+mj-lt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4283968" y="767637"/>
            <a:ext cx="6222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+mj-lt"/>
                <a:cs typeface="Times New Roman"/>
              </a:rPr>
              <a:t> = </a:t>
            </a:r>
            <a:endParaRPr lang="ru-RU" sz="3600" b="1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4416642" y="2186260"/>
            <a:ext cx="2348552" cy="2350849"/>
            <a:chOff x="556255" y="1447486"/>
            <a:chExt cx="2348552" cy="2350849"/>
          </a:xfrm>
        </p:grpSpPr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56150">
              <a:off x="556255" y="1447486"/>
              <a:ext cx="2348552" cy="2350849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1229996" y="2297572"/>
              <a:ext cx="123944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2060"/>
                  </a:solidFill>
                </a:rPr>
                <a:t>0,019</a:t>
              </a:r>
              <a:endParaRPr lang="ru-RU" sz="36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217492" y="2186260"/>
            <a:ext cx="2348552" cy="2350849"/>
            <a:chOff x="556255" y="1447486"/>
            <a:chExt cx="2348552" cy="2350849"/>
          </a:xfrm>
        </p:grpSpPr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56150">
              <a:off x="556255" y="1447486"/>
              <a:ext cx="2348552" cy="2350849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1335562" y="2256356"/>
              <a:ext cx="100540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2060"/>
                  </a:solidFill>
                </a:rPr>
                <a:t>0,19</a:t>
              </a:r>
              <a:endParaRPr lang="ru-RU" sz="36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6516216" y="3908376"/>
            <a:ext cx="2348552" cy="2350849"/>
            <a:chOff x="556255" y="1447486"/>
            <a:chExt cx="2348552" cy="2350849"/>
          </a:xfrm>
        </p:grpSpPr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56150">
              <a:off x="556255" y="1447486"/>
              <a:ext cx="2348552" cy="2350849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1582699" y="2334948"/>
              <a:ext cx="6527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2060"/>
                  </a:solidFill>
                </a:rPr>
                <a:t>19</a:t>
              </a:r>
              <a:endParaRPr lang="ru-RU" sz="3600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569476" y="1955417"/>
            <a:ext cx="60003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</a:rPr>
              <a:t>Выбери правильный ответ:</a:t>
            </a:r>
            <a:endParaRPr lang="ru-RU" sz="3600" b="1" i="1" dirty="0">
              <a:solidFill>
                <a:srgbClr val="002060"/>
              </a:solidFill>
            </a:endParaRPr>
          </a:p>
        </p:txBody>
      </p:sp>
      <p:sp>
        <p:nvSpPr>
          <p:cNvPr id="26" name="Управляющая кнопка: далее 25">
            <a:hlinkClick r:id="" action="ppaction://hlinkshowjump?jump=nextslide" highlightClick="1"/>
          </p:cNvPr>
          <p:cNvSpPr/>
          <p:nvPr/>
        </p:nvSpPr>
        <p:spPr>
          <a:xfrm>
            <a:off x="8622792" y="6336792"/>
            <a:ext cx="521208" cy="521208"/>
          </a:xfrm>
          <a:prstGeom prst="actionButtonForwardNex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6025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" presetClass="exit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" presetClass="exit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" presetClass="exit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" presetClass="exit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7037E-6 L 0.46598 -0.32593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299" y="-16296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1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5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9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000"/>
                            </p:stCondLst>
                            <p:childTnLst>
                              <p:par>
                                <p:cTn id="10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25" grpId="0"/>
      <p:bldP spid="25" grpId="1"/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Группа 14"/>
          <p:cNvGrpSpPr/>
          <p:nvPr/>
        </p:nvGrpSpPr>
        <p:grpSpPr>
          <a:xfrm>
            <a:off x="4875433" y="470970"/>
            <a:ext cx="899162" cy="1090330"/>
            <a:chOff x="4283968" y="2708920"/>
            <a:chExt cx="899162" cy="1090330"/>
          </a:xfrm>
        </p:grpSpPr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83968" y="2884848"/>
              <a:ext cx="899162" cy="914402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4519219" y="2708920"/>
              <a:ext cx="57259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rgbClr val="C00000"/>
                  </a:solidFill>
                  <a:latin typeface="+mj-lt"/>
                </a:rPr>
                <a:t>?</a:t>
              </a:r>
              <a:r>
                <a:rPr lang="ru-RU" sz="6000" b="1" dirty="0" smtClean="0">
                  <a:solidFill>
                    <a:srgbClr val="002060"/>
                  </a:solidFill>
                  <a:latin typeface="+mj-lt"/>
                  <a:cs typeface="Times New Roman"/>
                </a:rPr>
                <a:t> </a:t>
              </a:r>
              <a:endParaRPr lang="ru-RU" sz="6000" b="1" dirty="0">
                <a:solidFill>
                  <a:srgbClr val="002060"/>
                </a:solidFill>
                <a:latin typeface="+mj-lt"/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2259093" y="3908376"/>
            <a:ext cx="2348552" cy="2350849"/>
            <a:chOff x="556255" y="1447486"/>
            <a:chExt cx="2348552" cy="2350849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56150">
              <a:off x="556255" y="1447486"/>
              <a:ext cx="2348552" cy="2350849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438816" y="2299744"/>
              <a:ext cx="77136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2060"/>
                  </a:solidFill>
                </a:rPr>
                <a:t>9,6</a:t>
              </a:r>
              <a:endParaRPr lang="ru-RU" sz="36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2071631" y="188640"/>
            <a:ext cx="2060037" cy="1846277"/>
            <a:chOff x="2465740" y="1978386"/>
            <a:chExt cx="2060037" cy="1846277"/>
          </a:xfrm>
        </p:grpSpPr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324262">
              <a:off x="2572620" y="1871506"/>
              <a:ext cx="1846277" cy="2060037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2713026" y="2591210"/>
              <a:ext cx="177965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2060"/>
                  </a:solidFill>
                  <a:latin typeface="+mj-lt"/>
                </a:rPr>
                <a:t>0,48 </a:t>
              </a:r>
              <a:r>
                <a:rPr lang="ru-RU" sz="3600" b="1" dirty="0" smtClean="0">
                  <a:solidFill>
                    <a:srgbClr val="002060"/>
                  </a:solidFill>
                  <a:latin typeface="+mj-lt"/>
                  <a:cs typeface="Times New Roman"/>
                </a:rPr>
                <a:t>∙ 2  </a:t>
              </a:r>
              <a:endParaRPr lang="ru-RU" sz="3600" b="1" dirty="0">
                <a:solidFill>
                  <a:srgbClr val="002060"/>
                </a:solidFill>
                <a:latin typeface="+mj-lt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4283968" y="767637"/>
            <a:ext cx="6222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+mj-lt"/>
                <a:cs typeface="Times New Roman"/>
              </a:rPr>
              <a:t> = </a:t>
            </a:r>
            <a:endParaRPr lang="ru-RU" sz="3600" b="1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4266666" y="2186260"/>
            <a:ext cx="2348552" cy="2350849"/>
            <a:chOff x="556255" y="1447486"/>
            <a:chExt cx="2348552" cy="2350849"/>
          </a:xfrm>
        </p:grpSpPr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56150">
              <a:off x="556255" y="1447486"/>
              <a:ext cx="2348552" cy="2350849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1229996" y="2297572"/>
              <a:ext cx="123944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2060"/>
                  </a:solidFill>
                </a:rPr>
                <a:t>0,096</a:t>
              </a:r>
              <a:endParaRPr lang="ru-RU" sz="36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6274240" y="3908376"/>
            <a:ext cx="2348552" cy="2350849"/>
            <a:chOff x="556255" y="1447486"/>
            <a:chExt cx="2348552" cy="2350849"/>
          </a:xfrm>
        </p:grpSpPr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56150">
              <a:off x="556255" y="1447486"/>
              <a:ext cx="2348552" cy="2350849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1335562" y="2256356"/>
              <a:ext cx="100540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2060"/>
                  </a:solidFill>
                </a:rPr>
                <a:t>0,96</a:t>
              </a:r>
              <a:endParaRPr lang="ru-RU" sz="36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251520" y="2186260"/>
            <a:ext cx="2348552" cy="2350849"/>
            <a:chOff x="556255" y="1447486"/>
            <a:chExt cx="2348552" cy="2350849"/>
          </a:xfrm>
        </p:grpSpPr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56150">
              <a:off x="556255" y="1447486"/>
              <a:ext cx="2348552" cy="2350849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1582699" y="2334948"/>
              <a:ext cx="6527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2060"/>
                  </a:solidFill>
                </a:rPr>
                <a:t>96</a:t>
              </a:r>
              <a:endParaRPr lang="ru-RU" sz="3600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569476" y="1955417"/>
            <a:ext cx="60003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</a:rPr>
              <a:t>Выбери правильный ответ:</a:t>
            </a:r>
            <a:endParaRPr lang="ru-RU" sz="3600" b="1" i="1" dirty="0">
              <a:solidFill>
                <a:srgbClr val="002060"/>
              </a:solidFill>
            </a:endParaRPr>
          </a:p>
        </p:txBody>
      </p:sp>
      <p:sp>
        <p:nvSpPr>
          <p:cNvPr id="26" name="Управляющая кнопка: далее 25">
            <a:hlinkClick r:id="" action="ppaction://hlinkshowjump?jump=nextslide" highlightClick="1"/>
          </p:cNvPr>
          <p:cNvSpPr/>
          <p:nvPr/>
        </p:nvSpPr>
        <p:spPr>
          <a:xfrm>
            <a:off x="8622792" y="6336792"/>
            <a:ext cx="521208" cy="521208"/>
          </a:xfrm>
          <a:prstGeom prst="actionButtonForwardNex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3530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" presetClass="exit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" presetClass="exit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" presetClass="exit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" presetClass="exit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-0.20434 -0.57708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26" y="-28866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1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5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9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000"/>
                            </p:stCondLst>
                            <p:childTnLst>
                              <p:par>
                                <p:cTn id="10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25" grpId="0"/>
      <p:bldP spid="25" grpId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Группа 14"/>
          <p:cNvGrpSpPr/>
          <p:nvPr/>
        </p:nvGrpSpPr>
        <p:grpSpPr>
          <a:xfrm>
            <a:off x="4875433" y="470970"/>
            <a:ext cx="899162" cy="1090330"/>
            <a:chOff x="4283968" y="2708920"/>
            <a:chExt cx="899162" cy="1090330"/>
          </a:xfrm>
        </p:grpSpPr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83968" y="2884848"/>
              <a:ext cx="899162" cy="914402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4519219" y="2708920"/>
              <a:ext cx="57259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rgbClr val="C00000"/>
                  </a:solidFill>
                  <a:latin typeface="+mj-lt"/>
                </a:rPr>
                <a:t>?</a:t>
              </a:r>
              <a:r>
                <a:rPr lang="ru-RU" sz="6000" b="1" dirty="0" smtClean="0">
                  <a:solidFill>
                    <a:srgbClr val="002060"/>
                  </a:solidFill>
                  <a:latin typeface="+mj-lt"/>
                  <a:cs typeface="Times New Roman"/>
                </a:rPr>
                <a:t> </a:t>
              </a:r>
              <a:endParaRPr lang="ru-RU" sz="6000" b="1" dirty="0">
                <a:solidFill>
                  <a:srgbClr val="002060"/>
                </a:solidFill>
                <a:latin typeface="+mj-lt"/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6364410" y="3908375"/>
            <a:ext cx="2348552" cy="2350849"/>
            <a:chOff x="556255" y="1447486"/>
            <a:chExt cx="2348552" cy="2350849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56150">
              <a:off x="556255" y="1447486"/>
              <a:ext cx="2348552" cy="2350849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57466" y="2299744"/>
              <a:ext cx="41870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rgbClr val="002060"/>
                  </a:solidFill>
                </a:rPr>
                <a:t>8</a:t>
              </a: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2071631" y="188640"/>
            <a:ext cx="2060037" cy="1846277"/>
            <a:chOff x="2465740" y="1978386"/>
            <a:chExt cx="2060037" cy="1846277"/>
          </a:xfrm>
        </p:grpSpPr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324262">
              <a:off x="2572620" y="1871506"/>
              <a:ext cx="1846277" cy="2060037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2713026" y="2557382"/>
              <a:ext cx="180850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2060"/>
                  </a:solidFill>
                  <a:latin typeface="+mj-lt"/>
                </a:rPr>
                <a:t>0,024</a:t>
              </a:r>
              <a:r>
                <a:rPr lang="ru-RU" sz="3600" b="1" dirty="0" smtClean="0">
                  <a:solidFill>
                    <a:srgbClr val="002060"/>
                  </a:solidFill>
                  <a:latin typeface="+mj-lt"/>
                  <a:cs typeface="Times New Roman"/>
                </a:rPr>
                <a:t>:3  </a:t>
              </a:r>
              <a:endParaRPr lang="ru-RU" sz="3600" b="1" dirty="0">
                <a:solidFill>
                  <a:srgbClr val="002060"/>
                </a:solidFill>
                <a:latin typeface="+mj-lt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4283968" y="767637"/>
            <a:ext cx="6222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+mj-lt"/>
                <a:cs typeface="Times New Roman"/>
              </a:rPr>
              <a:t> = </a:t>
            </a:r>
            <a:endParaRPr lang="ru-RU" sz="3600" b="1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4326780" y="2186260"/>
            <a:ext cx="2348552" cy="2350849"/>
            <a:chOff x="556255" y="1447486"/>
            <a:chExt cx="2348552" cy="2350849"/>
          </a:xfrm>
        </p:grpSpPr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56150">
              <a:off x="556255" y="1447486"/>
              <a:ext cx="2348552" cy="2350849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1404419" y="2293228"/>
              <a:ext cx="77136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2060"/>
                  </a:solidFill>
                </a:rPr>
                <a:t>0,8</a:t>
              </a:r>
              <a:endParaRPr lang="ru-RU" sz="36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2289150" y="3908375"/>
            <a:ext cx="2348552" cy="2350849"/>
            <a:chOff x="556255" y="1447486"/>
            <a:chExt cx="2348552" cy="2350849"/>
          </a:xfrm>
        </p:grpSpPr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56150">
              <a:off x="556255" y="1447486"/>
              <a:ext cx="2348552" cy="2350849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1264991" y="2252404"/>
              <a:ext cx="123944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2060"/>
                  </a:solidFill>
                </a:rPr>
                <a:t>0,008</a:t>
              </a:r>
              <a:endParaRPr lang="ru-RU" sz="36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251520" y="2186260"/>
            <a:ext cx="2348552" cy="2350849"/>
            <a:chOff x="556255" y="1447486"/>
            <a:chExt cx="2348552" cy="2350849"/>
          </a:xfrm>
        </p:grpSpPr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56150">
              <a:off x="556255" y="1447486"/>
              <a:ext cx="2348552" cy="2350849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1348343" y="2295400"/>
              <a:ext cx="100540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2060"/>
                  </a:solidFill>
                </a:rPr>
                <a:t>0,08</a:t>
              </a:r>
              <a:endParaRPr lang="ru-RU" sz="3600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569476" y="1955417"/>
            <a:ext cx="60003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</a:rPr>
              <a:t>Выбери правильный ответ:</a:t>
            </a:r>
            <a:endParaRPr lang="ru-RU" sz="3600" b="1" i="1" dirty="0">
              <a:solidFill>
                <a:srgbClr val="002060"/>
              </a:solidFill>
            </a:endParaRPr>
          </a:p>
        </p:txBody>
      </p:sp>
      <p:sp>
        <p:nvSpPr>
          <p:cNvPr id="26" name="Управляющая кнопка: далее 25">
            <a:hlinkClick r:id="" action="ppaction://hlinkshowjump?jump=nextslide" highlightClick="1"/>
          </p:cNvPr>
          <p:cNvSpPr/>
          <p:nvPr/>
        </p:nvSpPr>
        <p:spPr>
          <a:xfrm>
            <a:off x="8622792" y="6336792"/>
            <a:ext cx="521208" cy="521208"/>
          </a:xfrm>
          <a:prstGeom prst="actionButtonForwardNex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8104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" presetClass="exit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" presetClass="exit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" presetClass="exit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" presetClass="exit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3.7037E-6 L 0.24739 -0.56666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61" y="-28333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1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5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9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000"/>
                            </p:stCondLst>
                            <p:childTnLst>
                              <p:par>
                                <p:cTn id="10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25" grpId="0"/>
      <p:bldP spid="25" grpId="1"/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Группа 14"/>
          <p:cNvGrpSpPr/>
          <p:nvPr/>
        </p:nvGrpSpPr>
        <p:grpSpPr>
          <a:xfrm>
            <a:off x="4875433" y="470970"/>
            <a:ext cx="899162" cy="1090330"/>
            <a:chOff x="4283968" y="2708920"/>
            <a:chExt cx="899162" cy="1090330"/>
          </a:xfrm>
        </p:grpSpPr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83968" y="2884848"/>
              <a:ext cx="899162" cy="914402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4519219" y="2708920"/>
              <a:ext cx="57259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rgbClr val="C00000"/>
                  </a:solidFill>
                  <a:latin typeface="+mj-lt"/>
                </a:rPr>
                <a:t>?</a:t>
              </a:r>
              <a:r>
                <a:rPr lang="ru-RU" sz="6000" b="1" dirty="0" smtClean="0">
                  <a:solidFill>
                    <a:srgbClr val="002060"/>
                  </a:solidFill>
                  <a:latin typeface="+mj-lt"/>
                  <a:cs typeface="Times New Roman"/>
                </a:rPr>
                <a:t> </a:t>
              </a:r>
              <a:endParaRPr lang="ru-RU" sz="6000" b="1" dirty="0">
                <a:solidFill>
                  <a:srgbClr val="002060"/>
                </a:solidFill>
                <a:latin typeface="+mj-lt"/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6364410" y="3908375"/>
            <a:ext cx="2348552" cy="2350849"/>
            <a:chOff x="556255" y="1447486"/>
            <a:chExt cx="2348552" cy="2350849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56150">
              <a:off x="556255" y="1447486"/>
              <a:ext cx="2348552" cy="2350849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024869" y="2320199"/>
              <a:ext cx="147348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2060"/>
                  </a:solidFill>
                </a:rPr>
                <a:t>10,001</a:t>
              </a:r>
              <a:endParaRPr lang="ru-RU" sz="36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2071631" y="188640"/>
            <a:ext cx="2060037" cy="1846277"/>
            <a:chOff x="2465740" y="1978386"/>
            <a:chExt cx="2060037" cy="1846277"/>
          </a:xfrm>
        </p:grpSpPr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324262">
              <a:off x="2572620" y="1871506"/>
              <a:ext cx="1846277" cy="2060037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2713026" y="2557382"/>
              <a:ext cx="180850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2060"/>
                  </a:solidFill>
                  <a:latin typeface="+mj-lt"/>
                </a:rPr>
                <a:t>50,05</a:t>
              </a:r>
              <a:r>
                <a:rPr lang="ru-RU" sz="3600" b="1" dirty="0" smtClean="0">
                  <a:solidFill>
                    <a:srgbClr val="002060"/>
                  </a:solidFill>
                  <a:latin typeface="+mj-lt"/>
                  <a:cs typeface="Times New Roman"/>
                </a:rPr>
                <a:t>:5  </a:t>
              </a:r>
              <a:endParaRPr lang="ru-RU" sz="3600" b="1" dirty="0">
                <a:solidFill>
                  <a:srgbClr val="002060"/>
                </a:solidFill>
                <a:latin typeface="+mj-lt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4283968" y="767637"/>
            <a:ext cx="6222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+mj-lt"/>
                <a:cs typeface="Times New Roman"/>
              </a:rPr>
              <a:t> = </a:t>
            </a:r>
            <a:endParaRPr lang="ru-RU" sz="3600" b="1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4326780" y="2186260"/>
            <a:ext cx="2348552" cy="2350849"/>
            <a:chOff x="556255" y="1447486"/>
            <a:chExt cx="2348552" cy="2350849"/>
          </a:xfrm>
        </p:grpSpPr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56150">
              <a:off x="556255" y="1447486"/>
              <a:ext cx="2348552" cy="2350849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1291941" y="2293228"/>
              <a:ext cx="100540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2060"/>
                  </a:solidFill>
                </a:rPr>
                <a:t>10,1</a:t>
              </a:r>
              <a:endParaRPr lang="ru-RU" sz="36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251520" y="2186260"/>
            <a:ext cx="2348552" cy="2350849"/>
            <a:chOff x="556255" y="1447486"/>
            <a:chExt cx="2348552" cy="2350849"/>
          </a:xfrm>
        </p:grpSpPr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56150">
              <a:off x="556255" y="1447486"/>
              <a:ext cx="2348552" cy="2350849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1217040" y="2252404"/>
              <a:ext cx="123944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2060"/>
                  </a:solidFill>
                </a:rPr>
                <a:t>10,01</a:t>
              </a:r>
              <a:endParaRPr lang="ru-RU" sz="36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2289150" y="3908375"/>
            <a:ext cx="2348552" cy="2350849"/>
            <a:chOff x="556255" y="1447486"/>
            <a:chExt cx="2348552" cy="2350849"/>
          </a:xfrm>
        </p:grpSpPr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56150">
              <a:off x="556255" y="1447486"/>
              <a:ext cx="2348552" cy="2350849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1348343" y="2295400"/>
              <a:ext cx="77136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2060"/>
                  </a:solidFill>
                </a:rPr>
                <a:t>1,1</a:t>
              </a:r>
              <a:endParaRPr lang="ru-RU" sz="3600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569476" y="1955417"/>
            <a:ext cx="60003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</a:rPr>
              <a:t>Выбери правильный ответ:</a:t>
            </a:r>
            <a:endParaRPr lang="ru-RU" sz="3600" b="1" i="1" dirty="0">
              <a:solidFill>
                <a:srgbClr val="002060"/>
              </a:solidFill>
            </a:endParaRPr>
          </a:p>
        </p:txBody>
      </p:sp>
      <p:sp>
        <p:nvSpPr>
          <p:cNvPr id="26" name="Управляющая кнопка: далее 25">
            <a:hlinkClick r:id="" action="ppaction://hlinkshowjump?jump=nextslide" highlightClick="1"/>
          </p:cNvPr>
          <p:cNvSpPr/>
          <p:nvPr/>
        </p:nvSpPr>
        <p:spPr>
          <a:xfrm>
            <a:off x="8622792" y="6336792"/>
            <a:ext cx="521208" cy="521208"/>
          </a:xfrm>
          <a:prstGeom prst="actionButtonForwardNex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161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" presetClass="exit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" presetClass="exit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" presetClass="exit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" presetClass="exit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7037E-6 L 0.47014 -0.32593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507" y="-16296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1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5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9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000"/>
                            </p:stCondLst>
                            <p:childTnLst>
                              <p:par>
                                <p:cTn id="10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25" grpId="0"/>
      <p:bldP spid="25" grpId="1"/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Группа 14"/>
          <p:cNvGrpSpPr/>
          <p:nvPr/>
        </p:nvGrpSpPr>
        <p:grpSpPr>
          <a:xfrm>
            <a:off x="4875433" y="470970"/>
            <a:ext cx="899162" cy="1090330"/>
            <a:chOff x="4283968" y="2708920"/>
            <a:chExt cx="899162" cy="1090330"/>
          </a:xfrm>
        </p:grpSpPr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83968" y="2884848"/>
              <a:ext cx="899162" cy="914402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4519219" y="2708920"/>
              <a:ext cx="57259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rgbClr val="C00000"/>
                  </a:solidFill>
                  <a:latin typeface="+mj-lt"/>
                </a:rPr>
                <a:t>?</a:t>
              </a:r>
              <a:r>
                <a:rPr lang="ru-RU" sz="6000" b="1" dirty="0" smtClean="0">
                  <a:solidFill>
                    <a:srgbClr val="002060"/>
                  </a:solidFill>
                  <a:latin typeface="+mj-lt"/>
                  <a:cs typeface="Times New Roman"/>
                </a:rPr>
                <a:t> </a:t>
              </a:r>
              <a:endParaRPr lang="ru-RU" sz="6000" b="1" dirty="0">
                <a:solidFill>
                  <a:srgbClr val="002060"/>
                </a:solidFill>
                <a:latin typeface="+mj-lt"/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6364410" y="3908375"/>
            <a:ext cx="2348552" cy="2350849"/>
            <a:chOff x="556255" y="1447486"/>
            <a:chExt cx="2348552" cy="2350849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56150">
              <a:off x="556255" y="1447486"/>
              <a:ext cx="2348552" cy="2350849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291941" y="2320199"/>
              <a:ext cx="100540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2060"/>
                  </a:solidFill>
                </a:rPr>
                <a:t>5,02</a:t>
              </a:r>
              <a:endParaRPr lang="ru-RU" sz="36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2071631" y="188640"/>
            <a:ext cx="2060037" cy="1846277"/>
            <a:chOff x="2465740" y="1978386"/>
            <a:chExt cx="2060037" cy="1846277"/>
          </a:xfrm>
        </p:grpSpPr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324262">
              <a:off x="2572620" y="1871506"/>
              <a:ext cx="1846277" cy="2060037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2713026" y="2557382"/>
              <a:ext cx="178286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2060"/>
                  </a:solidFill>
                  <a:latin typeface="+mj-lt"/>
                </a:rPr>
                <a:t>1,04 </a:t>
              </a:r>
              <a:r>
                <a:rPr lang="ru-RU" sz="3600" b="1" dirty="0" smtClean="0">
                  <a:solidFill>
                    <a:srgbClr val="002060"/>
                  </a:solidFill>
                  <a:latin typeface="+mj-lt"/>
                  <a:cs typeface="Times New Roman"/>
                </a:rPr>
                <a:t>: 2  </a:t>
              </a:r>
              <a:endParaRPr lang="ru-RU" sz="3600" b="1" dirty="0">
                <a:solidFill>
                  <a:srgbClr val="002060"/>
                </a:solidFill>
                <a:latin typeface="+mj-lt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4283968" y="767637"/>
            <a:ext cx="6222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+mj-lt"/>
                <a:cs typeface="Times New Roman"/>
              </a:rPr>
              <a:t> = </a:t>
            </a:r>
            <a:endParaRPr lang="ru-RU" sz="3600" b="1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323528" y="2274215"/>
            <a:ext cx="2348552" cy="2350849"/>
            <a:chOff x="556255" y="1447486"/>
            <a:chExt cx="2348552" cy="2350849"/>
          </a:xfrm>
        </p:grpSpPr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56150">
              <a:off x="556255" y="1447486"/>
              <a:ext cx="2348552" cy="2350849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1397756" y="2293227"/>
              <a:ext cx="77136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2060"/>
                  </a:solidFill>
                </a:rPr>
                <a:t>5,2</a:t>
              </a:r>
              <a:endParaRPr lang="ru-RU" sz="36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4350782" y="2274215"/>
            <a:ext cx="2348552" cy="2350849"/>
            <a:chOff x="556255" y="1447486"/>
            <a:chExt cx="2348552" cy="2350849"/>
          </a:xfrm>
        </p:grpSpPr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56150">
              <a:off x="556255" y="1447486"/>
              <a:ext cx="2348552" cy="2350849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1303083" y="2299744"/>
              <a:ext cx="100540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2060"/>
                  </a:solidFill>
                </a:rPr>
                <a:t>0,52</a:t>
              </a:r>
              <a:endParaRPr lang="ru-RU" sz="36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2337155" y="3908375"/>
            <a:ext cx="2348552" cy="2350849"/>
            <a:chOff x="556255" y="1447486"/>
            <a:chExt cx="2348552" cy="2350849"/>
          </a:xfrm>
        </p:grpSpPr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56150">
              <a:off x="556255" y="1447486"/>
              <a:ext cx="2348552" cy="2350849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1217040" y="2295399"/>
              <a:ext cx="123944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2060"/>
                  </a:solidFill>
                </a:rPr>
                <a:t>0,052</a:t>
              </a:r>
              <a:endParaRPr lang="ru-RU" sz="3600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569476" y="1955417"/>
            <a:ext cx="60003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</a:rPr>
              <a:t>Выбери правильный ответ:</a:t>
            </a:r>
            <a:endParaRPr lang="ru-RU" sz="3600" b="1" i="1" dirty="0">
              <a:solidFill>
                <a:srgbClr val="002060"/>
              </a:solidFill>
            </a:endParaRPr>
          </a:p>
        </p:txBody>
      </p:sp>
      <p:sp>
        <p:nvSpPr>
          <p:cNvPr id="26" name="Управляющая кнопка: далее 25">
            <a:hlinkClick r:id="" action="ppaction://hlinkshowjump?jump=nextslide" highlightClick="1"/>
          </p:cNvPr>
          <p:cNvSpPr/>
          <p:nvPr/>
        </p:nvSpPr>
        <p:spPr>
          <a:xfrm>
            <a:off x="8622792" y="6336792"/>
            <a:ext cx="521208" cy="521208"/>
          </a:xfrm>
          <a:prstGeom prst="actionButtonForwardNex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139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" presetClass="exit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" presetClass="exit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" presetClass="exit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" presetClass="exit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7.40741E-7 L 0.02187 -0.34954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4" y="-17477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1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5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9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000"/>
                            </p:stCondLst>
                            <p:childTnLst>
                              <p:par>
                                <p:cTn id="10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25" grpId="0"/>
      <p:bldP spid="25" grpId="1"/>
      <p:bldP spid="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Группа 14"/>
          <p:cNvGrpSpPr/>
          <p:nvPr/>
        </p:nvGrpSpPr>
        <p:grpSpPr>
          <a:xfrm>
            <a:off x="4875433" y="470970"/>
            <a:ext cx="899162" cy="1090330"/>
            <a:chOff x="4283968" y="2708920"/>
            <a:chExt cx="899162" cy="1090330"/>
          </a:xfrm>
        </p:grpSpPr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83968" y="2884848"/>
              <a:ext cx="899162" cy="914402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4519219" y="2708920"/>
              <a:ext cx="57259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rgbClr val="C00000"/>
                  </a:solidFill>
                  <a:latin typeface="+mj-lt"/>
                </a:rPr>
                <a:t>?</a:t>
              </a:r>
              <a:r>
                <a:rPr lang="ru-RU" sz="6000" b="1" dirty="0" smtClean="0">
                  <a:solidFill>
                    <a:srgbClr val="002060"/>
                  </a:solidFill>
                  <a:latin typeface="+mj-lt"/>
                  <a:cs typeface="Times New Roman"/>
                </a:rPr>
                <a:t> </a:t>
              </a:r>
              <a:endParaRPr lang="ru-RU" sz="6000" b="1" dirty="0">
                <a:solidFill>
                  <a:srgbClr val="002060"/>
                </a:solidFill>
                <a:latin typeface="+mj-lt"/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6364410" y="3908375"/>
            <a:ext cx="2348552" cy="2350849"/>
            <a:chOff x="556255" y="1447486"/>
            <a:chExt cx="2348552" cy="2350849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56150">
              <a:off x="556255" y="1447486"/>
              <a:ext cx="2348552" cy="2350849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110810" y="2320199"/>
              <a:ext cx="123944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2060"/>
                  </a:solidFill>
                </a:rPr>
                <a:t>1,004</a:t>
              </a:r>
              <a:endParaRPr lang="ru-RU" sz="36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2071631" y="188640"/>
            <a:ext cx="2060037" cy="1846277"/>
            <a:chOff x="2465740" y="1978386"/>
            <a:chExt cx="2060037" cy="1846277"/>
          </a:xfrm>
        </p:grpSpPr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324262">
              <a:off x="2572620" y="1871506"/>
              <a:ext cx="1846277" cy="2060037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2897677" y="2557382"/>
              <a:ext cx="119616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rgbClr val="002060"/>
                  </a:solidFill>
                  <a:latin typeface="+mj-lt"/>
                </a:rPr>
                <a:t>7</a:t>
              </a:r>
              <a:r>
                <a:rPr lang="ru-RU" sz="3600" b="1" dirty="0" smtClean="0">
                  <a:solidFill>
                    <a:srgbClr val="002060"/>
                  </a:solidFill>
                  <a:latin typeface="+mj-lt"/>
                </a:rPr>
                <a:t> </a:t>
              </a:r>
              <a:r>
                <a:rPr lang="ru-RU" sz="3600" b="1" dirty="0" smtClean="0">
                  <a:solidFill>
                    <a:srgbClr val="002060"/>
                  </a:solidFill>
                  <a:latin typeface="+mj-lt"/>
                  <a:cs typeface="Times New Roman"/>
                </a:rPr>
                <a:t>: 5  </a:t>
              </a:r>
              <a:endParaRPr lang="ru-RU" sz="3600" b="1" dirty="0">
                <a:solidFill>
                  <a:srgbClr val="002060"/>
                </a:solidFill>
                <a:latin typeface="+mj-lt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4283968" y="767637"/>
            <a:ext cx="6222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+mj-lt"/>
                <a:cs typeface="Times New Roman"/>
              </a:rPr>
              <a:t> = </a:t>
            </a:r>
            <a:endParaRPr lang="ru-RU" sz="3600" b="1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323528" y="2274215"/>
            <a:ext cx="2348552" cy="2350849"/>
            <a:chOff x="556255" y="1447486"/>
            <a:chExt cx="2348552" cy="2350849"/>
          </a:xfrm>
        </p:grpSpPr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56150">
              <a:off x="556255" y="1447486"/>
              <a:ext cx="2348552" cy="2350849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1370678" y="2281088"/>
              <a:ext cx="100540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2060"/>
                  </a:solidFill>
                </a:rPr>
                <a:t>1,04</a:t>
              </a:r>
              <a:endParaRPr lang="ru-RU" sz="36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2337155" y="3908375"/>
            <a:ext cx="2348552" cy="2350849"/>
            <a:chOff x="556255" y="1447486"/>
            <a:chExt cx="2348552" cy="2350849"/>
          </a:xfrm>
        </p:grpSpPr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56150">
              <a:off x="556255" y="1447486"/>
              <a:ext cx="2348552" cy="2350849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1399297" y="2281089"/>
              <a:ext cx="77136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2060"/>
                  </a:solidFill>
                </a:rPr>
                <a:t>1,4</a:t>
              </a:r>
              <a:endParaRPr lang="ru-RU" sz="36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4350782" y="2274215"/>
            <a:ext cx="2348552" cy="2350849"/>
            <a:chOff x="556255" y="1447486"/>
            <a:chExt cx="2348552" cy="2350849"/>
          </a:xfrm>
        </p:grpSpPr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56150">
              <a:off x="556255" y="1447486"/>
              <a:ext cx="2348552" cy="2350849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1320748" y="2295398"/>
              <a:ext cx="100540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>
                  <a:solidFill>
                    <a:srgbClr val="002060"/>
                  </a:solidFill>
                </a:rPr>
                <a:t>0,14</a:t>
              </a:r>
              <a:endParaRPr lang="ru-RU" sz="3600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569476" y="1955417"/>
            <a:ext cx="60003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</a:rPr>
              <a:t>Выбери правильный ответ:</a:t>
            </a:r>
            <a:endParaRPr lang="ru-RU" sz="3600" b="1" i="1" dirty="0">
              <a:solidFill>
                <a:srgbClr val="002060"/>
              </a:solidFill>
            </a:endParaRPr>
          </a:p>
        </p:txBody>
      </p:sp>
      <p:sp>
        <p:nvSpPr>
          <p:cNvPr id="26" name="Управляющая кнопка: далее 25">
            <a:hlinkClick r:id="" action="ppaction://hlinkshowjump?jump=nextslide" highlightClick="1"/>
          </p:cNvPr>
          <p:cNvSpPr/>
          <p:nvPr/>
        </p:nvSpPr>
        <p:spPr>
          <a:xfrm>
            <a:off x="8622792" y="6336792"/>
            <a:ext cx="521208" cy="521208"/>
          </a:xfrm>
          <a:prstGeom prst="actionButtonForwardNex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6846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" presetClass="exit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" presetClass="exit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" presetClass="exit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" presetClass="exit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3.7037E-6 L 0.24201 -0.57708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01" y="-28866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1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5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9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000"/>
                            </p:stCondLst>
                            <p:childTnLst>
                              <p:par>
                                <p:cTn id="10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25" grpId="0"/>
      <p:bldP spid="25" grpId="1"/>
      <p:bldP spid="2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218</Words>
  <Application>Microsoft Office PowerPoint</Application>
  <PresentationFormat>Экран (4:3)</PresentationFormat>
  <Paragraphs>114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Математический листопад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Николаевна Черепанова</dc:creator>
  <cp:lastModifiedBy>1</cp:lastModifiedBy>
  <cp:revision>15</cp:revision>
  <dcterms:created xsi:type="dcterms:W3CDTF">2016-10-03T02:23:51Z</dcterms:created>
  <dcterms:modified xsi:type="dcterms:W3CDTF">2016-10-06T02:25:12Z</dcterms:modified>
</cp:coreProperties>
</file>