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93" r:id="rId3"/>
    <p:sldId id="257" r:id="rId4"/>
    <p:sldId id="294" r:id="rId5"/>
    <p:sldId id="263" r:id="rId6"/>
    <p:sldId id="307" r:id="rId7"/>
    <p:sldId id="265" r:id="rId8"/>
    <p:sldId id="271" r:id="rId9"/>
    <p:sldId id="267" r:id="rId10"/>
    <p:sldId id="262" r:id="rId11"/>
    <p:sldId id="296" r:id="rId12"/>
    <p:sldId id="278" r:id="rId13"/>
    <p:sldId id="297" r:id="rId14"/>
    <p:sldId id="305" r:id="rId15"/>
    <p:sldId id="258" r:id="rId16"/>
    <p:sldId id="303" r:id="rId17"/>
    <p:sldId id="276" r:id="rId18"/>
    <p:sldId id="259" r:id="rId19"/>
    <p:sldId id="266" r:id="rId20"/>
    <p:sldId id="264" r:id="rId21"/>
    <p:sldId id="299" r:id="rId22"/>
    <p:sldId id="28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D6B836"/>
    <a:srgbClr val="D6B732"/>
    <a:srgbClr val="B99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BF667-8DC1-43A4-9EFE-30775399E151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561012-4C5F-4B75-8D20-A1C3F3CF05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3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561012-4C5F-4B75-8D20-A1C3F3CF0527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8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41;&#1059;%20&#1062;&#1054;%20&#1044;&#1077;&#1085;&#1100;%20&#1091;&#1095;&#1080;&#1090;&#1077;&#1083;&#1103;\Ekaterina_Guseva_-_Lyubimyj_uchitel_muz.-_A._Ermolov_sl.-_V._Borisov_(iPlayer.fm)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ribka-olya.livejournal.com/8050.html" TargetMode="External"/><Relationship Id="rId3" Type="http://schemas.openxmlformats.org/officeDocument/2006/relationships/hyperlink" Target="http://allforchildren.ru/poetry/teacher04.php" TargetMode="External"/><Relationship Id="rId7" Type="http://schemas.openxmlformats.org/officeDocument/2006/relationships/hyperlink" Target="http://historydoc.edu.ru/catalog.asp?cat_ob_no=16123&amp;ob_no=13250" TargetMode="External"/><Relationship Id="rId2" Type="http://schemas.openxmlformats.org/officeDocument/2006/relationships/hyperlink" Target="http://uchportfolio.ru/articles/read/46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ixelbrush.ru/2010/03/25/osennie-listya-autumn-leaves.html" TargetMode="External"/><Relationship Id="rId5" Type="http://schemas.openxmlformats.org/officeDocument/2006/relationships/hyperlink" Target="http://cult.mos.ru/education/workshops/afinskaya-shkola-muzyka-literatura-teatr/" TargetMode="External"/><Relationship Id="rId10" Type="http://schemas.openxmlformats.org/officeDocument/2006/relationships/hyperlink" Target="http://yassena.dreamwidth.org/211040.html?thread=5017440" TargetMode="External"/><Relationship Id="rId4" Type="http://schemas.openxmlformats.org/officeDocument/2006/relationships/hyperlink" Target="http://artinvestment.ru/news/auctnews/20130404_ename.html" TargetMode="External"/><Relationship Id="rId9" Type="http://schemas.openxmlformats.org/officeDocument/2006/relationships/hyperlink" Target="http://artnow.ru/ru/gallery/3/10857/picture/0/29555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" y="2450924"/>
            <a:ext cx="9143999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УЧИТЕЛЬ ПЕРЕД ИМЕНЕМ ТВОИМ…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(образ учителя в изобразительном искусстве)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0" y="18864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Международный конкурс педагогического мастерства</a:t>
            </a:r>
          </a:p>
          <a:p>
            <a:pPr algn="ctr"/>
            <a:r>
              <a:rPr lang="ru-RU" alt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«Осень золотая»</a:t>
            </a:r>
            <a:endParaRPr lang="ru-RU" alt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731903" y="4458745"/>
            <a:ext cx="64442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r">
              <a:defRPr/>
            </a:pPr>
            <a:r>
              <a:rPr lang="ru-RU" altLang="ru-RU" sz="1600" b="1" dirty="0">
                <a:latin typeface="Bookman Old Style" pitchFamily="18" charset="0"/>
              </a:rPr>
              <a:t>Автор: </a:t>
            </a:r>
            <a:r>
              <a:rPr lang="ru-RU" altLang="ru-RU" sz="1600" b="1" dirty="0" err="1">
                <a:latin typeface="Bookman Old Style" pitchFamily="18" charset="0"/>
              </a:rPr>
              <a:t>Мухамадеева</a:t>
            </a:r>
            <a:r>
              <a:rPr lang="ru-RU" altLang="ru-RU" sz="1600" b="1" dirty="0">
                <a:latin typeface="Bookman Old Style" pitchFamily="18" charset="0"/>
              </a:rPr>
              <a:t> Л. И., </a:t>
            </a:r>
            <a:endParaRPr lang="ru-RU" altLang="ru-RU" sz="1600" b="1" dirty="0" smtClean="0">
              <a:latin typeface="Bookman Old Style" pitchFamily="18" charset="0"/>
            </a:endParaRPr>
          </a:p>
          <a:p>
            <a:pPr algn="r">
              <a:defRPr/>
            </a:pPr>
            <a:r>
              <a:rPr lang="ru-RU" altLang="ru-RU" sz="1600" b="1" dirty="0" smtClean="0">
                <a:latin typeface="Bookman Old Style" pitchFamily="18" charset="0"/>
              </a:rPr>
              <a:t>педагог-библиотекарь, </a:t>
            </a:r>
          </a:p>
          <a:p>
            <a:pPr algn="r">
              <a:defRPr/>
            </a:pPr>
            <a:r>
              <a:rPr lang="ru-RU" altLang="ru-RU" sz="1600" b="1" dirty="0" smtClean="0">
                <a:latin typeface="Bookman Old Style" pitchFamily="18" charset="0"/>
              </a:rPr>
              <a:t>МБВ(С)ОУ ЦО г. Тобольска </a:t>
            </a:r>
            <a:endParaRPr lang="ru-RU" altLang="ru-RU" sz="1600" b="1" dirty="0">
              <a:latin typeface="Bookman Old Style" pitchFamily="18" charset="0"/>
            </a:endParaRPr>
          </a:p>
        </p:txBody>
      </p:sp>
      <p:pic>
        <p:nvPicPr>
          <p:cNvPr id="8" name="Ekaterina_Guseva_-_Lyubimyj_uchitel_muz.-_A._Ermolov_sl.-_V._Borisov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screen"/>
          <a:stretch>
            <a:fillRect/>
          </a:stretch>
        </p:blipFill>
        <p:spPr>
          <a:xfrm>
            <a:off x="8839200" y="638132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3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5949280"/>
            <a:ext cx="5256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Bookman Old Style" panose="02050604050505020204" pitchFamily="18" charset="0"/>
              </a:rPr>
              <a:t>Сергий </a:t>
            </a:r>
            <a:r>
              <a:rPr lang="ru-RU" sz="1400" dirty="0">
                <a:latin typeface="Bookman Old Style" panose="02050604050505020204" pitchFamily="18" charset="0"/>
              </a:rPr>
              <a:t>Радонежский в школе. Миниатюра из лицевого</a:t>
            </a:r>
            <a:br>
              <a:rPr lang="ru-RU" sz="1400" dirty="0">
                <a:latin typeface="Bookman Old Style" panose="02050604050505020204" pitchFamily="18" charset="0"/>
              </a:rPr>
            </a:br>
            <a:r>
              <a:rPr lang="ru-RU" sz="1400" dirty="0">
                <a:latin typeface="Bookman Old Style" panose="02050604050505020204" pitchFamily="18" charset="0"/>
              </a:rPr>
              <a:t>«Жития преподобного Сергия Радонежского</a:t>
            </a:r>
            <a:r>
              <a:rPr lang="ru-RU" sz="1400" dirty="0" smtClean="0">
                <a:latin typeface="Bookman Old Style" panose="02050604050505020204" pitchFamily="18" charset="0"/>
              </a:rPr>
              <a:t>», </a:t>
            </a:r>
            <a:r>
              <a:rPr lang="ru-RU" sz="1400" dirty="0">
                <a:latin typeface="Bookman Old Style" panose="02050604050505020204" pitchFamily="18" charset="0"/>
              </a:rPr>
              <a:t>XVI в.</a:t>
            </a:r>
            <a:endParaRPr lang="ru-RU" sz="1400" dirty="0" smtClean="0"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06" y="289636"/>
            <a:ext cx="5248275" cy="5619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508104" y="861775"/>
            <a:ext cx="3635896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Если б не было учителя,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То и не было б, наверное,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Ни поэта, ни мыслителя,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Ни Шекспира, ни Коперника.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 поныне бы, наверное,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Если б не было учителя,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Неоткрытые Америки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Оставались неоткрытыми.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 не быть бы нам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Икарами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Никогда б не взмыли в небо мы,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Если б в нас его стараньями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Крылья выращены не были.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Без его бы сердца доброго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Не был мир так удивителен.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Потому нам так и дорого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Имя нашего учителя.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В.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Тушнова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45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188640"/>
            <a:ext cx="8136904" cy="593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0" y="6309320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Bookman Old Style" pitchFamily="18" charset="0"/>
              </a:rPr>
              <a:t>Б. Кустодиев, Земская </a:t>
            </a:r>
            <a:r>
              <a:rPr lang="ru-RU" sz="1400" dirty="0">
                <a:latin typeface="Bookman Old Style" pitchFamily="18" charset="0"/>
              </a:rPr>
              <a:t>школа в Московской </a:t>
            </a:r>
            <a:r>
              <a:rPr lang="ru-RU" sz="1400" dirty="0" smtClean="0">
                <a:latin typeface="Bookman Old Style" pitchFamily="18" charset="0"/>
              </a:rPr>
              <a:t>Руси</a:t>
            </a:r>
            <a:endParaRPr lang="ru-RU" sz="14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95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6640" y="6328498"/>
            <a:ext cx="91706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Bookman Old Style" panose="02050604050505020204" pitchFamily="18" charset="0"/>
              </a:rPr>
              <a:t>А. Максимов, Книжное научение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29" y="116632"/>
            <a:ext cx="8108333" cy="6057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8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976193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Bookman Old Style" pitchFamily="18" charset="0"/>
              </a:rPr>
              <a:t>Александр Иванович Морозов, </a:t>
            </a:r>
            <a:r>
              <a:rPr lang="ru-RU" sz="1400" dirty="0">
                <a:latin typeface="Bookman Old Style" pitchFamily="18" charset="0"/>
              </a:rPr>
              <a:t>Сельская бесплатная </a:t>
            </a:r>
            <a:r>
              <a:rPr lang="ru-RU" sz="1400" dirty="0" smtClean="0">
                <a:latin typeface="Bookman Old Style" pitchFamily="18" charset="0"/>
              </a:rPr>
              <a:t>школа, 1865г.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06496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6286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63" y="271235"/>
            <a:ext cx="7715433" cy="5832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754862" y="6237312"/>
            <a:ext cx="77154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Bookman Old Style" pitchFamily="18" charset="0"/>
              </a:rPr>
              <a:t>Alfred </a:t>
            </a:r>
            <a:r>
              <a:rPr lang="en-US" sz="1400" dirty="0" err="1">
                <a:latin typeface="Bookman Old Style" pitchFamily="18" charset="0"/>
              </a:rPr>
              <a:t>Rankley</a:t>
            </a:r>
            <a:r>
              <a:rPr lang="en-US" sz="1400" dirty="0">
                <a:latin typeface="Bookman Old Style" pitchFamily="18" charset="0"/>
              </a:rPr>
              <a:t> </a:t>
            </a:r>
            <a:r>
              <a:rPr lang="en-US" sz="1400" dirty="0" smtClean="0">
                <a:latin typeface="Bookman Old Style" pitchFamily="18" charset="0"/>
              </a:rPr>
              <a:t>(Alfred </a:t>
            </a:r>
            <a:r>
              <a:rPr lang="en-US" sz="1400" dirty="0" err="1" smtClean="0">
                <a:latin typeface="Bookman Old Style" pitchFamily="18" charset="0"/>
              </a:rPr>
              <a:t>Rankley</a:t>
            </a:r>
            <a:r>
              <a:rPr lang="en-US" sz="1400" dirty="0" smtClean="0">
                <a:latin typeface="Bookman Old Style" pitchFamily="18" charset="0"/>
              </a:rPr>
              <a:t>)</a:t>
            </a:r>
            <a:r>
              <a:rPr lang="ru-RU" sz="1400" dirty="0" smtClean="0">
                <a:latin typeface="Bookman Old Style" pitchFamily="18" charset="0"/>
              </a:rPr>
              <a:t>,</a:t>
            </a:r>
            <a:r>
              <a:rPr lang="en-US" sz="1400" dirty="0" smtClean="0">
                <a:latin typeface="Bookman Old Style" pitchFamily="18" charset="0"/>
              </a:rPr>
              <a:t>The Village School</a:t>
            </a:r>
            <a:r>
              <a:rPr lang="ru-RU" sz="1400" dirty="0" smtClean="0">
                <a:latin typeface="Bookman Old Style" pitchFamily="18" charset="0"/>
              </a:rPr>
              <a:t>,</a:t>
            </a:r>
            <a:r>
              <a:rPr lang="en-US" sz="1400" dirty="0" smtClean="0">
                <a:latin typeface="Bookman Old Style" pitchFamily="18" charset="0"/>
              </a:rPr>
              <a:t>1855</a:t>
            </a:r>
            <a:r>
              <a:rPr lang="ru-RU" sz="1400" dirty="0" smtClean="0">
                <a:latin typeface="Bookman Old Style" pitchFamily="18" charset="0"/>
              </a:rPr>
              <a:t>г</a:t>
            </a:r>
            <a:r>
              <a:rPr lang="en-US" sz="1400" dirty="0" smtClean="0">
                <a:latin typeface="Bookman Old Style" pitchFamily="18" charset="0"/>
              </a:rPr>
              <a:t>.</a:t>
            </a:r>
            <a:endParaRPr lang="ru-RU" sz="14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09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4608512" cy="61039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251520" y="6309320"/>
            <a:ext cx="46085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Bookman Old Style" pitchFamily="18" charset="0"/>
              </a:rPr>
              <a:t>Александр </a:t>
            </a:r>
            <a:r>
              <a:rPr lang="ru-RU" sz="1400" dirty="0" err="1" smtClean="0">
                <a:latin typeface="Bookman Old Style" pitchFamily="18" charset="0"/>
              </a:rPr>
              <a:t>Кержнер</a:t>
            </a:r>
            <a:r>
              <a:rPr lang="ru-RU" sz="1400" dirty="0" smtClean="0">
                <a:latin typeface="Bookman Old Style" pitchFamily="18" charset="0"/>
              </a:rPr>
              <a:t>, </a:t>
            </a:r>
            <a:r>
              <a:rPr lang="ru-RU" sz="1400" dirty="0">
                <a:latin typeface="Bookman Old Style" pitchFamily="18" charset="0"/>
              </a:rPr>
              <a:t>В первый </a:t>
            </a:r>
            <a:r>
              <a:rPr lang="ru-RU" sz="1400" dirty="0" smtClean="0">
                <a:latin typeface="Bookman Old Style" pitchFamily="18" charset="0"/>
              </a:rPr>
              <a:t>класс, 1950г</a:t>
            </a:r>
            <a:r>
              <a:rPr lang="ru-RU" sz="1400" dirty="0">
                <a:latin typeface="Bookman Old Style" pitchFamily="18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04048" y="476672"/>
            <a:ext cx="399593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Первое сентября…  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Сколько волнений,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суеты и звонкого детского смеха.  Если бы вы знали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как волнуются учителя в этот день!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 каким нетерпением они ждут начало нового учебного года,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как всматриваются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 повзрослевшие лица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своих детей,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как надеются,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что этот год принесет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только победы и открытия!</a:t>
            </a:r>
          </a:p>
        </p:txBody>
      </p:sp>
      <p:pic>
        <p:nvPicPr>
          <p:cNvPr id="5" name="Picture 4" descr="C:\Users\DNS\Desktop\kak-sdelat-kollazh-uroki-dlya-fotoshopa-osen1a-300x200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634372" y="4496219"/>
            <a:ext cx="3509628" cy="233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16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1620" y="123915"/>
            <a:ext cx="69127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Bookman Old Style" pitchFamily="18" charset="0"/>
              </a:rPr>
              <a:t>Абрам Моисеевич Харьковский, Награда учителю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0" y="476672"/>
            <a:ext cx="6912768" cy="4931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0" y="5445224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 этой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картине пожилая заслуженная (медаль на груди) учительница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окружена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ученицами (люди старшего поколения еще помнят деление на женские и мужские школы — был такой период в советской педагогической практике).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Букеты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, улыбки, поздравления,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вопросы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и… любовь в глазах учительницы, восхищение в детских глазах. </a:t>
            </a:r>
          </a:p>
        </p:txBody>
      </p:sp>
    </p:spTree>
    <p:extLst>
      <p:ext uri="{BB962C8B-B14F-4D97-AF65-F5344CB8AC3E}">
        <p14:creationId xmlns:p14="http://schemas.microsoft.com/office/powerpoint/2010/main" val="368045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9728"/>
            <a:ext cx="7128792" cy="59644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1059663" y="6292183"/>
            <a:ext cx="71287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Bookman Old Style" pitchFamily="18" charset="0"/>
              </a:rPr>
              <a:t>Ирина </a:t>
            </a:r>
            <a:r>
              <a:rPr lang="ru-RU" sz="1400" dirty="0" smtClean="0">
                <a:latin typeface="Bookman Old Style" pitchFamily="18" charset="0"/>
              </a:rPr>
              <a:t>Воробьева, Учительница, 1957г</a:t>
            </a:r>
            <a:r>
              <a:rPr lang="ru-RU" sz="1400" dirty="0">
                <a:latin typeface="Bookman Old Style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9963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752528" cy="5940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316034" y="6410945"/>
            <a:ext cx="476002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Bookman Old Style" pitchFamily="18" charset="0"/>
              </a:rPr>
              <a:t>Norman Rockwell</a:t>
            </a:r>
            <a:r>
              <a:rPr lang="ru-RU" sz="1400" dirty="0" smtClean="0">
                <a:latin typeface="Bookman Old Style" pitchFamily="18" charset="0"/>
              </a:rPr>
              <a:t>,</a:t>
            </a:r>
            <a:r>
              <a:rPr lang="en-US" sz="1400" dirty="0" smtClean="0">
                <a:latin typeface="Bookman Old Style" pitchFamily="18" charset="0"/>
              </a:rPr>
              <a:t> </a:t>
            </a:r>
            <a:r>
              <a:rPr lang="en-US" sz="1400" dirty="0">
                <a:latin typeface="Bookman Old Style" pitchFamily="18" charset="0"/>
              </a:rPr>
              <a:t>First Day of </a:t>
            </a:r>
            <a:r>
              <a:rPr lang="en-US" sz="1400" dirty="0" smtClean="0">
                <a:latin typeface="Bookman Old Style" pitchFamily="18" charset="0"/>
              </a:rPr>
              <a:t>School</a:t>
            </a:r>
            <a:endParaRPr lang="ru-RU" sz="1400" dirty="0"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20072" y="557033"/>
            <a:ext cx="37710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«Ученики и учителя –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это всегда целый роман.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Пишется он долгие годы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…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лишь в редких случаях развивается бесконфликтно.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еще – это роман на без конца!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Ты давно окончил школу…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 в твоей памяти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она все такая же…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твои учителя… их лица,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улыбки, глаза… - все живет,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пока живешь ты…».</a:t>
            </a:r>
          </a:p>
          <a:p>
            <a:pPr algn="r"/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Зюзюкин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И. И. </a:t>
            </a:r>
          </a:p>
          <a:p>
            <a:pPr algn="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«Из-за девчонки»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" name="Picture 4" descr="C:\Users\DNS\Desktop\kak-sdelat-kollazh-uroki-dlya-fotoshopa-osen1a-300x200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634372" y="4496219"/>
            <a:ext cx="3509628" cy="233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65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4008" y="6165304"/>
            <a:ext cx="4131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 smtClean="0">
                <a:latin typeface="Bookman Old Style" pitchFamily="18" charset="0"/>
              </a:rPr>
              <a:t>Н. Устинов, </a:t>
            </a:r>
          </a:p>
          <a:p>
            <a:pPr algn="ctr"/>
            <a:r>
              <a:rPr lang="ru-RU" sz="1400" dirty="0" err="1" smtClean="0">
                <a:latin typeface="Bookman Old Style" pitchFamily="18" charset="0"/>
              </a:rPr>
              <a:t>илл</a:t>
            </a:r>
            <a:r>
              <a:rPr lang="ru-RU" sz="1400" dirty="0" smtClean="0">
                <a:latin typeface="Bookman Old Style" pitchFamily="18" charset="0"/>
              </a:rPr>
              <a:t>. </a:t>
            </a:r>
            <a:r>
              <a:rPr lang="ru-RU" sz="1400" dirty="0">
                <a:latin typeface="Bookman Old Style" pitchFamily="18" charset="0"/>
              </a:rPr>
              <a:t>к</a:t>
            </a:r>
            <a:r>
              <a:rPr lang="ru-RU" sz="1400" dirty="0" smtClean="0">
                <a:latin typeface="Bookman Old Style" pitchFamily="18" charset="0"/>
              </a:rPr>
              <a:t> книге Ю. Коваля «Полынные сказки»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32435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79512" y="620688"/>
            <a:ext cx="4176464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Пришла учительница в класс,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Сама чуть-чуть постарше нас,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 провела такой урок,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Что мы забыли про звонок.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Нам хотелось больше знать,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 взрослыми быстрее стать,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 выбрать в жизни верный путь,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 в будущее заглянуть.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Быть может, кто-нибудь из нас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Войдет вот так же в школьный класс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И проведет такой урок,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</a:rPr>
              <a:t>Что все забудут про звонок.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В. Малков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3" y="4460657"/>
            <a:ext cx="3462337" cy="230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106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30486"/>
            <a:ext cx="5184576" cy="552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539552" y="33265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 err="1">
                <a:latin typeface="Bookman Old Style" pitchFamily="18" charset="0"/>
              </a:rPr>
              <a:t>Норман</a:t>
            </a:r>
            <a:r>
              <a:rPr lang="ru-RU" sz="1400" dirty="0">
                <a:latin typeface="Bookman Old Style" pitchFamily="18" charset="0"/>
              </a:rPr>
              <a:t> </a:t>
            </a:r>
            <a:r>
              <a:rPr lang="ru-RU" sz="1400" dirty="0" err="1" smtClean="0">
                <a:latin typeface="Bookman Old Style" pitchFamily="18" charset="0"/>
              </a:rPr>
              <a:t>Роквелл</a:t>
            </a:r>
            <a:r>
              <a:rPr lang="ru-RU" sz="1400" dirty="0" smtClean="0">
                <a:latin typeface="Bookman Old Style" pitchFamily="18" charset="0"/>
              </a:rPr>
              <a:t>, </a:t>
            </a:r>
          </a:p>
          <a:p>
            <a:pPr algn="ctr"/>
            <a:r>
              <a:rPr lang="ru-RU" sz="1400" dirty="0" smtClean="0">
                <a:latin typeface="Bookman Old Style" pitchFamily="18" charset="0"/>
              </a:rPr>
              <a:t>День </a:t>
            </a:r>
            <a:r>
              <a:rPr lang="ru-RU" sz="1400" dirty="0">
                <a:latin typeface="Bookman Old Style" pitchFamily="18" charset="0"/>
              </a:rPr>
              <a:t>рождения </a:t>
            </a:r>
            <a:r>
              <a:rPr lang="ru-RU" sz="1400" dirty="0" smtClean="0">
                <a:latin typeface="Bookman Old Style" pitchFamily="18" charset="0"/>
              </a:rPr>
              <a:t>учительницы, 1956г</a:t>
            </a:r>
            <a:r>
              <a:rPr lang="ru-RU" sz="1400" dirty="0">
                <a:latin typeface="Bookman Old Style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508104" y="1196752"/>
            <a:ext cx="3491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Известный американский художник и иллюстратор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Норманн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Роквелл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,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со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свойственным ему мастерством рассказывает трогательную историю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дне рождении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учительницы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.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Юные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ученики в спешке  написав поздравления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доске, с трепетом упаковав  подарки, встречают внезапно вошедшую в класс учительницу.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Мисс  уже довольно не молодая женщина, посвятившая свою жизнь школе и ученикам,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умилением и радостью принимает столь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дорогой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для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нее подарок –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признание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любых учеников.</a:t>
            </a:r>
          </a:p>
        </p:txBody>
      </p:sp>
    </p:spTree>
    <p:extLst>
      <p:ext uri="{BB962C8B-B14F-4D97-AF65-F5344CB8AC3E}">
        <p14:creationId xmlns:p14="http://schemas.microsoft.com/office/powerpoint/2010/main" val="13167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48064" y="6453336"/>
            <a:ext cx="27927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 smtClean="0">
                <a:latin typeface="Bookman Old Style" pitchFamily="18" charset="0"/>
              </a:rPr>
              <a:t>В. В. Ермилов, День учителя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0648"/>
            <a:ext cx="4648200" cy="6191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179512" y="476672"/>
            <a:ext cx="38884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Сказка? Да нет, не сказка,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Всё надо вспомнить сначала: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то, как его указка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Волшебной палочкой стала;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то, как, раскрыв учебник, 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Вы будто раскрыли ставни: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Учитель - всегда волшебник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в то же время наставник.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Он ваш проводник бессменный,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Ваш спутник строгий и добрый,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 перекрёстках Вселенной,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 каждой земной дороге.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Мы знаем, что жизнь наша будет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Стремительна и светла.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Но если похвалят вас люди,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Это ему похвала. </a:t>
            </a:r>
          </a:p>
          <a:p>
            <a:pPr algn="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К.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Ибряев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" name="Picture 4" descr="C:\Users\DNS\Desktop\kak-sdelat-kollazh-uroki-dlya-fotoshopa-osen1a-300x200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0" y="4548309"/>
            <a:ext cx="3464537" cy="2309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03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355380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Bookman Old Style" pitchFamily="18" charset="0"/>
              </a:rPr>
              <a:t>Jacob </a:t>
            </a:r>
            <a:r>
              <a:rPr lang="en-US" sz="1400" dirty="0" err="1">
                <a:latin typeface="Bookman Old Style" pitchFamily="18" charset="0"/>
              </a:rPr>
              <a:t>Taanmann</a:t>
            </a:r>
            <a:r>
              <a:rPr lang="en-US" sz="1400" dirty="0">
                <a:latin typeface="Bookman Old Style" pitchFamily="18" charset="0"/>
              </a:rPr>
              <a:t> (Jacob </a:t>
            </a:r>
            <a:r>
              <a:rPr lang="en-US" sz="1400" dirty="0" err="1">
                <a:latin typeface="Bookman Old Style" pitchFamily="18" charset="0"/>
              </a:rPr>
              <a:t>Taanmann</a:t>
            </a:r>
            <a:r>
              <a:rPr lang="en-US" sz="1400" dirty="0" smtClean="0">
                <a:latin typeface="Bookman Old Style" pitchFamily="18" charset="0"/>
              </a:rPr>
              <a:t>)</a:t>
            </a:r>
            <a:r>
              <a:rPr lang="ru-RU" sz="1400" dirty="0" smtClean="0">
                <a:latin typeface="Bookman Old Style" pitchFamily="18" charset="0"/>
              </a:rPr>
              <a:t>,</a:t>
            </a:r>
            <a:r>
              <a:rPr lang="en-US" sz="1400" dirty="0" smtClean="0">
                <a:latin typeface="Bookman Old Style" pitchFamily="18" charset="0"/>
              </a:rPr>
              <a:t> </a:t>
            </a:r>
            <a:r>
              <a:rPr lang="en-US" sz="1400" dirty="0">
                <a:latin typeface="Bookman Old Style" pitchFamily="18" charset="0"/>
              </a:rPr>
              <a:t>When Teacher's Back Is Turned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40" y="188640"/>
            <a:ext cx="8001000" cy="599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912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5976" y="6334780"/>
            <a:ext cx="4788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Bookman Old Style" pitchFamily="18" charset="0"/>
              </a:rPr>
              <a:t>Николай Петрович Богданов-Бельский,</a:t>
            </a:r>
          </a:p>
          <a:p>
            <a:pPr algn="ctr"/>
            <a:r>
              <a:rPr lang="ru-RU" sz="1400" dirty="0" smtClean="0">
                <a:latin typeface="Bookman Old Style" pitchFamily="18" charset="0"/>
              </a:rPr>
              <a:t> </a:t>
            </a:r>
            <a:r>
              <a:rPr lang="ru-RU" sz="1400" dirty="0">
                <a:latin typeface="Bookman Old Style" pitchFamily="18" charset="0"/>
              </a:rPr>
              <a:t>Устный счёт. В народной школе </a:t>
            </a:r>
            <a:r>
              <a:rPr lang="ru-RU" sz="1400" dirty="0" smtClean="0">
                <a:latin typeface="Bookman Old Style" pitchFamily="18" charset="0"/>
              </a:rPr>
              <a:t>С. А. Рачинского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648"/>
            <a:ext cx="4266719" cy="5993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35821" y="718183"/>
            <a:ext cx="403244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Их много -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Курносых, несхожих,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Влетающих в школу гурьбой.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с ними непросто. И всё же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Душе его дорог - любой.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Он вёл их по лестнице знаний,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Страной научил дорожить,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видеть сквозь даль расстояний,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с умницей-книгой дружить…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Пусть кто-то строителем станет,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 кто-то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хазяином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рек,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Но верится сердцу: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Поставит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Пятерку им завтрашний век.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И, взрослым став, через годы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Ребята добром помянут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строгость его, и заботы, -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Нелегкий учительский труд.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Б.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Гайкович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52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706" y="6391200"/>
            <a:ext cx="52182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NL" sz="1400" dirty="0">
                <a:latin typeface="Bookman Old Style" pitchFamily="18" charset="0"/>
              </a:rPr>
              <a:t>Julius </a:t>
            </a:r>
            <a:r>
              <a:rPr lang="nl-NL" sz="1400" dirty="0" smtClean="0">
                <a:latin typeface="Bookman Old Style" pitchFamily="18" charset="0"/>
              </a:rPr>
              <a:t>Geertz</a:t>
            </a:r>
            <a:r>
              <a:rPr lang="ru-RU" sz="1400" dirty="0" smtClean="0">
                <a:latin typeface="Bookman Old Style" pitchFamily="18" charset="0"/>
              </a:rPr>
              <a:t>,</a:t>
            </a:r>
            <a:r>
              <a:rPr lang="nl-NL" sz="1400" dirty="0" smtClean="0">
                <a:latin typeface="Bookman Old Style" pitchFamily="18" charset="0"/>
              </a:rPr>
              <a:t> </a:t>
            </a:r>
            <a:r>
              <a:rPr lang="nl-NL" sz="1400" dirty="0">
                <a:latin typeface="Bookman Old Style" pitchFamily="18" charset="0"/>
              </a:rPr>
              <a:t>Schoolroom </a:t>
            </a:r>
            <a:r>
              <a:rPr lang="nl-NL" sz="1400" dirty="0" smtClean="0">
                <a:latin typeface="Bookman Old Style" pitchFamily="18" charset="0"/>
              </a:rPr>
              <a:t>discipline</a:t>
            </a:r>
            <a:r>
              <a:rPr lang="ru-RU" sz="1400" dirty="0" smtClean="0">
                <a:latin typeface="Bookman Old Style" pitchFamily="18" charset="0"/>
              </a:rPr>
              <a:t>,</a:t>
            </a:r>
            <a:r>
              <a:rPr lang="nl-NL" sz="1400" dirty="0" smtClean="0">
                <a:latin typeface="Bookman Old Style" pitchFamily="18" charset="0"/>
              </a:rPr>
              <a:t> 1880г</a:t>
            </a:r>
            <a:r>
              <a:rPr lang="en-US" sz="1400" dirty="0" smtClean="0">
                <a:latin typeface="Bookman Old Style" pitchFamily="18" charset="0"/>
              </a:rPr>
              <a:t>.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05" y="303490"/>
            <a:ext cx="5218240" cy="59046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5724126" y="224960"/>
            <a:ext cx="3312369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Не вечна жизнь.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Недолог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срок людской.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Уходят ветераны на покой.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Мы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благодарны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им за честный труд.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Их знания и опыт не умрут.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Старению и годам вопреки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 старшими идут ученики.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Идут года. Вращается Земля.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Растят учеников учителя.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Их мудрый взгляд и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добрая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рука –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Учебник главный для ученика.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Бессмертно дело,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непрерывна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нить.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Придут старейших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юные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сменить.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 примут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оставленном посту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Учителей надежду и мечту.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 потому так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заповедь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крепка: 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«Учитель, воспитай ученика!»</a:t>
            </a: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r"/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Ю.Ким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45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6840760" cy="4970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2483768" y="404664"/>
            <a:ext cx="1861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Bookman Old Style" pitchFamily="18" charset="0"/>
              </a:rPr>
              <a:t>Морган </a:t>
            </a:r>
            <a:r>
              <a:rPr lang="ru-RU" sz="1400" dirty="0" err="1" smtClean="0">
                <a:solidFill>
                  <a:schemeClr val="bg1"/>
                </a:solidFill>
                <a:latin typeface="Bookman Old Style" pitchFamily="18" charset="0"/>
              </a:rPr>
              <a:t>Вестлинг</a:t>
            </a:r>
            <a:r>
              <a:rPr lang="ru-RU" sz="1400" dirty="0" smtClean="0">
                <a:solidFill>
                  <a:schemeClr val="bg1"/>
                </a:solidFill>
                <a:latin typeface="Bookman Old Style" pitchFamily="18" charset="0"/>
              </a:rPr>
              <a:t>,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Bookman Old Style" pitchFamily="18" charset="0"/>
              </a:rPr>
              <a:t>Сельская школа </a:t>
            </a:r>
            <a:endParaRPr lang="ru-RU" sz="14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301208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Ничто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 меняется и дети во все время остаются детьми —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кто-то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внимательно следит  по книге за читаемым,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кое-кто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 сводит глаз с учительницы (ее лицо, мимика гораздо интереснее книги),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кто-то и отвлечен более «важными» делами: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беседой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 соседом или неотложными делами.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548680"/>
            <a:ext cx="187220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 картине изображен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чтения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 сельской школе,  который  проводит молодая учительница. Она полностью увлечена своей работой и вдохновенно читает книгу.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Обратите внимание 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 ее учеников! И вспомните свое детство …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088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021288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Bookman Old Style" pitchFamily="18" charset="0"/>
              </a:rPr>
              <a:t>Николай Петрович Богданов-Бельский, </a:t>
            </a:r>
            <a:r>
              <a:rPr lang="ru-RU" sz="1400" dirty="0">
                <a:latin typeface="Bookman Old Style" pitchFamily="18" charset="0"/>
              </a:rPr>
              <a:t>Именины </a:t>
            </a:r>
            <a:r>
              <a:rPr lang="ru-RU" sz="1400" dirty="0" smtClean="0">
                <a:latin typeface="Bookman Old Style" pitchFamily="18" charset="0"/>
              </a:rPr>
              <a:t>учительницы, 1910г.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409" y="188639"/>
            <a:ext cx="7013182" cy="5660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9953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23" y="392266"/>
            <a:ext cx="8253353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0" y="609329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Bookman Old Style" pitchFamily="18" charset="0"/>
              </a:rPr>
              <a:t>Иван </a:t>
            </a:r>
            <a:r>
              <a:rPr lang="ru-RU" sz="1400" dirty="0" smtClean="0">
                <a:latin typeface="Bookman Old Style" pitchFamily="18" charset="0"/>
              </a:rPr>
              <a:t>Тихий, Экзамен, 1957г</a:t>
            </a:r>
            <a:r>
              <a:rPr lang="ru-RU" sz="1400" dirty="0">
                <a:latin typeface="Bookman Old Style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5070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7344816" cy="5839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0" y="6190565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600" dirty="0" smtClean="0">
                <a:latin typeface="Bookman Old Style" pitchFamily="18" charset="0"/>
              </a:rPr>
              <a:t>Peter </a:t>
            </a:r>
            <a:r>
              <a:rPr lang="de-DE" sz="1600" dirty="0">
                <a:latin typeface="Bookman Old Style" pitchFamily="18" charset="0"/>
              </a:rPr>
              <a:t>Friedrich </a:t>
            </a:r>
            <a:r>
              <a:rPr lang="de-DE" sz="1600" dirty="0" err="1" smtClean="0">
                <a:latin typeface="Bookman Old Style" pitchFamily="18" charset="0"/>
              </a:rPr>
              <a:t>Hiddemann</a:t>
            </a:r>
            <a:r>
              <a:rPr lang="ru-RU" sz="1600" dirty="0" smtClean="0">
                <a:latin typeface="Bookman Old Style" pitchFamily="18" charset="0"/>
              </a:rPr>
              <a:t>,</a:t>
            </a:r>
            <a:r>
              <a:rPr lang="de-DE" sz="1600" dirty="0" smtClean="0">
                <a:latin typeface="Bookman Old Style" pitchFamily="18" charset="0"/>
              </a:rPr>
              <a:t> </a:t>
            </a:r>
            <a:r>
              <a:rPr lang="de-DE" sz="1600" dirty="0">
                <a:latin typeface="Bookman Old Style" pitchFamily="18" charset="0"/>
              </a:rPr>
              <a:t>Das </a:t>
            </a:r>
            <a:r>
              <a:rPr lang="de-DE" sz="1600" dirty="0" smtClean="0">
                <a:latin typeface="Bookman Old Style" pitchFamily="18" charset="0"/>
              </a:rPr>
              <a:t>Schulexamen</a:t>
            </a:r>
            <a:endParaRPr lang="ru-RU" sz="16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4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51920" y="188640"/>
            <a:ext cx="504056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 смейте забывать учителей.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Они о нас тревожатся и помнят.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в тишине задумавшихся комнат</a:t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Ждут наших возвращений и вестей. </a:t>
            </a: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Им не хватает этих встреч нечастых.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сколько бы не миновало лет,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Слагается учительское счастье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Из наших ученических побед.</a:t>
            </a: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 мы порой так равнодушны к ним: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Под новый год не шлем им поздравлений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в суете иль попросту из лени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 пишем, не заходим, не звоним.</a:t>
            </a: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Они нас ждут. Они следят за нами.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 радуются всякий раз за тех,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Кто снова где-то выдержал экзамен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 мужество, на честность, на успех.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 смейте забывать учителей.</a:t>
            </a:r>
          </a:p>
          <a:p>
            <a:pPr algn="ctr"/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Пусть будет жизнь достойна их усилий,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Учителями славится Россия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Ученики приносят славу ей.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Не смейте забывать учителей…</a:t>
            </a:r>
          </a:p>
          <a:p>
            <a:pPr algn="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А. Дементьев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15" y="378738"/>
            <a:ext cx="3888432" cy="6113887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6284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87025"/>
            <a:ext cx="86409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Bookman Old Style" pitchFamily="18" charset="0"/>
              </a:rPr>
              <a:t>ИСТОЧНИКИ</a:t>
            </a:r>
          </a:p>
          <a:p>
            <a:endParaRPr lang="ru-RU" sz="1600" dirty="0">
              <a:latin typeface="Bookman Old Style" pitchFamily="18" charset="0"/>
              <a:hlinkClick r:id="rId2"/>
            </a:endParaRPr>
          </a:p>
          <a:p>
            <a:pPr marL="342900" indent="-342900">
              <a:buFontTx/>
              <a:buAutoNum type="arabicPeriod"/>
            </a:pPr>
            <a:r>
              <a:rPr lang="ru-RU" sz="1600" dirty="0">
                <a:latin typeface="Bookman Old Style" pitchFamily="18" charset="0"/>
              </a:rPr>
              <a:t>Все для детей</a:t>
            </a:r>
            <a:r>
              <a:rPr lang="ru-RU" sz="1600" dirty="0">
                <a:solidFill>
                  <a:prstClr val="black"/>
                </a:solidFill>
                <a:latin typeface="Bookman Old Style" pitchFamily="18" charset="0"/>
              </a:rPr>
              <a:t> [электронный ресурс]. - режим доступа</a:t>
            </a:r>
            <a:r>
              <a:rPr lang="ru-RU" sz="1600" dirty="0">
                <a:latin typeface="Bookman Old Style" pitchFamily="18" charset="0"/>
              </a:rPr>
              <a:t> </a:t>
            </a:r>
            <a:r>
              <a:rPr lang="en-US" sz="1600" dirty="0">
                <a:latin typeface="Bookman Old Style" pitchFamily="18" charset="0"/>
                <a:hlinkClick r:id="rId3"/>
              </a:rPr>
              <a:t>http://allforchildren.ru/poetry/teacher04.php</a:t>
            </a:r>
            <a:endParaRPr lang="ru-RU" sz="1600" dirty="0">
              <a:latin typeface="Bookman Old Style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600" dirty="0">
                <a:latin typeface="Bookman Old Style" pitchFamily="18" charset="0"/>
              </a:rPr>
              <a:t>Инвестиции в искусство </a:t>
            </a:r>
            <a:r>
              <a:rPr lang="en-US" sz="1600" dirty="0">
                <a:latin typeface="Bookman Old Style" pitchFamily="18" charset="0"/>
              </a:rPr>
              <a:t>[</a:t>
            </a:r>
            <a:r>
              <a:rPr lang="ru-RU" sz="1600" dirty="0">
                <a:latin typeface="Bookman Old Style" pitchFamily="18" charset="0"/>
              </a:rPr>
              <a:t>электронный доступ</a:t>
            </a:r>
            <a:r>
              <a:rPr lang="en-US" sz="1600" dirty="0">
                <a:latin typeface="Bookman Old Style" pitchFamily="18" charset="0"/>
              </a:rPr>
              <a:t>]</a:t>
            </a:r>
            <a:r>
              <a:rPr lang="ru-RU" sz="1600" dirty="0">
                <a:latin typeface="Bookman Old Style" pitchFamily="18" charset="0"/>
              </a:rPr>
              <a:t>. – режим доступа </a:t>
            </a:r>
            <a:r>
              <a:rPr lang="en-US" sz="1600" dirty="0">
                <a:latin typeface="Bookman Old Style" pitchFamily="18" charset="0"/>
                <a:hlinkClick r:id="rId4"/>
              </a:rPr>
              <a:t>http://artinvestment.ru/news/auctnews/20130404_ename.html</a:t>
            </a:r>
            <a:endParaRPr lang="ru-RU" sz="1600" dirty="0">
              <a:latin typeface="Bookman Old Style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1600" dirty="0">
                <a:latin typeface="Bookman Old Style" pitchFamily="18" charset="0"/>
              </a:rPr>
              <a:t>Культура Москвы </a:t>
            </a:r>
            <a:r>
              <a:rPr lang="en-US" sz="1600" dirty="0">
                <a:latin typeface="Bookman Old Style" pitchFamily="18" charset="0"/>
              </a:rPr>
              <a:t>[</a:t>
            </a:r>
            <a:r>
              <a:rPr lang="ru-RU" sz="1600" dirty="0">
                <a:latin typeface="Bookman Old Style" pitchFamily="18" charset="0"/>
              </a:rPr>
              <a:t>электронный ресурс</a:t>
            </a:r>
            <a:r>
              <a:rPr lang="en-US" sz="1600" dirty="0">
                <a:latin typeface="Bookman Old Style" pitchFamily="18" charset="0"/>
              </a:rPr>
              <a:t>]</a:t>
            </a:r>
            <a:r>
              <a:rPr lang="ru-RU" sz="1600" dirty="0">
                <a:latin typeface="Bookman Old Style" pitchFamily="18" charset="0"/>
              </a:rPr>
              <a:t>. –режим доступа </a:t>
            </a:r>
            <a:r>
              <a:rPr lang="en-US" sz="1600" dirty="0">
                <a:latin typeface="Bookman Old Style" pitchFamily="18" charset="0"/>
                <a:hlinkClick r:id="rId5"/>
              </a:rPr>
              <a:t>http://cult.mos.ru/education/workshops/afinskaya-shkola-muzyka-literatura-teatr/</a:t>
            </a:r>
            <a:endParaRPr lang="ru-RU" sz="1600" dirty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smtClean="0">
                <a:latin typeface="Bookman Old Style" pitchFamily="18" charset="0"/>
              </a:rPr>
              <a:t>Педагогическое </a:t>
            </a:r>
            <a:r>
              <a:rPr lang="ru-RU" sz="1600" dirty="0">
                <a:latin typeface="Bookman Old Style" pitchFamily="18" charset="0"/>
              </a:rPr>
              <a:t>интернет-сообщество </a:t>
            </a:r>
            <a:r>
              <a:rPr lang="ru-RU" sz="1600" dirty="0" err="1">
                <a:latin typeface="Bookman Old Style" pitchFamily="18" charset="0"/>
              </a:rPr>
              <a:t>УчПортфолио</a:t>
            </a:r>
            <a:r>
              <a:rPr lang="ru-RU" sz="1600" dirty="0">
                <a:latin typeface="Bookman Old Style" pitchFamily="18" charset="0"/>
              </a:rPr>
              <a:t>.</a:t>
            </a:r>
            <a:r>
              <a:rPr lang="en-US" sz="1600" dirty="0" err="1">
                <a:latin typeface="Bookman Old Style" pitchFamily="18" charset="0"/>
              </a:rPr>
              <a:t>ru</a:t>
            </a:r>
            <a:r>
              <a:rPr lang="ru-RU" sz="1600" dirty="0">
                <a:latin typeface="Bookman Old Style" pitchFamily="18" charset="0"/>
              </a:rPr>
              <a:t> [электронный ресурс]. - режим доступа </a:t>
            </a:r>
            <a:r>
              <a:rPr lang="en-US" sz="1600" dirty="0" smtClean="0">
                <a:latin typeface="Bookman Old Style" pitchFamily="18" charset="0"/>
                <a:hlinkClick r:id="rId2"/>
              </a:rPr>
              <a:t>http</a:t>
            </a:r>
            <a:r>
              <a:rPr lang="en-US" sz="1600" dirty="0">
                <a:latin typeface="Bookman Old Style" pitchFamily="18" charset="0"/>
                <a:hlinkClick r:id="rId2"/>
              </a:rPr>
              <a:t>://</a:t>
            </a:r>
            <a:r>
              <a:rPr lang="en-US" sz="1600" dirty="0" smtClean="0">
                <a:latin typeface="Bookman Old Style" pitchFamily="18" charset="0"/>
                <a:hlinkClick r:id="rId2"/>
              </a:rPr>
              <a:t>uchportfolio.ru/articles/read/465</a:t>
            </a:r>
            <a:endParaRPr lang="ru-RU" sz="1600" dirty="0" smtClean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smtClean="0">
                <a:latin typeface="Bookman Old Style" pitchFamily="18" charset="0"/>
              </a:rPr>
              <a:t>Портал о дизайне </a:t>
            </a:r>
            <a:r>
              <a:rPr lang="en-US" sz="1600" dirty="0" err="1" smtClean="0">
                <a:latin typeface="Bookman Old Style" pitchFamily="18" charset="0"/>
              </a:rPr>
              <a:t>Pixelbrush</a:t>
            </a:r>
            <a:r>
              <a:rPr lang="en-US" sz="1600" dirty="0" smtClean="0">
                <a:latin typeface="Bookman Old Style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Bookman Old Style" pitchFamily="18" charset="0"/>
              </a:rPr>
              <a:t>[электронный ресурс]. - режим доступа </a:t>
            </a:r>
            <a:r>
              <a:rPr lang="en-US" sz="1600" dirty="0" smtClean="0">
                <a:latin typeface="Bookman Old Style" pitchFamily="18" charset="0"/>
                <a:hlinkClick r:id="rId6"/>
              </a:rPr>
              <a:t>http</a:t>
            </a:r>
            <a:r>
              <a:rPr lang="en-US" sz="1600" dirty="0">
                <a:latin typeface="Bookman Old Style" pitchFamily="18" charset="0"/>
                <a:hlinkClick r:id="rId6"/>
              </a:rPr>
              <a:t>://</a:t>
            </a:r>
            <a:r>
              <a:rPr lang="en-US" sz="1600" dirty="0" smtClean="0">
                <a:latin typeface="Bookman Old Style" pitchFamily="18" charset="0"/>
                <a:hlinkClick r:id="rId6"/>
              </a:rPr>
              <a:t>pixelbrush.ru/2010/03/25/osennie-listya-autumn-leaves.html</a:t>
            </a:r>
            <a:endParaRPr lang="ru-RU" sz="1600" dirty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smtClean="0">
                <a:latin typeface="Bookman Old Style" pitchFamily="18" charset="0"/>
              </a:rPr>
              <a:t>Российский образовательный портал </a:t>
            </a:r>
            <a:r>
              <a:rPr lang="en-US" sz="1600" dirty="0" smtClean="0">
                <a:latin typeface="Bookman Old Style" pitchFamily="18" charset="0"/>
              </a:rPr>
              <a:t>[</a:t>
            </a:r>
            <a:r>
              <a:rPr lang="ru-RU" sz="1600" dirty="0" smtClean="0">
                <a:latin typeface="Bookman Old Style" pitchFamily="18" charset="0"/>
              </a:rPr>
              <a:t>электронный ресурс</a:t>
            </a:r>
            <a:r>
              <a:rPr lang="en-US" sz="1600" dirty="0" smtClean="0">
                <a:latin typeface="Bookman Old Style" pitchFamily="18" charset="0"/>
              </a:rPr>
              <a:t>]</a:t>
            </a:r>
            <a:r>
              <a:rPr lang="ru-RU" sz="1600" dirty="0" smtClean="0">
                <a:latin typeface="Bookman Old Style" pitchFamily="18" charset="0"/>
              </a:rPr>
              <a:t>. - режим доступа </a:t>
            </a:r>
            <a:r>
              <a:rPr lang="ru-RU" sz="1600" dirty="0">
                <a:latin typeface="Bookman Old Style" pitchFamily="18" charset="0"/>
              </a:rPr>
              <a:t> </a:t>
            </a:r>
            <a:r>
              <a:rPr lang="en-US" sz="1600" dirty="0" smtClean="0">
                <a:latin typeface="Bookman Old Style" pitchFamily="18" charset="0"/>
                <a:hlinkClick r:id="rId7"/>
              </a:rPr>
              <a:t>http</a:t>
            </a:r>
            <a:r>
              <a:rPr lang="en-US" sz="1600" dirty="0">
                <a:latin typeface="Bookman Old Style" pitchFamily="18" charset="0"/>
                <a:hlinkClick r:id="rId7"/>
              </a:rPr>
              <a:t>://</a:t>
            </a:r>
            <a:r>
              <a:rPr lang="en-US" sz="1600" dirty="0" smtClean="0">
                <a:latin typeface="Bookman Old Style" pitchFamily="18" charset="0"/>
                <a:hlinkClick r:id="rId7"/>
              </a:rPr>
              <a:t>historydoc.edu.ru/catalog.asp?cat_ob_no=16123&amp;ob_no=13250</a:t>
            </a:r>
            <a:endParaRPr lang="ru-RU" sz="1600" dirty="0" smtClean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r>
              <a:rPr lang="en-US" sz="1600" dirty="0" err="1" smtClean="0">
                <a:latin typeface="Bookman Old Style" pitchFamily="18" charset="0"/>
              </a:rPr>
              <a:t>Livejournal</a:t>
            </a:r>
            <a:r>
              <a:rPr lang="en-US" sz="1600" dirty="0" smtClean="0">
                <a:latin typeface="Bookman Old Style" pitchFamily="18" charset="0"/>
              </a:rPr>
              <a:t> </a:t>
            </a:r>
            <a:r>
              <a:rPr lang="ru-RU" sz="1600" dirty="0" smtClean="0">
                <a:latin typeface="Bookman Old Style" pitchFamily="18" charset="0"/>
              </a:rPr>
              <a:t>Волшебный мир детской литературы </a:t>
            </a:r>
            <a:r>
              <a:rPr lang="en-US" sz="1600" dirty="0" smtClean="0">
                <a:latin typeface="Bookman Old Style" pitchFamily="18" charset="0"/>
              </a:rPr>
              <a:t>[</a:t>
            </a:r>
            <a:r>
              <a:rPr lang="ru-RU" sz="1600" dirty="0" smtClean="0">
                <a:latin typeface="Bookman Old Style" pitchFamily="18" charset="0"/>
              </a:rPr>
              <a:t>электронный ресурс</a:t>
            </a:r>
            <a:r>
              <a:rPr lang="en-US" sz="1600" dirty="0" smtClean="0">
                <a:latin typeface="Bookman Old Style" pitchFamily="18" charset="0"/>
              </a:rPr>
              <a:t>]</a:t>
            </a:r>
            <a:r>
              <a:rPr lang="ru-RU" sz="1600" dirty="0" smtClean="0">
                <a:latin typeface="Bookman Old Style" pitchFamily="18" charset="0"/>
              </a:rPr>
              <a:t>. –режим доступа </a:t>
            </a:r>
            <a:r>
              <a:rPr lang="en-US" sz="1600" dirty="0" smtClean="0">
                <a:latin typeface="Bookman Old Style" pitchFamily="18" charset="0"/>
                <a:hlinkClick r:id="rId8"/>
              </a:rPr>
              <a:t>http</a:t>
            </a:r>
            <a:r>
              <a:rPr lang="en-US" sz="1600" dirty="0">
                <a:latin typeface="Bookman Old Style" pitchFamily="18" charset="0"/>
                <a:hlinkClick r:id="rId8"/>
              </a:rPr>
              <a:t>://</a:t>
            </a:r>
            <a:r>
              <a:rPr lang="en-US" sz="1600" dirty="0" smtClean="0">
                <a:latin typeface="Bookman Old Style" pitchFamily="18" charset="0"/>
                <a:hlinkClick r:id="rId8"/>
              </a:rPr>
              <a:t>ribka-olya.livejournal.com/8050.html</a:t>
            </a:r>
            <a:endParaRPr lang="ru-RU" sz="1600" dirty="0" smtClean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r>
              <a:rPr lang="en-US" sz="1600" dirty="0" err="1" smtClean="0">
                <a:latin typeface="Bookman Old Style" pitchFamily="18" charset="0"/>
              </a:rPr>
              <a:t>ArtNow</a:t>
            </a:r>
            <a:r>
              <a:rPr lang="ru-RU" sz="1600" dirty="0" smtClean="0">
                <a:latin typeface="Bookman Old Style" pitchFamily="18" charset="0"/>
              </a:rPr>
              <a:t>.</a:t>
            </a:r>
            <a:r>
              <a:rPr lang="en-US" sz="1600" dirty="0" err="1" smtClean="0">
                <a:latin typeface="Bookman Old Style" pitchFamily="18" charset="0"/>
              </a:rPr>
              <a:t>ru</a:t>
            </a:r>
            <a:r>
              <a:rPr lang="en-US" sz="1600" dirty="0" smtClean="0">
                <a:latin typeface="Bookman Old Style" pitchFamily="18" charset="0"/>
              </a:rPr>
              <a:t>  [</a:t>
            </a:r>
            <a:r>
              <a:rPr lang="ru-RU" sz="1600" dirty="0" smtClean="0">
                <a:latin typeface="Bookman Old Style" pitchFamily="18" charset="0"/>
              </a:rPr>
              <a:t>электронный ресурс</a:t>
            </a:r>
            <a:r>
              <a:rPr lang="en-US" sz="1600" dirty="0" smtClean="0">
                <a:latin typeface="Bookman Old Style" pitchFamily="18" charset="0"/>
              </a:rPr>
              <a:t>]</a:t>
            </a:r>
            <a:r>
              <a:rPr lang="ru-RU" sz="1600" dirty="0" smtClean="0">
                <a:latin typeface="Bookman Old Style" pitchFamily="18" charset="0"/>
              </a:rPr>
              <a:t>. – режим доступа  </a:t>
            </a:r>
            <a:r>
              <a:rPr lang="en-US" sz="1600" dirty="0">
                <a:latin typeface="Bookman Old Style" pitchFamily="18" charset="0"/>
                <a:hlinkClick r:id="rId9"/>
              </a:rPr>
              <a:t>http://</a:t>
            </a:r>
            <a:r>
              <a:rPr lang="en-US" sz="1600" dirty="0" smtClean="0">
                <a:latin typeface="Bookman Old Style" pitchFamily="18" charset="0"/>
                <a:hlinkClick r:id="rId9"/>
              </a:rPr>
              <a:t>artnow.ru/ru/gallery/3/10857/picture/0/295554.html</a:t>
            </a:r>
            <a:endParaRPr lang="ru-RU" sz="1600" dirty="0" smtClean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r>
              <a:rPr lang="en-US" sz="1600" dirty="0" err="1" smtClean="0">
                <a:latin typeface="Bookman Old Style" pitchFamily="18" charset="0"/>
              </a:rPr>
              <a:t>yassena's</a:t>
            </a:r>
            <a:r>
              <a:rPr lang="en-US" sz="1600" dirty="0" smtClean="0">
                <a:latin typeface="Bookman Old Style" pitchFamily="18" charset="0"/>
              </a:rPr>
              <a:t> journal</a:t>
            </a:r>
            <a:r>
              <a:rPr lang="ru-RU" sz="1600" dirty="0">
                <a:latin typeface="Bookman Old Style" pitchFamily="18" charset="0"/>
              </a:rPr>
              <a:t> [электронный доступ]. – режим доступа </a:t>
            </a:r>
            <a:r>
              <a:rPr lang="en-US" sz="1600" dirty="0" smtClean="0">
                <a:latin typeface="Bookman Old Style" pitchFamily="18" charset="0"/>
                <a:hlinkClick r:id="rId10"/>
              </a:rPr>
              <a:t>http</a:t>
            </a:r>
            <a:r>
              <a:rPr lang="en-US" sz="1600" dirty="0">
                <a:latin typeface="Bookman Old Style" pitchFamily="18" charset="0"/>
                <a:hlinkClick r:id="rId10"/>
              </a:rPr>
              <a:t>://</a:t>
            </a:r>
            <a:r>
              <a:rPr lang="en-US" sz="1600" dirty="0" smtClean="0">
                <a:latin typeface="Bookman Old Style" pitchFamily="18" charset="0"/>
                <a:hlinkClick r:id="rId10"/>
              </a:rPr>
              <a:t>yassena.dreamwidth.org/211040.html?thread=5017440</a:t>
            </a:r>
            <a:endParaRPr lang="ru-RU" sz="1600" dirty="0" smtClean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58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874</Words>
  <Application>Microsoft Office PowerPoint</Application>
  <PresentationFormat>Экран (4:3)</PresentationFormat>
  <Paragraphs>169</Paragraphs>
  <Slides>22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Лариса</cp:lastModifiedBy>
  <cp:revision>70</cp:revision>
  <dcterms:created xsi:type="dcterms:W3CDTF">2016-09-18T17:14:55Z</dcterms:created>
  <dcterms:modified xsi:type="dcterms:W3CDTF">2016-10-07T14:36:52Z</dcterms:modified>
</cp:coreProperties>
</file>