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5" r:id="rId7"/>
    <p:sldId id="260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«Осень золотая»</a:t>
            </a: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(конспект урока для 1 класса)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Гарбузюк  Юлия Александровна</a:t>
            </a:r>
          </a:p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Учитель начальных  классов </a:t>
            </a:r>
          </a:p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Monotype Corsiva" pitchFamily="66" charset="0"/>
              </a:rPr>
              <a:t>МБОУ «СШ № 21»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22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>
                <a:solidFill>
                  <a:schemeClr val="bg1"/>
                </a:solidFill>
              </a:rPr>
              <a:t>Молодцы!</a:t>
            </a:r>
            <a:endParaRPr lang="ru-RU" sz="80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625" y="2348880"/>
            <a:ext cx="8229600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О чем мы сегодня разговаривали?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Что узнали нового?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Что было трудно?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05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Список используемой литературы: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Начальная школа (справочник школьника) А.А. Бирюкова «Слово», 1996г.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«Игра в слова»  И.М. </a:t>
            </a:r>
            <a:r>
              <a:rPr lang="ru-RU" dirty="0" err="1" smtClean="0">
                <a:solidFill>
                  <a:schemeClr val="bg1"/>
                </a:solidFill>
              </a:rPr>
              <a:t>Стронская</a:t>
            </a:r>
            <a:r>
              <a:rPr lang="ru-RU" dirty="0" smtClean="0">
                <a:solidFill>
                  <a:schemeClr val="bg1"/>
                </a:solidFill>
              </a:rPr>
              <a:t>,  Издательский Дом «Литера» 2012.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Комплект  тестовых карточек «Литературное чтение» «</a:t>
            </a:r>
            <a:r>
              <a:rPr lang="ru-RU" dirty="0" err="1" smtClean="0">
                <a:solidFill>
                  <a:schemeClr val="bg1"/>
                </a:solidFill>
              </a:rPr>
              <a:t>Айрс</a:t>
            </a:r>
            <a:r>
              <a:rPr lang="ru-RU" dirty="0" smtClean="0">
                <a:solidFill>
                  <a:schemeClr val="bg1"/>
                </a:solidFill>
              </a:rPr>
              <a:t> – пресс» 2013</a:t>
            </a:r>
          </a:p>
          <a:p>
            <a:pPr marL="514350" indent="-514350">
              <a:buAutoNum type="arabicPeriod"/>
            </a:pPr>
            <a:r>
              <a:rPr lang="ru-RU" smtClean="0">
                <a:solidFill>
                  <a:schemeClr val="bg1"/>
                </a:solidFill>
              </a:rPr>
              <a:t>«Беседы о природе»  </a:t>
            </a:r>
            <a:r>
              <a:rPr lang="ru-RU" dirty="0" smtClean="0">
                <a:solidFill>
                  <a:schemeClr val="bg1"/>
                </a:solidFill>
              </a:rPr>
              <a:t>Е.А. </a:t>
            </a:r>
            <a:r>
              <a:rPr lang="ru-RU" dirty="0" err="1" smtClean="0">
                <a:solidFill>
                  <a:schemeClr val="bg1"/>
                </a:solidFill>
              </a:rPr>
              <a:t>Паникова</a:t>
            </a:r>
            <a:r>
              <a:rPr lang="ru-RU" dirty="0" smtClean="0">
                <a:solidFill>
                  <a:schemeClr val="bg1"/>
                </a:solidFill>
              </a:rPr>
              <a:t>, Москва 2010.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Учебник  «Литературное чтение» 1 класс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bg1"/>
                </a:solidFill>
              </a:rPr>
              <a:t>Учебник «Окружающий мир» 1 класс</a:t>
            </a:r>
          </a:p>
          <a:p>
            <a:pPr marL="514350" indent="-514350">
              <a:buAutoNum type="arabicPeriod"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49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Отгадайте загадку. О каком времени года говориться?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Солнцу </a:t>
            </a:r>
            <a:r>
              <a:rPr lang="ru-RU" sz="3600" b="1" dirty="0">
                <a:solidFill>
                  <a:schemeClr val="bg1"/>
                </a:solidFill>
              </a:rPr>
              <a:t>теплому не верьте -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Впереди </a:t>
            </a:r>
            <a:r>
              <a:rPr lang="ru-RU" sz="3600" b="1" dirty="0">
                <a:solidFill>
                  <a:schemeClr val="bg1"/>
                </a:solidFill>
              </a:rPr>
              <a:t>метели.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В </a:t>
            </a:r>
            <a:r>
              <a:rPr lang="ru-RU" sz="3600" b="1" dirty="0">
                <a:solidFill>
                  <a:schemeClr val="bg1"/>
                </a:solidFill>
              </a:rPr>
              <a:t>золотистой круговерти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Листья </a:t>
            </a:r>
            <a:r>
              <a:rPr lang="ru-RU" sz="3600" b="1" dirty="0">
                <a:solidFill>
                  <a:schemeClr val="bg1"/>
                </a:solidFill>
              </a:rPr>
              <a:t>полетели.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 Это </a:t>
            </a:r>
            <a:r>
              <a:rPr lang="ru-RU" sz="3600" b="1" dirty="0">
                <a:solidFill>
                  <a:schemeClr val="bg1"/>
                </a:solidFill>
              </a:rPr>
              <a:t>я пришла с дождями,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  Листопадом </a:t>
            </a:r>
            <a:r>
              <a:rPr lang="ru-RU" sz="3600" b="1" dirty="0">
                <a:solidFill>
                  <a:schemeClr val="bg1"/>
                </a:solidFill>
              </a:rPr>
              <a:t>и ветрами.</a:t>
            </a:r>
          </a:p>
          <a:p>
            <a:endParaRPr 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875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5840"/>
            <a:ext cx="8568951" cy="645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А.С. Пушкин очень любил осень. О ней он писал замечательные стихи.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Унылая </a:t>
            </a: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пора! Очей очарованье!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Приятна мне твоя прощальная краса —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Люблю я пышное природы увяданье,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багрец и в золото одетые леса,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их сенях ветра шум и свежее дыханье,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мглой волнистою покрыты небеса,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редкий солнца луч, и первые морозы,</a:t>
            </a:r>
            <a:b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отдаленные седой зимы угрозы.</a:t>
            </a:r>
          </a:p>
          <a:p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1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 не только А.С.Пушкин, но и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С. Есенин и </a:t>
            </a:r>
            <a:r>
              <a:rPr lang="ru-RU" dirty="0" err="1" smtClean="0">
                <a:solidFill>
                  <a:schemeClr val="bg1"/>
                </a:solidFill>
              </a:rPr>
              <a:t>И</a:t>
            </a:r>
            <a:r>
              <a:rPr lang="ru-RU" dirty="0" smtClean="0">
                <a:solidFill>
                  <a:schemeClr val="bg1"/>
                </a:solidFill>
              </a:rPr>
              <a:t>. А. Бунин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772816"/>
            <a:ext cx="72728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Monotype Corsiva" pitchFamily="66" charset="0"/>
              </a:rPr>
              <a:t>Нивы </a:t>
            </a: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сжаты, рощи голы,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От воды туман и сырость.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Колесом за сини горы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Солнце тихое скатилось.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Дремлет взрытая дорога.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Ей сегодня </a:t>
            </a:r>
            <a:r>
              <a:rPr lang="ru-RU" sz="3200" dirty="0" err="1">
                <a:solidFill>
                  <a:schemeClr val="bg1"/>
                </a:solidFill>
                <a:latin typeface="Monotype Corsiva" pitchFamily="66" charset="0"/>
              </a:rPr>
              <a:t>примечталось</a:t>
            </a: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,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Что совсем-совсем немного</a:t>
            </a:r>
            <a:b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</a:br>
            <a:r>
              <a:rPr lang="ru-RU" sz="3200" dirty="0">
                <a:solidFill>
                  <a:schemeClr val="bg1"/>
                </a:solidFill>
                <a:latin typeface="Monotype Corsiva" pitchFamily="66" charset="0"/>
              </a:rPr>
              <a:t>Ждать зимы седой осталось…</a:t>
            </a:r>
          </a:p>
        </p:txBody>
      </p:sp>
    </p:spTree>
    <p:extLst>
      <p:ext uri="{BB962C8B-B14F-4D97-AF65-F5344CB8AC3E}">
        <p14:creationId xmlns:p14="http://schemas.microsoft.com/office/powerpoint/2010/main" val="113915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  Лес</a:t>
            </a:r>
            <a:r>
              <a:rPr lang="ru-RU" dirty="0">
                <a:solidFill>
                  <a:schemeClr val="bg1"/>
                </a:solidFill>
              </a:rPr>
              <a:t>, точно терем расписной,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Лиловый, золотой, багряный,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Веселой, пестрою стеной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Стоит над светлою поляной.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Березы желтою резьбой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Блестят в лазури голубой,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Как вышки, елочки темнеют,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А между кленами синеют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То там, то здесь в листве сквозной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Просветы в небо, что оконца.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Лес пахнет дубом и сосной,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За лето высох он от солнца,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И Осень тихою вдовой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Вступает в пестрый терем свой…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57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</a:rPr>
              <a:t>Физминутка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Листья осенние тихо кружатся,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Листья </a:t>
            </a:r>
            <a:r>
              <a:rPr lang="ru-RU" dirty="0">
                <a:solidFill>
                  <a:schemeClr val="bg1"/>
                </a:solidFill>
              </a:rPr>
              <a:t>нам под ноги тихо ложатся.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И </a:t>
            </a:r>
            <a:r>
              <a:rPr lang="ru-RU" dirty="0">
                <a:solidFill>
                  <a:schemeClr val="bg1"/>
                </a:solidFill>
              </a:rPr>
              <a:t>под ногами шуршат, шелестят,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Будто </a:t>
            </a:r>
            <a:r>
              <a:rPr lang="ru-RU" dirty="0">
                <a:solidFill>
                  <a:schemeClr val="bg1"/>
                </a:solidFill>
              </a:rPr>
              <a:t>опять закружиться хотят.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380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Игра </a:t>
            </a:r>
            <a:r>
              <a:rPr lang="ru-RU" b="1" dirty="0">
                <a:solidFill>
                  <a:schemeClr val="bg1"/>
                </a:solidFill>
              </a:rPr>
              <a:t>«Какой? Какая? Какое?»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625" y="2041773"/>
            <a:ext cx="8229600" cy="4123531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Подобрать к слову как можно больше определений, сказанное не повторять. Показывают картинку с предметом, за каждое слово - фишка. Например: яблоко — сочное, круглое, красное, большое, наливное, спелое... Груша, лиса, белка, ежик...</a:t>
            </a:r>
          </a:p>
        </p:txBody>
      </p:sp>
    </p:spTree>
    <p:extLst>
      <p:ext uri="{BB962C8B-B14F-4D97-AF65-F5344CB8AC3E}">
        <p14:creationId xmlns:p14="http://schemas.microsoft.com/office/powerpoint/2010/main" val="15807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bg1"/>
                </a:solidFill>
              </a:rPr>
              <a:t>Игра </a:t>
            </a:r>
            <a:r>
              <a:rPr lang="ru-RU" b="1" dirty="0">
                <a:solidFill>
                  <a:schemeClr val="bg1"/>
                </a:solidFill>
              </a:rPr>
              <a:t>«Какие плоды на каком дереве растут?»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625" y="1844825"/>
            <a:ext cx="8229600" cy="3816424"/>
          </a:xfrm>
        </p:spPr>
        <p:txBody>
          <a:bodyPr/>
          <a:lstStyle/>
          <a:p>
            <a:pPr marL="0" indent="0" algn="ctr">
              <a:buNone/>
            </a:pPr>
            <a:r>
              <a:rPr lang="ru-RU" i="1" dirty="0">
                <a:solidFill>
                  <a:schemeClr val="bg1"/>
                </a:solidFill>
                <a:latin typeface="Monotype Corsiva" pitchFamily="66" charset="0"/>
              </a:rPr>
              <a:t>Узнайте дерево по его плодам и закончите предложение.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Желуди растут на</a:t>
            </a:r>
            <a:r>
              <a:rPr lang="ru-RU" dirty="0" smtClean="0">
                <a:solidFill>
                  <a:schemeClr val="bg1"/>
                </a:solidFill>
              </a:rPr>
              <a:t>....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Яблоки растут на... 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Шишки растут на... 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</a:rPr>
              <a:t>Грозди рябины растут на... 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933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azazell.com/wp-content/uploads/2011/10/autumn2-300x225.jpg?3947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91810" cy="651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Какой лист? Какие плоды?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Например, лист </a:t>
            </a:r>
            <a:r>
              <a:rPr lang="ru-RU" sz="3600" dirty="0">
                <a:solidFill>
                  <a:schemeClr val="bg1"/>
                </a:solidFill>
              </a:rPr>
              <a:t>березы — березовый</a:t>
            </a:r>
            <a:r>
              <a:rPr lang="ru-RU" sz="3600" dirty="0" smtClean="0">
                <a:solidFill>
                  <a:schemeClr val="bg1"/>
                </a:solidFill>
              </a:rPr>
              <a:t>',</a:t>
            </a:r>
            <a:endParaRPr lang="ru-RU" sz="36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Лист </a:t>
            </a:r>
            <a:r>
              <a:rPr lang="ru-RU" sz="3600" dirty="0">
                <a:solidFill>
                  <a:schemeClr val="bg1"/>
                </a:solidFill>
              </a:rPr>
              <a:t>дуба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    Лист </a:t>
            </a:r>
            <a:r>
              <a:rPr lang="ru-RU" sz="3600" dirty="0">
                <a:solidFill>
                  <a:schemeClr val="bg1"/>
                </a:solidFill>
              </a:rPr>
              <a:t>липы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    Лист </a:t>
            </a:r>
            <a:r>
              <a:rPr lang="ru-RU" sz="3600" dirty="0">
                <a:solidFill>
                  <a:schemeClr val="bg1"/>
                </a:solidFill>
              </a:rPr>
              <a:t>осины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Лист </a:t>
            </a:r>
            <a:r>
              <a:rPr lang="ru-RU" sz="3600" dirty="0">
                <a:solidFill>
                  <a:schemeClr val="bg1"/>
                </a:solidFill>
              </a:rPr>
              <a:t>клена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   Лист </a:t>
            </a:r>
            <a:r>
              <a:rPr lang="ru-RU" sz="3600" dirty="0">
                <a:solidFill>
                  <a:schemeClr val="bg1"/>
                </a:solidFill>
              </a:rPr>
              <a:t>ивы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    Лист </a:t>
            </a:r>
            <a:r>
              <a:rPr lang="ru-RU" sz="3600" dirty="0">
                <a:solidFill>
                  <a:schemeClr val="bg1"/>
                </a:solidFill>
              </a:rPr>
              <a:t>тополя </a:t>
            </a:r>
            <a:r>
              <a:rPr lang="ru-RU" sz="3600" dirty="0" smtClean="0">
                <a:solidFill>
                  <a:schemeClr val="bg1"/>
                </a:solidFill>
              </a:rPr>
              <a:t>—                     Шишка </a:t>
            </a:r>
            <a:r>
              <a:rPr lang="ru-RU" sz="3600" dirty="0">
                <a:solidFill>
                  <a:schemeClr val="bg1"/>
                </a:solidFill>
              </a:rPr>
              <a:t>сосны </a:t>
            </a:r>
            <a:r>
              <a:rPr lang="ru-RU" sz="3600" dirty="0" smtClean="0">
                <a:solidFill>
                  <a:schemeClr val="bg1"/>
                </a:solidFill>
              </a:rPr>
              <a:t>—                Шишка </a:t>
            </a:r>
            <a:r>
              <a:rPr lang="ru-RU" sz="3600" dirty="0">
                <a:solidFill>
                  <a:schemeClr val="bg1"/>
                </a:solidFill>
              </a:rPr>
              <a:t>ели —  </a:t>
            </a:r>
            <a:r>
              <a:rPr lang="ru-RU" sz="3600" dirty="0" smtClean="0">
                <a:solidFill>
                  <a:schemeClr val="bg1"/>
                </a:solidFill>
              </a:rPr>
              <a:t>                    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Ягоды </a:t>
            </a:r>
            <a:r>
              <a:rPr lang="ru-RU" sz="3600" dirty="0">
                <a:solidFill>
                  <a:schemeClr val="bg1"/>
                </a:solidFill>
              </a:rPr>
              <a:t>рябины —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304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Тема Office</vt:lpstr>
      <vt:lpstr>«Осень золотая» (конспект урока для 1 класса)</vt:lpstr>
      <vt:lpstr>Отгадайте загадку. О каком времени года говориться?</vt:lpstr>
      <vt:lpstr>А.С. Пушкин очень любил осень. О ней он писал замечательные стихи.</vt:lpstr>
      <vt:lpstr>И не только А.С.Пушкин, но и  С. Есенин и И. А. Бунин </vt:lpstr>
      <vt:lpstr>Презентация PowerPoint</vt:lpstr>
      <vt:lpstr>Физминутка.</vt:lpstr>
      <vt:lpstr> Игра «Какой? Какая? Какое?» </vt:lpstr>
      <vt:lpstr> Игра «Какие плоды на каком дереве растут?» </vt:lpstr>
      <vt:lpstr>Какой лист? Какие плоды?</vt:lpstr>
      <vt:lpstr>Молодцы!</vt:lpstr>
      <vt:lpstr>Список используемой литературы: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Советские поэты об Осени.</dc:title>
  <dc:creator>Сергей</dc:creator>
  <cp:lastModifiedBy>Валерия Сидоренко</cp:lastModifiedBy>
  <cp:revision>8</cp:revision>
  <dcterms:created xsi:type="dcterms:W3CDTF">2016-10-06T14:29:35Z</dcterms:created>
  <dcterms:modified xsi:type="dcterms:W3CDTF">2016-10-17T08:11:29Z</dcterms:modified>
</cp:coreProperties>
</file>