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93" r:id="rId2"/>
    <p:sldId id="261" r:id="rId3"/>
    <p:sldId id="260" r:id="rId4"/>
    <p:sldId id="282" r:id="rId5"/>
    <p:sldId id="298" r:id="rId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100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490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628ED4B-57A0-48EB-A7C7-64B98DE8775C}" type="datetimeFigureOut">
              <a:rPr lang="ru-RU"/>
              <a:pPr>
                <a:defRPr/>
              </a:pPr>
              <a:t>04.11.2016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137E95B-7E0E-430B-8970-DAF1FEDD98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9475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54AD10C-C5DC-404C-BDEC-3A9901B269E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47722-E54D-4333-B2E3-EFF9E0C9F828}" type="datetimeFigureOut">
              <a:rPr lang="ru-RU"/>
              <a:pPr>
                <a:defRPr/>
              </a:pPr>
              <a:t>04.11.2016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D9C07E-74EF-48FB-A8F4-6DDE8C48F3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9EAD7-3E29-404A-9C30-ECB0BBF1A2FE}" type="datetimeFigureOut">
              <a:rPr lang="ru-RU"/>
              <a:pPr>
                <a:defRPr/>
              </a:pPr>
              <a:t>04.11.2016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967492-99FA-4825-83B8-0680A864BF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DBC3C8-4D11-4B07-9CE8-B05DA0B13031}" type="datetimeFigureOut">
              <a:rPr lang="ru-RU"/>
              <a:pPr>
                <a:defRPr/>
              </a:pPr>
              <a:t>04.11.2016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5452E-2540-4C36-BF4F-4085CD93CA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55391-6383-4890-86A9-CFCD09266CF2}" type="datetimeFigureOut">
              <a:rPr lang="ru-RU"/>
              <a:pPr>
                <a:defRPr/>
              </a:pPr>
              <a:t>04.11.2016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E868C5-1BFA-478A-9480-59DA7D58DE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C792E1-792B-4DF1-9B6E-7D9B8F7C15F4}" type="datetimeFigureOut">
              <a:rPr lang="ru-RU"/>
              <a:pPr>
                <a:defRPr/>
              </a:pPr>
              <a:t>04.11.2016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7D014-E457-4BBF-A8E6-529C6C6623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FA37A-7D27-4445-8321-3C4BF76F2007}" type="datetimeFigureOut">
              <a:rPr lang="ru-RU"/>
              <a:pPr>
                <a:defRPr/>
              </a:pPr>
              <a:t>04.11.2016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CC22C-C3B6-41CA-9118-0E6BC32BE6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42223-87A5-4473-926E-7D6F0F5FB691}" type="datetimeFigureOut">
              <a:rPr lang="ru-RU"/>
              <a:pPr>
                <a:defRPr/>
              </a:pPr>
              <a:t>04.11.2016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13DAE-436B-4625-97A6-134900E162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30ABCA-6AC7-4820-826B-FEF29F50394C}" type="datetimeFigureOut">
              <a:rPr lang="ru-RU"/>
              <a:pPr>
                <a:defRPr/>
              </a:pPr>
              <a:t>04.11.2016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D60B8-F4B3-4C26-9154-095609CFF7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79D9E-12FD-43DD-818B-0D744DE0F24E}" type="datetimeFigureOut">
              <a:rPr lang="ru-RU"/>
              <a:pPr>
                <a:defRPr/>
              </a:pPr>
              <a:t>04.11.2016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830ED-23B5-4F82-8B21-929CDA9824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6AF2E-5E27-4B62-BE59-79009DBDB630}" type="datetimeFigureOut">
              <a:rPr lang="ru-RU"/>
              <a:pPr>
                <a:defRPr/>
              </a:pPr>
              <a:t>04.11.2016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D2A4B-BB1B-492F-B576-D3F8776F0D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5A2A1-0B75-4C39-BF0D-82FCAECA96CF}" type="datetimeFigureOut">
              <a:rPr lang="ru-RU"/>
              <a:pPr>
                <a:defRPr/>
              </a:pPr>
              <a:t>04.11.2016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0C181-2C46-46F3-9151-3DBE5EE381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9398764-01FA-45F9-9339-19C8D0829766}" type="datetimeFigureOut">
              <a:rPr lang="ru-RU"/>
              <a:pPr>
                <a:defRPr/>
              </a:pPr>
              <a:t>04.11.2016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7BF0D8F-343F-4174-A505-88B34704CD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slide" Target="slide4.xml"/><Relationship Id="rId4" Type="http://schemas.openxmlformats.org/officeDocument/2006/relationships/slide" Target="slide3.xml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jpeg"/><Relationship Id="rId2" Type="http://schemas.openxmlformats.org/officeDocument/2006/relationships/image" Target="../media/image8.jpe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audio" Target="../media/audio2.wav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audio" Target="../media/audio1.wav"/><Relationship Id="rId16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22.jpe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017.radikal.ru/i420/1110/78/2e83a2d49854.png" TargetMode="External"/><Relationship Id="rId13" Type="http://schemas.openxmlformats.org/officeDocument/2006/relationships/hyperlink" Target="http://900igr.net/datai/eda/Ovoschi-1.files/0011-013-Morkovka.png" TargetMode="External"/><Relationship Id="rId18" Type="http://schemas.openxmlformats.org/officeDocument/2006/relationships/hyperlink" Target="http://s50.radikal.ru/i128/0910/01/bbc38dc25162.png" TargetMode="External"/><Relationship Id="rId26" Type="http://schemas.openxmlformats.org/officeDocument/2006/relationships/hyperlink" Target="http://www.clker.com/cliparts/6/0/6/0/1245694766439408861johnny_automatic_tomato_plant.svg.med.png" TargetMode="External"/><Relationship Id="rId39" Type="http://schemas.openxmlformats.org/officeDocument/2006/relationships/hyperlink" Target="http://i082.radikal.ru/0812/05/8ae55fb1a513.png" TargetMode="External"/><Relationship Id="rId3" Type="http://schemas.openxmlformats.org/officeDocument/2006/relationships/hyperlink" Target="http://s55.radikal.ru/i148/1104/ba/4a60442a3259.png" TargetMode="External"/><Relationship Id="rId21" Type="http://schemas.openxmlformats.org/officeDocument/2006/relationships/hyperlink" Target="http://content.answcdn.com/main/content/img/wiley/visualfood/03_LegumesFruits/40820-Patisson.jpg" TargetMode="External"/><Relationship Id="rId34" Type="http://schemas.openxmlformats.org/officeDocument/2006/relationships/hyperlink" Target="http://forum.materinstvo.ru/uploads/1265896340/post-106914-1265982289.png" TargetMode="External"/><Relationship Id="rId42" Type="http://schemas.openxmlformats.org/officeDocument/2006/relationships/hyperlink" Target="http://i027.radikal.ru/0803/d7/9046c2f0c9a7.png" TargetMode="External"/><Relationship Id="rId7" Type="http://schemas.openxmlformats.org/officeDocument/2006/relationships/hyperlink" Target="http://www.clker.com/cliparts/5/3/c/f/11949861111671588429potato_nicu_buculei_.svg.med.png" TargetMode="External"/><Relationship Id="rId12" Type="http://schemas.openxmlformats.org/officeDocument/2006/relationships/hyperlink" Target="http://s56.radikal.ru/i153/1007/03/0aa7c0f9004d.png" TargetMode="External"/><Relationship Id="rId17" Type="http://schemas.openxmlformats.org/officeDocument/2006/relationships/hyperlink" Target="http://s017.radikal.ru/i413/1111/3c/db684ac14200.png" TargetMode="External"/><Relationship Id="rId25" Type="http://schemas.openxmlformats.org/officeDocument/2006/relationships/hyperlink" Target="http://www.clker.com/cliparts/e/9/1/3/11971151831608527890Chrisdesign_Pepper_red.svg.med.png" TargetMode="External"/><Relationship Id="rId33" Type="http://schemas.openxmlformats.org/officeDocument/2006/relationships/hyperlink" Target="http://k.foto.radikal.ru/0702/bcd45743f3b4t.jpg" TargetMode="External"/><Relationship Id="rId38" Type="http://schemas.openxmlformats.org/officeDocument/2006/relationships/hyperlink" Target="http://img-fotki.yandex.ru/get/5309/47407354.2d7/0_99979_c551f539_M.png" TargetMode="External"/><Relationship Id="rId2" Type="http://schemas.openxmlformats.org/officeDocument/2006/relationships/image" Target="../media/image34.jpeg"/><Relationship Id="rId16" Type="http://schemas.openxmlformats.org/officeDocument/2006/relationships/hyperlink" Target="http://s45.radikal.ru/i107/1005/d5/35b15232e6b0.png" TargetMode="External"/><Relationship Id="rId20" Type="http://schemas.openxmlformats.org/officeDocument/2006/relationships/hyperlink" Target="http://s40.radikal.ru/i089/1105/56/d681e2596be0.png" TargetMode="External"/><Relationship Id="rId29" Type="http://schemas.openxmlformats.org/officeDocument/2006/relationships/hyperlink" Target="http://forum.materinstvo.ru/uploads/1204752206/post-32967-1204811697.png" TargetMode="External"/><Relationship Id="rId41" Type="http://schemas.openxmlformats.org/officeDocument/2006/relationships/hyperlink" Target="http://i004.radikal.ru/0803/42/d08f957df824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s017.radikal.ru/i427/1111/03/9ec2bd8c233a.png" TargetMode="External"/><Relationship Id="rId11" Type="http://schemas.openxmlformats.org/officeDocument/2006/relationships/hyperlink" Target="http://s42.radikal.ru/i098/1105/df/faad01c3635f.png" TargetMode="External"/><Relationship Id="rId24" Type="http://schemas.openxmlformats.org/officeDocument/2006/relationships/hyperlink" Target="http://s08.radikal.ru/i181/1007/9d/8b53124a3f9c.png" TargetMode="External"/><Relationship Id="rId32" Type="http://schemas.openxmlformats.org/officeDocument/2006/relationships/hyperlink" Target="http://art-new-yorsh.narod.ru/salat.jpg" TargetMode="External"/><Relationship Id="rId37" Type="http://schemas.openxmlformats.org/officeDocument/2006/relationships/hyperlink" Target="http://www.proshkolu.ru/content/media/pic/std/2000000/1274000/1273862-e39034de6d7b2809.png" TargetMode="External"/><Relationship Id="rId40" Type="http://schemas.openxmlformats.org/officeDocument/2006/relationships/hyperlink" Target="http://i016.radikal.ru/1107/16/531bbc3fa62d.jpg" TargetMode="External"/><Relationship Id="rId45" Type="http://schemas.openxmlformats.org/officeDocument/2006/relationships/hyperlink" Target="http://www.playroom.ru/content/view/1984/18/" TargetMode="External"/><Relationship Id="rId5" Type="http://schemas.openxmlformats.org/officeDocument/2006/relationships/hyperlink" Target="http://i010.radikal.ru/1107/03/ba57cbae60d9.png" TargetMode="External"/><Relationship Id="rId15" Type="http://schemas.openxmlformats.org/officeDocument/2006/relationships/hyperlink" Target="http://forum.materinstvo.ru/journal.php?user=200882&amp;comm=1080122" TargetMode="External"/><Relationship Id="rId23" Type="http://schemas.openxmlformats.org/officeDocument/2006/relationships/hyperlink" Target="http://s52.radikal.ru/i136/1010/78/d7f2f039dd54.png" TargetMode="External"/><Relationship Id="rId28" Type="http://schemas.openxmlformats.org/officeDocument/2006/relationships/hyperlink" Target="http://forum.materinstvo.ru/uploads/1319223614/post-366550-1319358098.png" TargetMode="External"/><Relationship Id="rId36" Type="http://schemas.openxmlformats.org/officeDocument/2006/relationships/hyperlink" Target="http://www.lady.ru/images/assets/site/2009/09/vkusno/29/dill_main.jpg" TargetMode="External"/><Relationship Id="rId10" Type="http://schemas.openxmlformats.org/officeDocument/2006/relationships/hyperlink" Target="http://s44.radikal.ru/i104/1010/1b/20cf6256bb66.png" TargetMode="External"/><Relationship Id="rId19" Type="http://schemas.openxmlformats.org/officeDocument/2006/relationships/hyperlink" Target="http://www.clker.com/cliparts/0/c/b/f/119543308163161197Machovka_cucumber.svg.med.png" TargetMode="External"/><Relationship Id="rId31" Type="http://schemas.openxmlformats.org/officeDocument/2006/relationships/hyperlink" Target="http://s09.radikal.ru/i182/1007/37/9a9fda30bddb.png" TargetMode="External"/><Relationship Id="rId44" Type="http://schemas.openxmlformats.org/officeDocument/2006/relationships/hyperlink" Target="http://zagadka.yaxy.ru/zagadki_pro_ovoshi.html" TargetMode="External"/><Relationship Id="rId4" Type="http://schemas.openxmlformats.org/officeDocument/2006/relationships/hyperlink" Target="http://s49.radikal.ru/i126/1104/6e/f94d1cde85c6.png" TargetMode="External"/><Relationship Id="rId9" Type="http://schemas.openxmlformats.org/officeDocument/2006/relationships/hyperlink" Target="http://img.webmd.com/dtmcms/live/webmd/consumer_assets/site_images/articles/health_tools/organic_produce_slideshow/istock_photo_of_corn.jpg" TargetMode="External"/><Relationship Id="rId14" Type="http://schemas.openxmlformats.org/officeDocument/2006/relationships/hyperlink" Target="http://forum.materinstvo.ru/index.php?showtopic=815726&amp;st=700" TargetMode="External"/><Relationship Id="rId22" Type="http://schemas.openxmlformats.org/officeDocument/2006/relationships/hyperlink" Target="http://s006.radikal.ru/i215/1105/9e/431aee6276f8.png" TargetMode="External"/><Relationship Id="rId27" Type="http://schemas.openxmlformats.org/officeDocument/2006/relationships/hyperlink" Target="http://s56.radikal.ru/i151/1010/97/45e21cfb8174.png" TargetMode="External"/><Relationship Id="rId30" Type="http://schemas.openxmlformats.org/officeDocument/2006/relationships/hyperlink" Target="http://www.clker.com/cliparts/0/7/0/0/1194986314408663800ravanello_architetto_fra_01.svg.med.png" TargetMode="External"/><Relationship Id="rId35" Type="http://schemas.openxmlformats.org/officeDocument/2006/relationships/hyperlink" Target="http://img-fotki.yandex.ru/get/5302/valenta-mog.129/0_6d435_78e000fe_L.jpg" TargetMode="External"/><Relationship Id="rId43" Type="http://schemas.openxmlformats.org/officeDocument/2006/relationships/hyperlink" Target="http://s49.radikal.ru/i123/0810/10/da9461d377f5.p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795844" y="5443357"/>
            <a:ext cx="792961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Прыгина Наталия Алексеевна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spc="50" dirty="0" smtClean="0">
                <a:ln w="11430"/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  <a:cs typeface="Arial" pitchFamily="34" charset="0"/>
              </a:rPr>
              <a:t>учитель </a:t>
            </a:r>
            <a:r>
              <a:rPr lang="ru-RU" sz="1600" b="1" spc="50" dirty="0">
                <a:ln w="11430"/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  <a:cs typeface="Arial" pitchFamily="34" charset="0"/>
              </a:rPr>
              <a:t>начальных классов, категория высшая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spc="50" dirty="0" smtClean="0">
                <a:ln w="11430"/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  <a:cs typeface="Arial" pitchFamily="34" charset="0"/>
              </a:rPr>
              <a:t>МБОУ </a:t>
            </a:r>
            <a:r>
              <a:rPr lang="ru-RU" sz="1600" b="1" spc="50" dirty="0">
                <a:ln w="11430"/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  <a:cs typeface="Arial" pitchFamily="34" charset="0"/>
              </a:rPr>
              <a:t>«СОШ № 7» г. Выборга Ленинградской области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619672" y="620688"/>
            <a:ext cx="6010278" cy="1872208"/>
          </a:xfrm>
          <a:prstGeom prst="rect">
            <a:avLst/>
          </a:prstGeom>
        </p:spPr>
        <p:txBody>
          <a:bodyPr anchor="ctr">
            <a:prstTxWarp prst="textInflateTop">
              <a:avLst/>
            </a:prstTxWarp>
            <a:normAutofit fontScale="925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endParaRPr lang="ru-RU" sz="4600" b="1" dirty="0" smtClean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  <a:ea typeface="+mj-ea"/>
              <a:cs typeface="Times New Roman" pitchFamily="18" charset="0"/>
            </a:endParaRPr>
          </a:p>
          <a:p>
            <a:pPr algn="ctr">
              <a:defRPr/>
            </a:pPr>
            <a:r>
              <a:rPr lang="ru-RU" sz="4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  <a:ea typeface="+mj-ea"/>
                <a:cs typeface="Times New Roman" pitchFamily="18" charset="0"/>
              </a:rPr>
              <a:t>«Загадки с грядки»</a:t>
            </a:r>
            <a:endParaRPr lang="ru-RU" sz="46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Стрелка вправо 6">
            <a:hlinkClick r:id="rId3" action="ppaction://hlinksldjump"/>
          </p:cNvPr>
          <p:cNvSpPr/>
          <p:nvPr/>
        </p:nvSpPr>
        <p:spPr>
          <a:xfrm>
            <a:off x="8286776" y="6215082"/>
            <a:ext cx="571504" cy="428604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332656"/>
            <a:ext cx="2350409" cy="144016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Box 131"/>
          <p:cNvSpPr txBox="1"/>
          <p:nvPr/>
        </p:nvSpPr>
        <p:spPr>
          <a:xfrm>
            <a:off x="2976657" y="1525843"/>
            <a:ext cx="3568606" cy="5232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Загадки с грядки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3164933" y="3078247"/>
            <a:ext cx="3380330" cy="95410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«</a:t>
            </a:r>
            <a:r>
              <a:rPr lang="ru-RU" sz="28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Овощные»</a:t>
            </a:r>
            <a:endParaRPr lang="ru-RU" sz="28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орфограммы</a:t>
            </a:r>
            <a:endParaRPr lang="ru-RU" sz="28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140" name="8-конечная звезда 139">
            <a:hlinkClick r:id="rId4" action="ppaction://hlinksldjump"/>
          </p:cNvPr>
          <p:cNvSpPr/>
          <p:nvPr/>
        </p:nvSpPr>
        <p:spPr>
          <a:xfrm>
            <a:off x="1333307" y="1525843"/>
            <a:ext cx="714380" cy="714380"/>
          </a:xfrm>
          <a:prstGeom prst="star8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/>
              <a:t>1</a:t>
            </a:r>
            <a:endParaRPr lang="ru-RU" sz="3200" b="1" dirty="0"/>
          </a:p>
        </p:txBody>
      </p:sp>
      <p:sp>
        <p:nvSpPr>
          <p:cNvPr id="141" name="8-конечная звезда 140">
            <a:hlinkClick r:id="rId5" action="ppaction://hlinksldjump"/>
          </p:cNvPr>
          <p:cNvSpPr/>
          <p:nvPr/>
        </p:nvSpPr>
        <p:spPr>
          <a:xfrm>
            <a:off x="1431006" y="3317974"/>
            <a:ext cx="651683" cy="714380"/>
          </a:xfrm>
          <a:prstGeom prst="star8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2</a:t>
            </a:r>
          </a:p>
        </p:txBody>
      </p:sp>
      <p:pic>
        <p:nvPicPr>
          <p:cNvPr id="16406" name="Picture 2" descr="C:\Documents and Settings\Admin\Рабочий стол\баклажан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45263" y="4714875"/>
            <a:ext cx="2036762" cy="170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7" name="Picture 4" descr="C:\Documents and Settings\Admin\Рабочий стол\кукуруза.png">
            <a:hlinkClick r:id="" action="ppaction://hlinkshowjump?jump=endshow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1563" y="4786313"/>
            <a:ext cx="149860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8" name="Picture 5" descr="C:\Documents and Settings\Admin\Рабочий стол\вставка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42490" y="2404764"/>
            <a:ext cx="4636940" cy="2067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12" name="Picture 9" descr="C:\Documents and Settings\Admin\Рабочий стол\вставка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42489" y="669860"/>
            <a:ext cx="4636941" cy="1962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13" name="Picture 3" descr="C:\Documents and Settings\Admin\Рабочий стол\лук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00438" y="4286250"/>
            <a:ext cx="1946275" cy="215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2" descr="C:\Documents and Settings\Admin\Мои документы\Мои рисунки\вставки\45.png"/>
          <p:cNvPicPr>
            <a:picLocks noChangeAspect="1" noChangeArrowheads="1"/>
          </p:cNvPicPr>
          <p:nvPr/>
        </p:nvPicPr>
        <p:blipFill>
          <a:blip r:embed="rId3" cstate="print"/>
          <a:srcRect t="-340"/>
          <a:stretch>
            <a:fillRect/>
          </a:stretch>
        </p:blipFill>
        <p:spPr bwMode="auto">
          <a:xfrm>
            <a:off x="2000250" y="571500"/>
            <a:ext cx="5214938" cy="321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2357422" y="1142984"/>
            <a:ext cx="4500563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>В десять одёжек плотно одет, </a:t>
            </a:r>
            <a:br>
              <a:rPr lang="ru-RU" sz="2000" b="1" dirty="0">
                <a:solidFill>
                  <a:srgbClr val="7030A0"/>
                </a:solidFill>
                <a:latin typeface="Georgia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>Часто приходит к нам на обед. </a:t>
            </a:r>
            <a:br>
              <a:rPr lang="ru-RU" sz="2000" b="1" dirty="0">
                <a:solidFill>
                  <a:srgbClr val="7030A0"/>
                </a:solidFill>
                <a:latin typeface="Georgia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>Но лишь за стол ты его позовёшь, </a:t>
            </a:r>
            <a:br>
              <a:rPr lang="ru-RU" sz="2000" b="1" dirty="0">
                <a:solidFill>
                  <a:srgbClr val="7030A0"/>
                </a:solidFill>
                <a:latin typeface="Georgia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>Сам не заметишь, как слёзы </a:t>
            </a:r>
            <a:br>
              <a:rPr lang="ru-RU" sz="2000" b="1" dirty="0">
                <a:solidFill>
                  <a:srgbClr val="7030A0"/>
                </a:solidFill>
                <a:latin typeface="Georgia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Georgia" pitchFamily="18" charset="0"/>
              </a:rPr>
              <a:t>прольёшь</a:t>
            </a:r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>. </a:t>
            </a:r>
            <a:endParaRPr lang="ru-RU" dirty="0">
              <a:latin typeface="Calibri" pitchFamily="34" charset="0"/>
            </a:endParaRPr>
          </a:p>
        </p:txBody>
      </p:sp>
      <p:pic>
        <p:nvPicPr>
          <p:cNvPr id="2052" name="Picture 4" descr="C:\Documents and Settings\Admin\Рабочий стол\лук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13" y="857250"/>
            <a:ext cx="2727325" cy="272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2857500" y="1643063"/>
            <a:ext cx="364331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7030A0"/>
                </a:solidFill>
                <a:latin typeface="Georgia" pitchFamily="18" charset="0"/>
              </a:rPr>
              <a:t>Кругла, а не месяц, </a:t>
            </a:r>
            <a:br>
              <a:rPr lang="ru-RU" sz="2000" b="1">
                <a:solidFill>
                  <a:srgbClr val="7030A0"/>
                </a:solidFill>
                <a:latin typeface="Georgia" pitchFamily="18" charset="0"/>
              </a:rPr>
            </a:br>
            <a:r>
              <a:rPr lang="ru-RU" sz="2000" b="1">
                <a:solidFill>
                  <a:srgbClr val="7030A0"/>
                </a:solidFill>
                <a:latin typeface="Georgia" pitchFamily="18" charset="0"/>
              </a:rPr>
              <a:t>Желта, а не масло, </a:t>
            </a:r>
            <a:br>
              <a:rPr lang="ru-RU" sz="2000" b="1">
                <a:solidFill>
                  <a:srgbClr val="7030A0"/>
                </a:solidFill>
                <a:latin typeface="Georgia" pitchFamily="18" charset="0"/>
              </a:rPr>
            </a:br>
            <a:r>
              <a:rPr lang="ru-RU" sz="2000" b="1">
                <a:solidFill>
                  <a:srgbClr val="7030A0"/>
                </a:solidFill>
                <a:latin typeface="Georgia" pitchFamily="18" charset="0"/>
              </a:rPr>
              <a:t>С хвостом, а не мышь.</a:t>
            </a:r>
            <a:endParaRPr lang="ru-RU" b="1">
              <a:solidFill>
                <a:srgbClr val="7030A0"/>
              </a:solidFill>
              <a:latin typeface="Georgia" pitchFamily="18" charset="0"/>
            </a:endParaRPr>
          </a:p>
        </p:txBody>
      </p:sp>
      <p:pic>
        <p:nvPicPr>
          <p:cNvPr id="2053" name="Picture 5" descr="C:\Documents and Settings\Admin\Рабочий стол\овощи\репа\репка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50" y="714375"/>
            <a:ext cx="3017838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2357422" y="1428736"/>
            <a:ext cx="450056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>Что за странный кабачок - </a:t>
            </a:r>
            <a:br>
              <a:rPr lang="ru-RU" sz="2000" b="1" dirty="0">
                <a:solidFill>
                  <a:srgbClr val="7030A0"/>
                </a:solidFill>
                <a:latin typeface="Georgia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>Весь в каёмочках бочок,</a:t>
            </a:r>
            <a:br>
              <a:rPr lang="ru-RU" sz="2000" b="1" dirty="0">
                <a:solidFill>
                  <a:srgbClr val="7030A0"/>
                </a:solidFill>
                <a:latin typeface="Georgia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>Может, мне приснился сон?</a:t>
            </a:r>
            <a:br>
              <a:rPr lang="ru-RU" sz="2000" b="1" dirty="0">
                <a:solidFill>
                  <a:srgbClr val="7030A0"/>
                </a:solidFill>
                <a:latin typeface="Georgia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>Это круглый …</a:t>
            </a:r>
            <a:endParaRPr lang="ru-RU" b="1" dirty="0">
              <a:solidFill>
                <a:srgbClr val="7030A0"/>
              </a:solidFill>
              <a:latin typeface="Georgia" pitchFamily="18" charset="0"/>
            </a:endParaRPr>
          </a:p>
        </p:txBody>
      </p:sp>
      <p:pic>
        <p:nvPicPr>
          <p:cNvPr id="2055" name="Picture 7" descr="C:\Documents and Settings\Admin\Рабочий стол\патиссон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25" y="1357313"/>
            <a:ext cx="3067050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2357422" y="1071546"/>
            <a:ext cx="4500563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>Лето целое старалась — </a:t>
            </a:r>
            <a:br>
              <a:rPr lang="ru-RU" sz="2000" b="1" dirty="0">
                <a:solidFill>
                  <a:srgbClr val="7030A0"/>
                </a:solidFill>
                <a:latin typeface="Georgia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>Одевалась, </a:t>
            </a:r>
            <a:r>
              <a:rPr lang="ru-RU" sz="2000" b="1" dirty="0" smtClean="0">
                <a:solidFill>
                  <a:srgbClr val="7030A0"/>
                </a:solidFill>
                <a:latin typeface="Georgia" pitchFamily="18" charset="0"/>
              </a:rPr>
              <a:t>одевалась. </a:t>
            </a:r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/>
            </a:r>
            <a:br>
              <a:rPr lang="ru-RU" sz="2000" b="1" dirty="0">
                <a:solidFill>
                  <a:srgbClr val="7030A0"/>
                </a:solidFill>
                <a:latin typeface="Georgia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>А как осень подошла, </a:t>
            </a:r>
            <a:br>
              <a:rPr lang="ru-RU" sz="2000" b="1" dirty="0">
                <a:solidFill>
                  <a:srgbClr val="7030A0"/>
                </a:solidFill>
                <a:latin typeface="Georgia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>Нам одёжки отдала. </a:t>
            </a:r>
            <a:br>
              <a:rPr lang="ru-RU" sz="2000" b="1" dirty="0">
                <a:solidFill>
                  <a:srgbClr val="7030A0"/>
                </a:solidFill>
                <a:latin typeface="Georgia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>Сотню одежонок </a:t>
            </a:r>
            <a:br>
              <a:rPr lang="ru-RU" sz="2000" b="1" dirty="0">
                <a:solidFill>
                  <a:srgbClr val="7030A0"/>
                </a:solidFill>
                <a:latin typeface="Georgia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>Сложили мы в бочонок.</a:t>
            </a:r>
            <a:endParaRPr lang="ru-RU" b="1" dirty="0">
              <a:solidFill>
                <a:srgbClr val="7030A0"/>
              </a:solidFill>
              <a:latin typeface="Georgia" pitchFamily="18" charset="0"/>
            </a:endParaRPr>
          </a:p>
        </p:txBody>
      </p:sp>
      <p:pic>
        <p:nvPicPr>
          <p:cNvPr id="2057" name="Picture 9" descr="C:\Documents and Settings\Admin\Рабочий стол\капуста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4678" y="857232"/>
            <a:ext cx="3594100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Прямоугольник 22"/>
          <p:cNvSpPr>
            <a:spLocks noChangeArrowheads="1"/>
          </p:cNvSpPr>
          <p:nvPr/>
        </p:nvSpPr>
        <p:spPr bwMode="auto">
          <a:xfrm>
            <a:off x="2357422" y="1857364"/>
            <a:ext cx="45005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>Он хорошо для кислых </a:t>
            </a:r>
            <a:r>
              <a:rPr lang="ru-RU" sz="2000" b="1" dirty="0" smtClean="0">
                <a:solidFill>
                  <a:srgbClr val="7030A0"/>
                </a:solidFill>
                <a:latin typeface="Georgia" pitchFamily="18" charset="0"/>
              </a:rPr>
              <a:t>щей,</a:t>
            </a:r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/>
            </a:r>
            <a:br>
              <a:rPr lang="ru-RU" sz="2000" b="1" dirty="0">
                <a:solidFill>
                  <a:srgbClr val="7030A0"/>
                </a:solidFill>
                <a:latin typeface="Georgia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>Помимо прочих овощей. </a:t>
            </a:r>
            <a:endParaRPr lang="ru-RU" b="1" dirty="0">
              <a:solidFill>
                <a:srgbClr val="7030A0"/>
              </a:solidFill>
              <a:latin typeface="Georgia" pitchFamily="18" charset="0"/>
            </a:endParaRPr>
          </a:p>
        </p:txBody>
      </p:sp>
      <p:pic>
        <p:nvPicPr>
          <p:cNvPr id="2058" name="Picture 10" descr="C:\Documents and Settings\Admin\Рабочий стол\овощи\щавель.pn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9000" y="928688"/>
            <a:ext cx="2749550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/>
          <p:cNvSpPr>
            <a:spLocks noChangeArrowheads="1"/>
          </p:cNvSpPr>
          <p:nvPr/>
        </p:nvSpPr>
        <p:spPr bwMode="auto">
          <a:xfrm>
            <a:off x="2500313" y="1357313"/>
            <a:ext cx="4500562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7030A0"/>
                </a:solidFill>
                <a:latin typeface="Georgia" pitchFamily="18" charset="0"/>
              </a:rPr>
              <a:t>В огороде вырастаю. </a:t>
            </a:r>
            <a:br>
              <a:rPr lang="ru-RU" sz="2000" b="1">
                <a:solidFill>
                  <a:srgbClr val="7030A0"/>
                </a:solidFill>
                <a:latin typeface="Georgia" pitchFamily="18" charset="0"/>
              </a:rPr>
            </a:br>
            <a:r>
              <a:rPr lang="ru-RU" sz="2000" b="1">
                <a:solidFill>
                  <a:srgbClr val="7030A0"/>
                </a:solidFill>
                <a:latin typeface="Georgia" pitchFamily="18" charset="0"/>
              </a:rPr>
              <a:t>А когда я созреваю, </a:t>
            </a:r>
            <a:br>
              <a:rPr lang="ru-RU" sz="2000" b="1">
                <a:solidFill>
                  <a:srgbClr val="7030A0"/>
                </a:solidFill>
                <a:latin typeface="Georgia" pitchFamily="18" charset="0"/>
              </a:rPr>
            </a:br>
            <a:r>
              <a:rPr lang="ru-RU" sz="2000" b="1">
                <a:solidFill>
                  <a:srgbClr val="7030A0"/>
                </a:solidFill>
                <a:latin typeface="Georgia" pitchFamily="18" charset="0"/>
              </a:rPr>
              <a:t>Варят из меня томат, </a:t>
            </a:r>
            <a:br>
              <a:rPr lang="ru-RU" sz="2000" b="1">
                <a:solidFill>
                  <a:srgbClr val="7030A0"/>
                </a:solidFill>
                <a:latin typeface="Georgia" pitchFamily="18" charset="0"/>
              </a:rPr>
            </a:br>
            <a:r>
              <a:rPr lang="ru-RU" sz="2000" b="1">
                <a:solidFill>
                  <a:srgbClr val="7030A0"/>
                </a:solidFill>
                <a:latin typeface="Georgia" pitchFamily="18" charset="0"/>
              </a:rPr>
              <a:t>В щи кладут </a:t>
            </a:r>
            <a:br>
              <a:rPr lang="ru-RU" sz="2000" b="1">
                <a:solidFill>
                  <a:srgbClr val="7030A0"/>
                </a:solidFill>
                <a:latin typeface="Georgia" pitchFamily="18" charset="0"/>
              </a:rPr>
            </a:br>
            <a:r>
              <a:rPr lang="ru-RU" sz="2000" b="1">
                <a:solidFill>
                  <a:srgbClr val="7030A0"/>
                </a:solidFill>
                <a:latin typeface="Georgia" pitchFamily="18" charset="0"/>
              </a:rPr>
              <a:t>И так едят. </a:t>
            </a:r>
            <a:endParaRPr lang="ru-RU" b="1">
              <a:solidFill>
                <a:srgbClr val="7030A0"/>
              </a:solidFill>
              <a:latin typeface="Georgia" pitchFamily="18" charset="0"/>
            </a:endParaRPr>
          </a:p>
        </p:txBody>
      </p:sp>
      <p:pic>
        <p:nvPicPr>
          <p:cNvPr id="2059" name="Picture 11" descr="C:\Documents and Settings\Admin\Рабочий стол\овощи\помидоры\49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86188" y="714375"/>
            <a:ext cx="1655762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Прямоугольник 26"/>
          <p:cNvSpPr>
            <a:spLocks noChangeArrowheads="1"/>
          </p:cNvSpPr>
          <p:nvPr/>
        </p:nvSpPr>
        <p:spPr bwMode="auto">
          <a:xfrm>
            <a:off x="2428860" y="1428736"/>
            <a:ext cx="450056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>Щёки розовы, нос белый, </a:t>
            </a:r>
            <a:br>
              <a:rPr lang="ru-RU" sz="2000" b="1" dirty="0">
                <a:solidFill>
                  <a:srgbClr val="7030A0"/>
                </a:solidFill>
                <a:latin typeface="Georgia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>В темноте сижу день целый. </a:t>
            </a:r>
            <a:br>
              <a:rPr lang="ru-RU" sz="2000" b="1" dirty="0">
                <a:solidFill>
                  <a:srgbClr val="7030A0"/>
                </a:solidFill>
                <a:latin typeface="Georgia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>А рубашка зелена, </a:t>
            </a:r>
            <a:br>
              <a:rPr lang="ru-RU" sz="2000" b="1" dirty="0">
                <a:solidFill>
                  <a:srgbClr val="7030A0"/>
                </a:solidFill>
                <a:latin typeface="Georgia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>Вся на солнышке она. </a:t>
            </a:r>
          </a:p>
        </p:txBody>
      </p:sp>
      <p:pic>
        <p:nvPicPr>
          <p:cNvPr id="2060" name="Picture 12" descr="C:\Documents and Settings\Admin\Рабочий стол\овощи\редиска\редиска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00438" y="785813"/>
            <a:ext cx="2303462" cy="276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Прямоугольник 28"/>
          <p:cNvSpPr>
            <a:spLocks noChangeArrowheads="1"/>
          </p:cNvSpPr>
          <p:nvPr/>
        </p:nvSpPr>
        <p:spPr bwMode="auto">
          <a:xfrm>
            <a:off x="2357422" y="1428736"/>
            <a:ext cx="450056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>За кудрявый хохолок </a:t>
            </a:r>
            <a:br>
              <a:rPr lang="ru-RU" sz="2000" b="1" dirty="0">
                <a:solidFill>
                  <a:srgbClr val="7030A0"/>
                </a:solidFill>
                <a:latin typeface="Georgia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>Лису из норки поволок. </a:t>
            </a:r>
            <a:br>
              <a:rPr lang="ru-RU" sz="2000" b="1" dirty="0">
                <a:solidFill>
                  <a:srgbClr val="7030A0"/>
                </a:solidFill>
                <a:latin typeface="Georgia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>На ощупь - очень гладкая, </a:t>
            </a:r>
            <a:br>
              <a:rPr lang="ru-RU" sz="2000" b="1" dirty="0">
                <a:solidFill>
                  <a:srgbClr val="7030A0"/>
                </a:solidFill>
                <a:latin typeface="Georgia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>На вкус - как сахар сладкая. </a:t>
            </a:r>
          </a:p>
        </p:txBody>
      </p:sp>
      <p:pic>
        <p:nvPicPr>
          <p:cNvPr id="2062" name="Picture 14" descr="C:\Documents and Settings\Admin\Рабочий стол\морковь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143240" y="1142984"/>
            <a:ext cx="3071812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Прямоугольник 34"/>
          <p:cNvSpPr>
            <a:spLocks noChangeArrowheads="1"/>
          </p:cNvSpPr>
          <p:nvPr/>
        </p:nvSpPr>
        <p:spPr bwMode="auto">
          <a:xfrm>
            <a:off x="2428860" y="1714488"/>
            <a:ext cx="45005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>В этих жёлтых пирамидках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>Сотни зёрен аппетитных. </a:t>
            </a:r>
          </a:p>
        </p:txBody>
      </p:sp>
      <p:pic>
        <p:nvPicPr>
          <p:cNvPr id="2064" name="Picture 16" descr="C:\Documents and Settings\Admin\Рабочий стол\овощи\кукуруза\кукуруза.jp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1142984"/>
            <a:ext cx="3468687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Прямоугольник 36"/>
          <p:cNvSpPr>
            <a:spLocks noChangeArrowheads="1"/>
          </p:cNvSpPr>
          <p:nvPr/>
        </p:nvSpPr>
        <p:spPr bwMode="auto">
          <a:xfrm>
            <a:off x="2357422" y="1214422"/>
            <a:ext cx="4500563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>Он бывает, дети, разный –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>Жёлтый, травяной и красный.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>То он жгучий, то он сладкий,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>Надо знать его повадки.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>А на кухне – глава специй!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>Угадали? Это… </a:t>
            </a:r>
          </a:p>
        </p:txBody>
      </p:sp>
      <p:pic>
        <p:nvPicPr>
          <p:cNvPr id="2065" name="Picture 17" descr="C:\Documents and Settings\Admin\Рабочий стол\овощи\перец\перец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786188" y="785813"/>
            <a:ext cx="20002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C:\Documents and Settings\Admin\Рабочий стол\пугало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42875" y="2786063"/>
            <a:ext cx="2286000" cy="302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Стрелка вправо 37">
            <a:hlinkClick r:id="rId15" action="ppaction://hlinksldjump"/>
          </p:cNvPr>
          <p:cNvSpPr/>
          <p:nvPr/>
        </p:nvSpPr>
        <p:spPr>
          <a:xfrm rot="10800000">
            <a:off x="8429652" y="6286520"/>
            <a:ext cx="571504" cy="428604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8459" name="Picture 2" descr="C:\Documents and Settings\Admin\Рабочий стол\солнце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0"/>
            <a:ext cx="160972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4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2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0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9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7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"/>
                            </p:stCondLst>
                            <p:childTnLst>
                              <p:par>
                                <p:cTn id="1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1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5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"/>
                            </p:stCondLst>
                            <p:childTnLst>
                              <p:par>
                                <p:cTn id="1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500"/>
                            </p:stCondLst>
                            <p:childTnLst>
                              <p:par>
                                <p:cTn id="1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9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3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500"/>
                            </p:stCondLst>
                            <p:childTnLst>
                              <p:par>
                                <p:cTn id="16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500"/>
                            </p:stCondLst>
                            <p:childTnLst>
                              <p:par>
                                <p:cTn id="17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1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</p:childTnLst>
        </p:cTn>
      </p:par>
    </p:tnLst>
    <p:bldLst>
      <p:bldP spid="11" grpId="0" build="allAtOnce"/>
      <p:bldP spid="15" grpId="0" build="allAtOnce"/>
      <p:bldP spid="17" grpId="0" build="allAtOnce"/>
      <p:bldP spid="20" grpId="0" build="allAtOnce"/>
      <p:bldP spid="23" grpId="0" build="allAtOnce"/>
      <p:bldP spid="25" grpId="0" build="allAtOnce"/>
      <p:bldP spid="27" grpId="0" build="allAtOnce"/>
      <p:bldP spid="29" grpId="0" build="allAtOnce"/>
      <p:bldP spid="35" grpId="0"/>
      <p:bldP spid="35" grpId="1"/>
      <p:bldP spid="37" grpId="0"/>
      <p:bldP spid="3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Documents and Settings\Admin\Мои документы\Мои рисунки\овощи\Копия 95.png"/>
          <p:cNvPicPr>
            <a:picLocks noChangeAspect="1" noChangeArrowheads="1"/>
          </p:cNvPicPr>
          <p:nvPr/>
        </p:nvPicPr>
        <p:blipFill>
          <a:blip r:embed="rId5" cstate="print"/>
          <a:srcRect l="43947"/>
          <a:stretch>
            <a:fillRect/>
          </a:stretch>
        </p:blipFill>
        <p:spPr bwMode="auto">
          <a:xfrm>
            <a:off x="142875" y="3357563"/>
            <a:ext cx="1733550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Скругленный прямоугольник 21"/>
          <p:cNvSpPr/>
          <p:nvPr/>
        </p:nvSpPr>
        <p:spPr>
          <a:xfrm>
            <a:off x="4643438" y="1143000"/>
            <a:ext cx="928687" cy="7143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357563" y="1143000"/>
            <a:ext cx="928687" cy="7143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000232" y="142852"/>
            <a:ext cx="4572032" cy="50006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/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«Овощная» работа</a:t>
            </a:r>
          </a:p>
        </p:txBody>
      </p:sp>
      <p:pic>
        <p:nvPicPr>
          <p:cNvPr id="28678" name="Picture 13" descr="C:\Documents and Settings\Admin\Мои документы\Мои рисунки\солнышко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600200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Picture 13" descr="C:\Documents and Settings\Admin\Рабочий стол\горох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28938" y="2286000"/>
            <a:ext cx="2886075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TextBox 37"/>
          <p:cNvSpPr txBox="1"/>
          <p:nvPr/>
        </p:nvSpPr>
        <p:spPr>
          <a:xfrm>
            <a:off x="3500438" y="928688"/>
            <a:ext cx="642937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</a:t>
            </a: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3214678" y="5786454"/>
            <a:ext cx="2786082" cy="642942"/>
          </a:xfrm>
          <a:prstGeom prst="roundRect">
            <a:avLst/>
          </a:prstGeom>
          <a:ln>
            <a:solidFill>
              <a:schemeClr val="tx2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г…</a:t>
            </a:r>
            <a:r>
              <a:rPr lang="ru-RU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рох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786313" y="928688"/>
            <a:ext cx="642937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</a:t>
            </a: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3071802" y="5786454"/>
            <a:ext cx="3071802" cy="642942"/>
          </a:xfrm>
          <a:prstGeom prst="roundRect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к…пуста</a:t>
            </a:r>
          </a:p>
        </p:txBody>
      </p:sp>
      <p:pic>
        <p:nvPicPr>
          <p:cNvPr id="2062" name="Picture 14" descr="C:\Documents and Settings\Admin\Рабочий стол\капуста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29000" y="2786063"/>
            <a:ext cx="2500313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" name="Скругленный прямоугольник 47"/>
          <p:cNvSpPr/>
          <p:nvPr/>
        </p:nvSpPr>
        <p:spPr>
          <a:xfrm>
            <a:off x="4643438" y="1143000"/>
            <a:ext cx="928687" cy="7143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3357563" y="1143000"/>
            <a:ext cx="928687" cy="7143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50" name="TextBox 49"/>
          <p:cNvSpPr txBox="1"/>
          <p:nvPr/>
        </p:nvSpPr>
        <p:spPr>
          <a:xfrm>
            <a:off x="3500438" y="928688"/>
            <a:ext cx="642937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786313" y="928688"/>
            <a:ext cx="642937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</a:t>
            </a: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4643438" y="1143000"/>
            <a:ext cx="928687" cy="7143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3357563" y="1143000"/>
            <a:ext cx="928687" cy="7143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59" name="TextBox 58"/>
          <p:cNvSpPr txBox="1"/>
          <p:nvPr/>
        </p:nvSpPr>
        <p:spPr>
          <a:xfrm>
            <a:off x="3500438" y="928688"/>
            <a:ext cx="642937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</a:t>
            </a: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2928926" y="5786454"/>
            <a:ext cx="3357554" cy="642942"/>
          </a:xfrm>
          <a:prstGeom prst="roundRect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м…</a:t>
            </a:r>
            <a:r>
              <a:rPr lang="ru-RU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рковь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2063" name="Picture 15" descr="C:\Documents and Settings\Admin\Рабочий стол\морковь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14688" y="1785938"/>
            <a:ext cx="2470150" cy="377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" name="TextBox 59"/>
          <p:cNvSpPr txBox="1"/>
          <p:nvPr/>
        </p:nvSpPr>
        <p:spPr>
          <a:xfrm>
            <a:off x="4786313" y="928688"/>
            <a:ext cx="642937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643438" y="1143000"/>
            <a:ext cx="928687" cy="7143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357563" y="1143000"/>
            <a:ext cx="928687" cy="7143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3500438" y="928688"/>
            <a:ext cx="642937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</a:t>
            </a:r>
          </a:p>
        </p:txBody>
      </p:sp>
      <p:pic>
        <p:nvPicPr>
          <p:cNvPr id="1026" name="Picture 2" descr="C:\Documents and Settings\Admin\Рабочий стол\лопата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884613" y="1714500"/>
            <a:ext cx="1116012" cy="40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Скругленный прямоугольник 30"/>
          <p:cNvSpPr/>
          <p:nvPr/>
        </p:nvSpPr>
        <p:spPr>
          <a:xfrm>
            <a:off x="3214678" y="5786454"/>
            <a:ext cx="2786082" cy="642942"/>
          </a:xfrm>
          <a:prstGeom prst="roundRect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л…пата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786313" y="928688"/>
            <a:ext cx="642937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</a:t>
            </a:r>
          </a:p>
        </p:txBody>
      </p:sp>
      <p:pic>
        <p:nvPicPr>
          <p:cNvPr id="1027" name="Picture 3" descr="C:\Documents and Settings\Admin\Рабочий стол\урожай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857500" y="2500313"/>
            <a:ext cx="3475038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Скругленный прямоугольник 32"/>
          <p:cNvSpPr/>
          <p:nvPr/>
        </p:nvSpPr>
        <p:spPr>
          <a:xfrm>
            <a:off x="4643438" y="1143000"/>
            <a:ext cx="928687" cy="7143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3357563" y="1143000"/>
            <a:ext cx="928687" cy="7143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3500438" y="928688"/>
            <a:ext cx="642937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2714612" y="5786454"/>
            <a:ext cx="3643306" cy="642942"/>
          </a:xfrm>
          <a:prstGeom prst="roundRect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ур</a:t>
            </a:r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…</a:t>
            </a:r>
            <a:r>
              <a:rPr lang="ru-RU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жай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786313" y="928688"/>
            <a:ext cx="642937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</a:t>
            </a: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2500330" y="5786454"/>
            <a:ext cx="4143372" cy="642942"/>
          </a:xfrm>
          <a:prstGeom prst="roundRect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к…</a:t>
            </a:r>
            <a:r>
              <a:rPr lang="ru-RU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ртофель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Documents and Settings\Admin\Рабочий стол\картофель.png"/>
          <p:cNvPicPr>
            <a:picLocks noChangeAspect="1" noChangeArrowheads="1"/>
          </p:cNvPicPr>
          <p:nvPr/>
        </p:nvPicPr>
        <p:blipFill>
          <a:blip r:embed="rId12" cstate="print">
            <a:lum bright="-10000" contrast="10000"/>
          </a:blip>
          <a:srcRect l="18217" t="12500" r="14432" b="10001"/>
          <a:stretch>
            <a:fillRect/>
          </a:stretch>
        </p:blipFill>
        <p:spPr bwMode="auto">
          <a:xfrm>
            <a:off x="3286125" y="2571750"/>
            <a:ext cx="2428875" cy="268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Скругленный прямоугольник 42"/>
          <p:cNvSpPr/>
          <p:nvPr/>
        </p:nvSpPr>
        <p:spPr>
          <a:xfrm>
            <a:off x="4643438" y="1143000"/>
            <a:ext cx="928687" cy="7143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3357563" y="1143000"/>
            <a:ext cx="928687" cy="7143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6" name="TextBox 45"/>
          <p:cNvSpPr txBox="1"/>
          <p:nvPr/>
        </p:nvSpPr>
        <p:spPr>
          <a:xfrm>
            <a:off x="4786313" y="928688"/>
            <a:ext cx="642937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500438" y="928688"/>
            <a:ext cx="642937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</a:t>
            </a: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2786050" y="5786454"/>
            <a:ext cx="3500462" cy="642942"/>
          </a:xfrm>
          <a:prstGeom prst="roundRect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п…</a:t>
            </a:r>
            <a:r>
              <a:rPr lang="ru-RU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мидор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3" name="Picture 2" descr="C:\Documents and Settings\Admin\Рабочий стол\помидор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928938" y="2428875"/>
            <a:ext cx="2935287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" name="Скругленный прямоугольник 51"/>
          <p:cNvSpPr/>
          <p:nvPr/>
        </p:nvSpPr>
        <p:spPr>
          <a:xfrm>
            <a:off x="4643438" y="1143000"/>
            <a:ext cx="928687" cy="7143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3357563" y="1143000"/>
            <a:ext cx="928687" cy="7143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54" name="TextBox 53"/>
          <p:cNvSpPr txBox="1"/>
          <p:nvPr/>
        </p:nvSpPr>
        <p:spPr>
          <a:xfrm>
            <a:off x="3500438" y="928688"/>
            <a:ext cx="642937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786313" y="928688"/>
            <a:ext cx="642937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</a:t>
            </a:r>
          </a:p>
        </p:txBody>
      </p:sp>
      <p:pic>
        <p:nvPicPr>
          <p:cNvPr id="4" name="Picture 2" descr="C:\Documents and Settings\Admin\Рабочий стол\огурец.png"/>
          <p:cNvPicPr>
            <a:picLocks noChangeAspect="1" noChangeArrowheads="1"/>
          </p:cNvPicPr>
          <p:nvPr/>
        </p:nvPicPr>
        <p:blipFill>
          <a:blip r:embed="rId14" cstate="print"/>
          <a:srcRect l="9999" t="19206" r="9238" b="17758"/>
          <a:stretch>
            <a:fillRect/>
          </a:stretch>
        </p:blipFill>
        <p:spPr bwMode="auto">
          <a:xfrm rot="6922500">
            <a:off x="2736056" y="2799557"/>
            <a:ext cx="3387725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" name="Скругленный прямоугольник 55"/>
          <p:cNvSpPr/>
          <p:nvPr/>
        </p:nvSpPr>
        <p:spPr>
          <a:xfrm>
            <a:off x="3143240" y="5786454"/>
            <a:ext cx="2786082" cy="642942"/>
          </a:xfrm>
          <a:prstGeom prst="roundRect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…</a:t>
            </a:r>
            <a:r>
              <a:rPr lang="ru-RU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гурец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4643438" y="1127125"/>
            <a:ext cx="928687" cy="7143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3357563" y="1127125"/>
            <a:ext cx="928687" cy="7143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4" name="TextBox 63"/>
          <p:cNvSpPr txBox="1"/>
          <p:nvPr/>
        </p:nvSpPr>
        <p:spPr>
          <a:xfrm>
            <a:off x="3500438" y="912813"/>
            <a:ext cx="642937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786313" y="912813"/>
            <a:ext cx="642937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</a:t>
            </a:r>
          </a:p>
        </p:txBody>
      </p:sp>
      <p:pic>
        <p:nvPicPr>
          <p:cNvPr id="6" name="Picture 4" descr="C:\Documents and Settings\Admin\Рабочий стол\огород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143125" y="1928813"/>
            <a:ext cx="4429125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" name="Скругленный прямоугольник 65"/>
          <p:cNvSpPr/>
          <p:nvPr/>
        </p:nvSpPr>
        <p:spPr>
          <a:xfrm>
            <a:off x="2714644" y="5786454"/>
            <a:ext cx="3786182" cy="642942"/>
          </a:xfrm>
          <a:prstGeom prst="roundRect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…г…род</a:t>
            </a: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4643438" y="1143000"/>
            <a:ext cx="928687" cy="7143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3357563" y="1143000"/>
            <a:ext cx="928687" cy="7143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9" name="TextBox 68"/>
          <p:cNvSpPr txBox="1"/>
          <p:nvPr/>
        </p:nvSpPr>
        <p:spPr>
          <a:xfrm>
            <a:off x="3500438" y="928688"/>
            <a:ext cx="642937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4786313" y="928688"/>
            <a:ext cx="642937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</a:t>
            </a: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2071688" y="1143000"/>
            <a:ext cx="928687" cy="7143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5857875" y="1143000"/>
            <a:ext cx="928688" cy="7143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76" name="TextBox 75"/>
          <p:cNvSpPr txBox="1"/>
          <p:nvPr/>
        </p:nvSpPr>
        <p:spPr>
          <a:xfrm>
            <a:off x="6000750" y="928688"/>
            <a:ext cx="642938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2214563" y="928688"/>
            <a:ext cx="642937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</a:t>
            </a:r>
          </a:p>
        </p:txBody>
      </p:sp>
      <p:sp>
        <p:nvSpPr>
          <p:cNvPr id="71" name="Стрелка вправо 70">
            <a:hlinkClick r:id="rId16" action="ppaction://hlinksldjump"/>
          </p:cNvPr>
          <p:cNvSpPr/>
          <p:nvPr/>
        </p:nvSpPr>
        <p:spPr>
          <a:xfrm rot="10800000">
            <a:off x="8429652" y="6286520"/>
            <a:ext cx="571504" cy="428604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0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3 0.06984 L -0.09792 0.65749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00" y="29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iang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8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6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"/>
                            </p:stCondLst>
                            <p:childTnLst>
                              <p:par>
                                <p:cTn id="1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500"/>
                            </p:stCondLst>
                            <p:childTnLst>
                              <p:par>
                                <p:cTn id="20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500"/>
                            </p:stCondLst>
                            <p:childTnLst>
                              <p:par>
                                <p:cTn id="2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500"/>
                            </p:stCondLst>
                            <p:childTnLst>
                              <p:par>
                                <p:cTn id="27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7" presetID="22" presetClass="entr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9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500"/>
                            </p:stCondLst>
                            <p:childTnLst>
                              <p:par>
                                <p:cTn id="3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4" presetID="22" presetClass="entr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34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8" fill="hold">
                      <p:stCondLst>
                        <p:cond delay="0"/>
                      </p:stCondLst>
                      <p:childTnLst>
                        <p:par>
                          <p:cTn id="349" fill="hold">
                            <p:stCondLst>
                              <p:cond delay="0"/>
                            </p:stCondLst>
                            <p:childTnLst>
                              <p:par>
                                <p:cTn id="3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1" dur="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2" dur="2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353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4" fill="hold">
                      <p:stCondLst>
                        <p:cond delay="0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11 0.06984 L -0.12934 0.6679 " pathEditMode="relative" rAng="0" ptsTypes="AA">
                                      <p:cBhvr>
                                        <p:cTn id="35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0" y="29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iang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358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9" fill="hold">
                      <p:stCondLst>
                        <p:cond delay="0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2" dur="500" tmFilter="0, 0; .2, .5; .8, .5; 1, 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3" dur="250" autoRev="1" fill="hold"/>
                                        <p:tgtEl>
                                          <p:spTgt spid="20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364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5" fill="hold">
                      <p:stCondLst>
                        <p:cond delay="0"/>
                      </p:stCondLst>
                      <p:childTnLst>
                        <p:par>
                          <p:cTn id="366" fill="hold">
                            <p:stCondLst>
                              <p:cond delay="0"/>
                            </p:stCondLst>
                            <p:childTnLst>
                              <p:par>
                                <p:cTn id="367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51 0.06991 L 0.01129 0.65787 " pathEditMode="relative" rAng="0" ptsTypes="AA">
                                      <p:cBhvr>
                                        <p:cTn id="36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" y="29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iang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36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0" fill="hold">
                      <p:stCondLst>
                        <p:cond delay="0"/>
                      </p:stCondLst>
                      <p:childTnLst>
                        <p:par>
                          <p:cTn id="371" fill="hold">
                            <p:stCondLst>
                              <p:cond delay="0"/>
                            </p:stCondLst>
                            <p:childTnLst>
                              <p:par>
                                <p:cTn id="37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3 0.06984 L -0.10573 0.65726 " pathEditMode="relative" rAng="0" ptsTypes="AA">
                                      <p:cBhvr>
                                        <p:cTn id="37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00" y="29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iang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7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5" fill="hold">
                      <p:stCondLst>
                        <p:cond delay="0"/>
                      </p:stCondLst>
                      <p:childTnLst>
                        <p:par>
                          <p:cTn id="376" fill="hold">
                            <p:stCondLst>
                              <p:cond delay="0"/>
                            </p:stCondLst>
                            <p:childTnLst>
                              <p:par>
                                <p:cTn id="37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8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9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8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1" fill="hold">
                      <p:stCondLst>
                        <p:cond delay="0"/>
                      </p:stCondLst>
                      <p:childTnLst>
                        <p:par>
                          <p:cTn id="382" fill="hold">
                            <p:stCondLst>
                              <p:cond delay="0"/>
                            </p:stCondLst>
                            <p:childTnLst>
                              <p:par>
                                <p:cTn id="38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3 0.05943 L -0.08993 0.6783 " pathEditMode="relative" rAng="0" ptsTypes="AA">
                                      <p:cBhvr>
                                        <p:cTn id="38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0" y="30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iang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8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6" fill="hold">
                      <p:stCondLst>
                        <p:cond delay="0"/>
                      </p:stCondLst>
                      <p:childTnLst>
                        <p:par>
                          <p:cTn id="387" fill="hold">
                            <p:stCondLst>
                              <p:cond delay="0"/>
                            </p:stCondLst>
                            <p:childTnLst>
                              <p:par>
                                <p:cTn id="3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9" dur="500" tmFilter="0, 0; .2, .5; .8, .5; 1, 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0" dur="250" autoRev="1" fill="hold"/>
                                        <p:tgtEl>
                                          <p:spTgt spid="10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91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2" fill="hold">
                      <p:stCondLst>
                        <p:cond delay="0"/>
                      </p:stCondLst>
                      <p:childTnLst>
                        <p:par>
                          <p:cTn id="393" fill="hold">
                            <p:stCondLst>
                              <p:cond delay="0"/>
                            </p:stCondLst>
                            <p:childTnLst>
                              <p:par>
                                <p:cTn id="394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29 0.06984 L -0.05173 0.6679 " pathEditMode="relative" rAng="0" ptsTypes="AA">
                                      <p:cBhvr>
                                        <p:cTn id="39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00" y="29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iang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39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7" fill="hold">
                      <p:stCondLst>
                        <p:cond delay="0"/>
                      </p:stCondLst>
                      <p:childTnLst>
                        <p:par>
                          <p:cTn id="398" fill="hold">
                            <p:stCondLst>
                              <p:cond delay="0"/>
                            </p:stCondLst>
                            <p:childTnLst>
                              <p:par>
                                <p:cTn id="39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0" dur="500" tmFilter="0, 0; .2, .5; .8, .5; 1, 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1" dur="250" autoRev="1" fill="hold"/>
                                        <p:tgtEl>
                                          <p:spTgt spid="10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40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3" fill="hold">
                      <p:stCondLst>
                        <p:cond delay="0"/>
                      </p:stCondLst>
                      <p:childTnLst>
                        <p:par>
                          <p:cTn id="404" fill="hold">
                            <p:stCondLst>
                              <p:cond delay="0"/>
                            </p:stCondLst>
                            <p:childTnLst>
                              <p:par>
                                <p:cTn id="40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408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9" fill="hold">
                      <p:stCondLst>
                        <p:cond delay="0"/>
                      </p:stCondLst>
                      <p:childTnLst>
                        <p:par>
                          <p:cTn id="410" fill="hold">
                            <p:stCondLst>
                              <p:cond delay="0"/>
                            </p:stCondLst>
                            <p:childTnLst>
                              <p:par>
                                <p:cTn id="41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32 0.05943 L -0.15295 0.65749 " pathEditMode="relative" rAng="0" ptsTypes="AA">
                                      <p:cBhvr>
                                        <p:cTn id="41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00" y="29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iang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413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4" fill="hold">
                      <p:stCondLst>
                        <p:cond delay="0"/>
                      </p:stCondLst>
                      <p:childTnLst>
                        <p:par>
                          <p:cTn id="415" fill="hold">
                            <p:stCondLst>
                              <p:cond delay="0"/>
                            </p:stCondLst>
                            <p:childTnLst>
                              <p:par>
                                <p:cTn id="416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3 0.09321 L -0.16094 0.67022 " pathEditMode="relative" rAng="0" ptsTypes="AA">
                                      <p:cBhvr>
                                        <p:cTn id="41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00" y="28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iang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418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9" fill="hold">
                      <p:stCondLst>
                        <p:cond delay="0"/>
                      </p:stCondLst>
                      <p:childTnLst>
                        <p:par>
                          <p:cTn id="420" fill="hold">
                            <p:stCondLst>
                              <p:cond delay="0"/>
                            </p:stCondLst>
                            <p:childTnLst>
                              <p:par>
                                <p:cTn id="4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424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5" fill="hold">
                      <p:stCondLst>
                        <p:cond delay="0"/>
                      </p:stCondLst>
                      <p:childTnLst>
                        <p:par>
                          <p:cTn id="426" fill="hold">
                            <p:stCondLst>
                              <p:cond delay="0"/>
                            </p:stCondLst>
                            <p:childTnLst>
                              <p:par>
                                <p:cTn id="42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31 0.06984 L -0.16875 0.66767 " pathEditMode="relative" rAng="0" ptsTypes="AA">
                                      <p:cBhvr>
                                        <p:cTn id="42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00" y="29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iang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429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0" fill="hold">
                      <p:stCondLst>
                        <p:cond delay="0"/>
                      </p:stCondLst>
                      <p:childTnLst>
                        <p:par>
                          <p:cTn id="431" fill="hold">
                            <p:stCondLst>
                              <p:cond delay="0"/>
                            </p:stCondLst>
                            <p:childTnLst>
                              <p:par>
                                <p:cTn id="43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24 0.06984 L 0.21493 0.6679 " pathEditMode="relative" rAng="0" ptsTypes="AA">
                                      <p:cBhvr>
                                        <p:cTn id="43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00" y="29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iang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434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5" fill="hold">
                      <p:stCondLst>
                        <p:cond delay="0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440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1" fill="hold">
                      <p:stCondLst>
                        <p:cond delay="0"/>
                      </p:stCondLst>
                      <p:childTnLst>
                        <p:par>
                          <p:cTn id="442" fill="hold">
                            <p:stCondLst>
                              <p:cond delay="0"/>
                            </p:stCondLst>
                            <p:childTnLst>
                              <p:par>
                                <p:cTn id="4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4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5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38" grpId="1"/>
      <p:bldP spid="39" grpId="0"/>
      <p:bldP spid="39" grpId="1"/>
      <p:bldP spid="48" grpId="0" animBg="1"/>
      <p:bldP spid="48" grpId="1" animBg="1"/>
      <p:bldP spid="48" grpId="2" animBg="1"/>
      <p:bldP spid="49" grpId="0" animBg="1"/>
      <p:bldP spid="49" grpId="1" animBg="1"/>
      <p:bldP spid="49" grpId="2" animBg="1"/>
      <p:bldP spid="50" grpId="0"/>
      <p:bldP spid="50" grpId="1"/>
      <p:bldP spid="50" grpId="2"/>
      <p:bldP spid="51" grpId="0"/>
      <p:bldP spid="51" grpId="1"/>
      <p:bldP spid="57" grpId="0" animBg="1"/>
      <p:bldP spid="57" grpId="1" animBg="1"/>
      <p:bldP spid="58" grpId="0" animBg="1"/>
      <p:bldP spid="58" grpId="1" animBg="1"/>
      <p:bldP spid="59" grpId="0"/>
      <p:bldP spid="59" grpId="1"/>
      <p:bldP spid="60" grpId="0"/>
      <p:bldP spid="60" grpId="1"/>
      <p:bldP spid="60" grpId="2"/>
      <p:bldP spid="26" grpId="0" animBg="1"/>
      <p:bldP spid="26" grpId="1" animBg="1"/>
      <p:bldP spid="27" grpId="0" animBg="1"/>
      <p:bldP spid="27" grpId="1" animBg="1"/>
      <p:bldP spid="29" grpId="0"/>
      <p:bldP spid="29" grpId="1"/>
      <p:bldP spid="30" grpId="0"/>
      <p:bldP spid="30" grpId="1"/>
      <p:bldP spid="30" grpId="2"/>
      <p:bldP spid="33" grpId="0" animBg="1"/>
      <p:bldP spid="33" grpId="1" animBg="1"/>
      <p:bldP spid="34" grpId="0" animBg="1"/>
      <p:bldP spid="34" grpId="1" animBg="1"/>
      <p:bldP spid="35" grpId="0"/>
      <p:bldP spid="35" grpId="1"/>
      <p:bldP spid="36" grpId="0"/>
      <p:bldP spid="36" grpId="1"/>
      <p:bldP spid="36" grpId="2"/>
      <p:bldP spid="43" grpId="0" animBg="1"/>
      <p:bldP spid="43" grpId="1" animBg="1"/>
      <p:bldP spid="44" grpId="0" animBg="1"/>
      <p:bldP spid="44" grpId="1" animBg="1"/>
      <p:bldP spid="46" grpId="0"/>
      <p:bldP spid="46" grpId="1"/>
      <p:bldP spid="45" grpId="0"/>
      <p:bldP spid="45" grpId="1"/>
      <p:bldP spid="45" grpId="2"/>
      <p:bldP spid="52" grpId="0" animBg="1"/>
      <p:bldP spid="52" grpId="1" animBg="1"/>
      <p:bldP spid="53" grpId="0" animBg="1"/>
      <p:bldP spid="53" grpId="1" animBg="1"/>
      <p:bldP spid="54" grpId="0"/>
      <p:bldP spid="54" grpId="1"/>
      <p:bldP spid="55" grpId="0"/>
      <p:bldP spid="55" grpId="1"/>
      <p:bldP spid="55" grpId="2"/>
      <p:bldP spid="62" grpId="0" animBg="1"/>
      <p:bldP spid="62" grpId="1" animBg="1"/>
      <p:bldP spid="63" grpId="0" animBg="1"/>
      <p:bldP spid="63" grpId="1" animBg="1"/>
      <p:bldP spid="64" grpId="0"/>
      <p:bldP spid="64" grpId="1"/>
      <p:bldP spid="65" grpId="1"/>
      <p:bldP spid="65" grpId="2"/>
      <p:bldP spid="65" grpId="3"/>
      <p:bldP spid="67" grpId="0" animBg="1"/>
      <p:bldP spid="68" grpId="0" animBg="1"/>
      <p:bldP spid="69" grpId="0"/>
      <p:bldP spid="70" grpId="0"/>
      <p:bldP spid="70" grpId="1"/>
      <p:bldP spid="74" grpId="0" animBg="1"/>
      <p:bldP spid="75" grpId="0" animBg="1"/>
      <p:bldP spid="76" grpId="0"/>
      <p:bldP spid="77" grpId="1"/>
      <p:bldP spid="77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7422" y="71414"/>
            <a:ext cx="4714908" cy="40011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ookman Old Style" pitchFamily="18" charset="0"/>
              </a:rPr>
              <a:t>Ссылки на Интернет - источник</a:t>
            </a: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214282" y="428604"/>
            <a:ext cx="8715436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numCol="2">
            <a:spAutoFit/>
          </a:bodyPr>
          <a:lstStyle/>
          <a:p>
            <a:r>
              <a:rPr lang="en-US" sz="8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</a:t>
            </a:r>
            <a:r>
              <a:rPr lang="en-US" sz="800" dirty="0">
                <a:latin typeface="Times New Roman" pitchFamily="18" charset="0"/>
                <a:cs typeface="Times New Roman" pitchFamily="18" charset="0"/>
                <a:hlinkClick r:id="rId3"/>
              </a:rPr>
              <a:t>://s55.radikal.ru/i148/1104/ba/4a60442a3259.png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вставка         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</a:t>
            </a:r>
            <a:r>
              <a:rPr lang="en-US" sz="800" dirty="0">
                <a:latin typeface="Times New Roman" pitchFamily="18" charset="0"/>
                <a:cs typeface="Times New Roman" pitchFamily="18" charset="0"/>
                <a:hlinkClick r:id="rId4"/>
              </a:rPr>
              <a:t>://s49.radikal.ru/i126/1104/6e/f94d1cde85c6.png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вставка        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800" dirty="0">
                <a:latin typeface="Times New Roman" pitchFamily="18" charset="0"/>
                <a:cs typeface="Times New Roman" pitchFamily="18" charset="0"/>
                <a:hlinkClick r:id="rId5"/>
              </a:rPr>
              <a:t>http://i010.radikal.ru/1107/03/ba57cbae60d9.png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горох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800" dirty="0">
                <a:latin typeface="Times New Roman" pitchFamily="18" charset="0"/>
                <a:cs typeface="Times New Roman" pitchFamily="18" charset="0"/>
              </a:rPr>
              <a:t>http://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s011.radikal.ru/i316/1105/31/c990617d1               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  <a:hlinkClick r:id="rId6"/>
              </a:rPr>
              <a:t>http</a:t>
            </a:r>
            <a:r>
              <a:rPr lang="en-US" sz="800" dirty="0">
                <a:latin typeface="Times New Roman" pitchFamily="18" charset="0"/>
                <a:cs typeface="Times New Roman" pitchFamily="18" charset="0"/>
                <a:hlinkClick r:id="rId6"/>
              </a:rPr>
              <a:t>://s017.radikal.ru/i427/1111/03/9ec2bd8c233a.png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капуста     </a:t>
            </a:r>
          </a:p>
          <a:p>
            <a:r>
              <a:rPr lang="en-US" sz="800" dirty="0" smtClean="0">
                <a:latin typeface="Times New Roman" pitchFamily="18" charset="0"/>
                <a:cs typeface="Times New Roman" pitchFamily="18" charset="0"/>
                <a:hlinkClick r:id="rId7"/>
              </a:rPr>
              <a:t>http</a:t>
            </a:r>
            <a:r>
              <a:rPr lang="en-US" sz="800" dirty="0">
                <a:latin typeface="Times New Roman" pitchFamily="18" charset="0"/>
                <a:cs typeface="Times New Roman" pitchFamily="18" charset="0"/>
                <a:hlinkClick r:id="rId7"/>
              </a:rPr>
              <a:t>://www.clker.com/cliparts/5/3/c/f/11949861111671588429potato_nicu_buculei_.svg.med.png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картофель               </a:t>
            </a:r>
          </a:p>
          <a:p>
            <a:r>
              <a:rPr lang="en-US" sz="800" dirty="0" smtClean="0">
                <a:latin typeface="Times New Roman" pitchFamily="18" charset="0"/>
                <a:cs typeface="Times New Roman" pitchFamily="18" charset="0"/>
                <a:hlinkClick r:id="rId8"/>
              </a:rPr>
              <a:t>http</a:t>
            </a:r>
            <a:r>
              <a:rPr lang="en-US" sz="800" dirty="0">
                <a:latin typeface="Times New Roman" pitchFamily="18" charset="0"/>
                <a:cs typeface="Times New Roman" pitchFamily="18" charset="0"/>
                <a:hlinkClick r:id="rId8"/>
              </a:rPr>
              <a:t>://s017.radikal.ru/i420/1110/78/2e83a2d49854.png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корзина 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овощами                       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800" dirty="0">
                <a:latin typeface="Times New Roman" pitchFamily="18" charset="0"/>
                <a:cs typeface="Times New Roman" pitchFamily="18" charset="0"/>
                <a:hlinkClick r:id="rId9"/>
              </a:rPr>
              <a:t>http://img.webmd.com/dtmcms/live/webmd/consumer_assets/site_images/articles/health_tools/organic_produce_slideshow/istock_photo_of_corn.jpg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 кукуруза</a:t>
            </a:r>
          </a:p>
          <a:p>
            <a:r>
              <a:rPr lang="en-US" sz="800" dirty="0">
                <a:latin typeface="Times New Roman" pitchFamily="18" charset="0"/>
                <a:cs typeface="Times New Roman" pitchFamily="18" charset="0"/>
                <a:hlinkClick r:id="rId10"/>
              </a:rPr>
              <a:t>http://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  <a:hlinkClick r:id="rId10"/>
              </a:rPr>
              <a:t>s44.radikal.ru/i104/1010/1b/20cf6256bb66.png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кукуруза</a:t>
            </a:r>
          </a:p>
          <a:p>
            <a:r>
              <a:rPr lang="ru-RU" sz="800" dirty="0">
                <a:latin typeface="Times New Roman" pitchFamily="18" charset="0"/>
                <a:cs typeface="Times New Roman" pitchFamily="18" charset="0"/>
                <a:hlinkClick r:id="rId11"/>
              </a:rPr>
              <a:t>http://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  <a:hlinkClick r:id="rId11"/>
              </a:rPr>
              <a:t>s42.radikal.ru/i098/1105/df/faad01c3635f.png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лук               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  <a:hlinkClick r:id="rId12"/>
              </a:rPr>
              <a:t>http</a:t>
            </a:r>
            <a:r>
              <a:rPr lang="en-US" sz="800" dirty="0">
                <a:latin typeface="Times New Roman" pitchFamily="18" charset="0"/>
                <a:cs typeface="Times New Roman" pitchFamily="18" charset="0"/>
                <a:hlinkClick r:id="rId12"/>
              </a:rPr>
              <a:t>://s56.radikal.ru/i153/1007/03/0aa7c0f9004d.png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лук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800" dirty="0">
                <a:latin typeface="Times New Roman" pitchFamily="18" charset="0"/>
                <a:cs typeface="Times New Roman" pitchFamily="18" charset="0"/>
                <a:hlinkClick r:id="rId13"/>
              </a:rPr>
              <a:t>http://900igr.net/datai/eda/Ovoschi-1.files/0011-013-Morkovka.png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 морковь</a:t>
            </a:r>
          </a:p>
          <a:p>
            <a:r>
              <a:rPr lang="en-US" sz="800" dirty="0">
                <a:latin typeface="Times New Roman" pitchFamily="18" charset="0"/>
                <a:cs typeface="Times New Roman" pitchFamily="18" charset="0"/>
                <a:hlinkClick r:id="rId14"/>
              </a:rPr>
              <a:t>http://forum.materinstvo.ru/index.php?showtopic=815726&amp;st=700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набор «Весёлые овощи»</a:t>
            </a:r>
          </a:p>
          <a:p>
            <a:r>
              <a:rPr lang="en-US" sz="800" dirty="0">
                <a:latin typeface="Times New Roman" pitchFamily="18" charset="0"/>
                <a:cs typeface="Times New Roman" pitchFamily="18" charset="0"/>
                <a:hlinkClick r:id="rId15"/>
              </a:rPr>
              <a:t>http://forum.materinstvo.ru/journal.php?user=200882&amp;comm=1080122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набор 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«Во саду ли, в огороде»: лопата,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вилы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, грабли, лейка, мешок, птицы, забор с подсолнухами,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земля</a:t>
            </a:r>
          </a:p>
          <a:p>
            <a:r>
              <a:rPr lang="en-US" sz="800" dirty="0" smtClean="0">
                <a:latin typeface="Times New Roman" pitchFamily="18" charset="0"/>
                <a:cs typeface="Times New Roman" pitchFamily="18" charset="0"/>
                <a:hlinkClick r:id="rId15"/>
              </a:rPr>
              <a:t>http://forum.materinstvo.ru/journal.php?user=200882&amp;comm=1080122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 набор «</a:t>
            </a:r>
            <a:r>
              <a:rPr lang="ru-RU" sz="800" dirty="0" err="1" smtClean="0">
                <a:latin typeface="Times New Roman" pitchFamily="18" charset="0"/>
                <a:cs typeface="Times New Roman" pitchFamily="18" charset="0"/>
              </a:rPr>
              <a:t>Лесовички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»: гусеница, ветка</a:t>
            </a:r>
          </a:p>
          <a:p>
            <a:r>
              <a:rPr lang="en-US" sz="800" dirty="0" smtClean="0">
                <a:latin typeface="Times New Roman" pitchFamily="18" charset="0"/>
                <a:cs typeface="Times New Roman" pitchFamily="18" charset="0"/>
                <a:hlinkClick r:id="rId16"/>
              </a:rPr>
              <a:t>http://s45.radikal.ru/i107/1005/d5/35b15232e6b0.png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овощи</a:t>
            </a:r>
          </a:p>
          <a:p>
            <a:r>
              <a:rPr lang="en-US" sz="800" dirty="0" smtClean="0">
                <a:latin typeface="Times New Roman" pitchFamily="18" charset="0"/>
                <a:cs typeface="Times New Roman" pitchFamily="18" charset="0"/>
                <a:hlinkClick r:id="rId17"/>
              </a:rPr>
              <a:t>http://s017.radikal.ru/i413/1111/3c/db684ac14200.png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огурец                                            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  <a:hlinkClick r:id="rId18"/>
              </a:rPr>
              <a:t> http://s50.radikal.ru/i128/0910/01/bbc38dc25162.png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 огурец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  <a:hlinkClick r:id="rId19"/>
              </a:rPr>
              <a:t> http://www.clker.com/cliparts/0/c/b/f/119543308163161197Machovka_cucumber.svg.med.png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   огурец</a:t>
            </a:r>
          </a:p>
          <a:p>
            <a:r>
              <a:rPr lang="ru-RU" sz="800" dirty="0" smtClean="0">
                <a:latin typeface="Times New Roman" pitchFamily="18" charset="0"/>
                <a:cs typeface="Times New Roman" pitchFamily="18" charset="0"/>
                <a:hlinkClick r:id="rId20"/>
              </a:rPr>
              <a:t>http://s40.radikal.ru/i089/1105/56/d681e2596be0.png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патиссон         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  <a:hlinkClick r:id="rId21"/>
              </a:rPr>
              <a:t> http://content.answcdn.com/main/content/img/wiley/visualfood/03_LegumesFruits/40820-Patisson.jpg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  патиссон</a:t>
            </a:r>
          </a:p>
          <a:p>
            <a:r>
              <a:rPr lang="ru-RU" sz="800" dirty="0" smtClean="0">
                <a:latin typeface="Times New Roman" pitchFamily="18" charset="0"/>
                <a:cs typeface="Times New Roman" pitchFamily="18" charset="0"/>
                <a:hlinkClick r:id="rId22"/>
              </a:rPr>
              <a:t>http://s006.radikal.ru/i215/1105/9e/431aee6276f8.png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перец                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  <a:hlinkClick r:id="rId23"/>
              </a:rPr>
              <a:t>http://s52.radikal.ru/i136/1010/78/d7f2f039dd54.png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перец     </a:t>
            </a:r>
          </a:p>
          <a:p>
            <a:r>
              <a:rPr lang="en-US" sz="800" dirty="0" smtClean="0">
                <a:latin typeface="Times New Roman" pitchFamily="18" charset="0"/>
                <a:cs typeface="Times New Roman" pitchFamily="18" charset="0"/>
                <a:hlinkClick r:id="rId24"/>
              </a:rPr>
              <a:t>http://s08.radikal.ru/i181/1007/9d/8b53124a3f9c.png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перец                   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  <a:hlinkClick r:id="rId25"/>
              </a:rPr>
              <a:t>http://www.clker.com/cliparts/e/9/1/3/11971151831608527890Chrisdesign_Pepper_red.svg.med.png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 пере                  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  <a:hlinkClick r:id="rId26"/>
              </a:rPr>
              <a:t>http://www.clker.com/cliparts/6/0/6/0/1245694766439408861johnny_automatic_tomato_plant.svg.med.png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 помидор  </a:t>
            </a:r>
          </a:p>
          <a:p>
            <a:r>
              <a:rPr lang="en-US" sz="800" dirty="0" smtClean="0">
                <a:latin typeface="Times New Roman" pitchFamily="18" charset="0"/>
                <a:cs typeface="Times New Roman" pitchFamily="18" charset="0"/>
                <a:hlinkClick r:id="rId27"/>
              </a:rPr>
              <a:t>http://s56.radikal.ru/i151/1010/97/45e21cfb8174.png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помидор          </a:t>
            </a:r>
          </a:p>
          <a:p>
            <a:r>
              <a:rPr lang="en-US" sz="800" dirty="0" smtClean="0">
                <a:latin typeface="Times New Roman" pitchFamily="18" charset="0"/>
                <a:cs typeface="Times New Roman" pitchFamily="18" charset="0"/>
                <a:hlinkClick r:id="rId28"/>
              </a:rPr>
              <a:t>http://forum.materinstvo.ru/uploads/1319223614//post-366550-1319358098.png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пугало  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  <a:hlinkClick r:id="rId29"/>
              </a:rPr>
              <a:t>http://forum.materinstvo.ru/uploads/1204752206//post-32967-1204811697.png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 репка</a:t>
            </a:r>
          </a:p>
          <a:p>
            <a:r>
              <a:rPr lang="ru-RU" sz="800" dirty="0" smtClean="0">
                <a:latin typeface="Times New Roman" pitchFamily="18" charset="0"/>
                <a:cs typeface="Times New Roman" pitchFamily="18" charset="0"/>
                <a:hlinkClick r:id="rId30"/>
              </a:rPr>
              <a:t>http://www.clker.com/cliparts/0/7/0/0/1194986314408663800ravanello_architetto_fra_01.svg.med.png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   редиска             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  <a:hlinkClick r:id="rId31"/>
              </a:rPr>
              <a:t> </a:t>
            </a:r>
            <a:endParaRPr lang="ru-RU" sz="800" dirty="0" smtClean="0">
              <a:latin typeface="Times New Roman" pitchFamily="18" charset="0"/>
              <a:cs typeface="Times New Roman" pitchFamily="18" charset="0"/>
              <a:hlinkClick r:id="rId31"/>
            </a:endParaRPr>
          </a:p>
          <a:p>
            <a:r>
              <a:rPr lang="en-US" sz="800" dirty="0" smtClean="0">
                <a:latin typeface="Times New Roman" pitchFamily="18" charset="0"/>
                <a:cs typeface="Times New Roman" pitchFamily="18" charset="0"/>
                <a:hlinkClick r:id="rId31"/>
              </a:rPr>
              <a:t>http://s09.radikal.ru/i182/1007/37/9a9fda30bddb.png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редиска</a:t>
            </a:r>
          </a:p>
          <a:p>
            <a:r>
              <a:rPr lang="ru-RU" sz="800" dirty="0" smtClean="0">
                <a:latin typeface="Times New Roman" pitchFamily="18" charset="0"/>
                <a:cs typeface="Times New Roman" pitchFamily="18" charset="0"/>
                <a:hlinkClick r:id="rId32"/>
              </a:rPr>
              <a:t>http://art-new-yorsh.narod.ru/salat.jpg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салат</a:t>
            </a:r>
          </a:p>
          <a:p>
            <a:r>
              <a:rPr lang="ru-RU" sz="800" dirty="0" smtClean="0">
                <a:latin typeface="Times New Roman" pitchFamily="18" charset="0"/>
                <a:cs typeface="Times New Roman" pitchFamily="18" charset="0"/>
                <a:hlinkClick r:id="rId33"/>
              </a:rPr>
              <a:t>http://k.foto.radikal.ru/0702/bcd45743f3b4t.jpg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 свёкла                          </a:t>
            </a:r>
          </a:p>
          <a:p>
            <a:r>
              <a:rPr lang="ru-RU" sz="800" dirty="0" smtClean="0">
                <a:latin typeface="Times New Roman" pitchFamily="18" charset="0"/>
                <a:cs typeface="Times New Roman" pitchFamily="18" charset="0"/>
                <a:hlinkClick r:id="rId34"/>
              </a:rPr>
              <a:t>http://forum.materinstvo.ru/uploads/1265896340//post-106914-1265982289.png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  солёный огурец</a:t>
            </a:r>
          </a:p>
          <a:p>
            <a:r>
              <a:rPr lang="ru-RU" sz="800" dirty="0" smtClean="0">
                <a:latin typeface="Times New Roman" pitchFamily="18" charset="0"/>
                <a:cs typeface="Times New Roman" pitchFamily="18" charset="0"/>
                <a:hlinkClick r:id="rId35"/>
              </a:rPr>
              <a:t>http://img-fotki.yandex.ru/get/5302/valenta-mog.129/0_6d435_78e000fe_L.jpg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 солнышко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r>
              <a:rPr lang="ru-RU" sz="800" dirty="0" smtClean="0">
                <a:latin typeface="Times New Roman" pitchFamily="18" charset="0"/>
                <a:cs typeface="Times New Roman" pitchFamily="18" charset="0"/>
                <a:hlinkClick r:id="rId36"/>
              </a:rPr>
              <a:t>http://www.lady.ru/images/assets/site/2009/09/vkusno/29/dill_main.jpg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 укроп  </a:t>
            </a:r>
          </a:p>
          <a:p>
            <a:r>
              <a:rPr lang="ru-RU" sz="800" dirty="0" smtClean="0">
                <a:latin typeface="Times New Roman" pitchFamily="18" charset="0"/>
                <a:cs typeface="Times New Roman" pitchFamily="18" charset="0"/>
                <a:hlinkClick r:id="rId37"/>
              </a:rPr>
              <a:t>http://www.proshkolu.ru/content/media/pic/std/2000000/1274000/1273862-e39034de6d7b2809.png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 щавель</a:t>
            </a:r>
          </a:p>
          <a:p>
            <a:r>
              <a:rPr lang="ru-RU" sz="800" dirty="0" smtClean="0">
                <a:latin typeface="Times New Roman" pitchFamily="18" charset="0"/>
                <a:cs typeface="Times New Roman" pitchFamily="18" charset="0"/>
                <a:hlinkClick r:id="rId38"/>
              </a:rPr>
              <a:t>http://img-fotki.yandex.ru/get/5309/47407354.2d7/0_99979_c551f539_M.png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улитка    </a:t>
            </a:r>
          </a:p>
          <a:p>
            <a:r>
              <a:rPr lang="en-US" sz="800" dirty="0" smtClean="0">
                <a:latin typeface="Times New Roman" pitchFamily="18" charset="0"/>
                <a:cs typeface="Times New Roman" pitchFamily="18" charset="0"/>
                <a:hlinkClick r:id="rId39"/>
              </a:rPr>
              <a:t>http://i082.radikal.ru/0812/05/8ae55fb1a513.png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 фасоль</a:t>
            </a:r>
          </a:p>
          <a:p>
            <a:r>
              <a:rPr lang="ru-RU" sz="800" dirty="0" smtClean="0">
                <a:latin typeface="Times New Roman" pitchFamily="18" charset="0"/>
                <a:cs typeface="Times New Roman" pitchFamily="18" charset="0"/>
                <a:hlinkClick r:id="rId40"/>
              </a:rPr>
              <a:t>http://i016.radikal.ru/1107/16/531bbc3fa62d.jpg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фон  </a:t>
            </a:r>
          </a:p>
          <a:p>
            <a:r>
              <a:rPr lang="ru-RU" sz="800" dirty="0" smtClean="0">
                <a:latin typeface="Times New Roman" pitchFamily="18" charset="0"/>
                <a:cs typeface="Times New Roman" pitchFamily="18" charset="0"/>
                <a:hlinkClick r:id="rId41"/>
              </a:rPr>
              <a:t>http://i004.radikal.ru/0803/42/d08f957df824.jpg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 фон</a:t>
            </a:r>
          </a:p>
          <a:p>
            <a:r>
              <a:rPr lang="ru-RU" sz="800" dirty="0" smtClean="0">
                <a:latin typeface="Times New Roman" pitchFamily="18" charset="0"/>
                <a:cs typeface="Times New Roman" pitchFamily="18" charset="0"/>
                <a:hlinkClick r:id="rId42"/>
              </a:rPr>
              <a:t>http://i027.radikal.ru/0803/d7/9046c2f0c9a7.png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 телега с цветами   </a:t>
            </a:r>
          </a:p>
          <a:p>
            <a:r>
              <a:rPr lang="ru-RU" sz="800" dirty="0" smtClean="0">
                <a:latin typeface="Times New Roman" pitchFamily="18" charset="0"/>
                <a:cs typeface="Times New Roman" pitchFamily="18" charset="0"/>
                <a:hlinkClick r:id="rId43"/>
              </a:rPr>
              <a:t>http://s49.radikal.ru/i123/0810/10/da9461d377f5.png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трава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800" dirty="0" smtClean="0">
                <a:latin typeface="Times New Roman" pitchFamily="18" charset="0"/>
                <a:cs typeface="Times New Roman" pitchFamily="18" charset="0"/>
                <a:hlinkClick r:id="rId44"/>
              </a:rPr>
              <a:t>http://zagadka.yaxy.ru/zagadki_pro_ovoshi.html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  загадки про овощи  </a:t>
            </a:r>
          </a:p>
          <a:p>
            <a:r>
              <a:rPr lang="en-US" sz="800" dirty="0" smtClean="0">
                <a:latin typeface="Times New Roman" pitchFamily="18" charset="0"/>
                <a:cs typeface="Times New Roman" pitchFamily="18" charset="0"/>
                <a:hlinkClick r:id="rId45"/>
              </a:rPr>
              <a:t>http://www.playroom.ru/content/view/1984/18/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   стихи и загадки про овощи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4056</TotalTime>
  <Words>394</Words>
  <Application>Microsoft Office PowerPoint</Application>
  <PresentationFormat>Экран (4:3)</PresentationFormat>
  <Paragraphs>95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Bookman Old Style</vt:lpstr>
      <vt:lpstr>Calibri</vt:lpstr>
      <vt:lpstr>Georgia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Nika</dc:creator>
  <cp:lastModifiedBy>Валерия</cp:lastModifiedBy>
  <cp:revision>705</cp:revision>
  <dcterms:created xsi:type="dcterms:W3CDTF">2011-11-21T13:04:46Z</dcterms:created>
  <dcterms:modified xsi:type="dcterms:W3CDTF">2016-11-04T05:04:18Z</dcterms:modified>
</cp:coreProperties>
</file>