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charts/chart6.xml" ContentType="application/vnd.openxmlformats-officedocument.drawingml.chart+xml"/>
  <Default Extension="xlsx" ContentType="application/vnd.openxmlformats-officedocument.spreadsheetml.sheet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61" r:id="rId2"/>
    <p:sldId id="269" r:id="rId3"/>
    <p:sldId id="258" r:id="rId4"/>
    <p:sldId id="262" r:id="rId5"/>
    <p:sldId id="270" r:id="rId6"/>
    <p:sldId id="271" r:id="rId7"/>
    <p:sldId id="272" r:id="rId8"/>
    <p:sldId id="274" r:id="rId9"/>
    <p:sldId id="279" r:id="rId10"/>
    <p:sldId id="268" r:id="rId11"/>
    <p:sldId id="277" r:id="rId12"/>
    <p:sldId id="260" r:id="rId13"/>
    <p:sldId id="263" r:id="rId14"/>
    <p:sldId id="275" r:id="rId15"/>
    <p:sldId id="266" r:id="rId16"/>
    <p:sldId id="276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0" d="100"/>
          <a:sy n="60" d="100"/>
        </p:scale>
        <p:origin x="-1656" y="-25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6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plotArea>
      <c:layout>
        <c:manualLayout>
          <c:layoutTarget val="inner"/>
          <c:xMode val="edge"/>
          <c:yMode val="edge"/>
          <c:x val="6.7465384042990587E-2"/>
          <c:y val="6.2641095011822079E-2"/>
          <c:w val="0.81602927238262035"/>
          <c:h val="0.82705005624296968"/>
        </c:manualLayout>
      </c:layout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Да</c:v>
                </c:pt>
              </c:strCache>
            </c:strRef>
          </c:tx>
          <c:cat>
            <c:strRef>
              <c:f>Лист1!$A$2:$A$3</c:f>
              <c:strCache>
                <c:ptCount val="2"/>
                <c:pt idx="0">
                  <c:v>Девочки</c:v>
                </c:pt>
                <c:pt idx="1">
                  <c:v>Мальчики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4</c:v>
                </c:pt>
                <c:pt idx="1">
                  <c:v>3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Нет</c:v>
                </c:pt>
              </c:strCache>
            </c:strRef>
          </c:tx>
          <c:cat>
            <c:strRef>
              <c:f>Лист1!$A$2:$A$3</c:f>
              <c:strCache>
                <c:ptCount val="2"/>
                <c:pt idx="0">
                  <c:v>Девочки</c:v>
                </c:pt>
                <c:pt idx="1">
                  <c:v>Мальчики</c:v>
                </c:pt>
              </c:strCache>
            </c:strRef>
          </c:cat>
          <c:val>
            <c:numRef>
              <c:f>Лист1!$C$2:$C$3</c:f>
              <c:numCache>
                <c:formatCode>General</c:formatCode>
                <c:ptCount val="2"/>
                <c:pt idx="0">
                  <c:v>6</c:v>
                </c:pt>
                <c:pt idx="1">
                  <c:v>11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Столбец1</c:v>
                </c:pt>
              </c:strCache>
            </c:strRef>
          </c:tx>
          <c:cat>
            <c:strRef>
              <c:f>Лист1!$A$2:$A$3</c:f>
              <c:strCache>
                <c:ptCount val="2"/>
                <c:pt idx="0">
                  <c:v>Девочки</c:v>
                </c:pt>
                <c:pt idx="1">
                  <c:v>Мальчики</c:v>
                </c:pt>
              </c:strCache>
            </c:strRef>
          </c:cat>
          <c:val>
            <c:numRef>
              <c:f>Лист1!$D$2:$D$3</c:f>
            </c:numRef>
          </c:val>
        </c:ser>
        <c:axId val="75609984"/>
        <c:axId val="75611520"/>
      </c:barChart>
      <c:catAx>
        <c:axId val="75609984"/>
        <c:scaling>
          <c:orientation val="minMax"/>
        </c:scaling>
        <c:axPos val="b"/>
        <c:tickLblPos val="nextTo"/>
        <c:crossAx val="75611520"/>
        <c:crosses val="autoZero"/>
        <c:auto val="1"/>
        <c:lblAlgn val="ctr"/>
        <c:lblOffset val="100"/>
      </c:catAx>
      <c:valAx>
        <c:axId val="75611520"/>
        <c:scaling>
          <c:orientation val="minMax"/>
        </c:scaling>
        <c:axPos val="l"/>
        <c:majorGridlines/>
        <c:numFmt formatCode="General" sourceLinked="1"/>
        <c:tickLblPos val="nextTo"/>
        <c:crossAx val="75609984"/>
        <c:crosses val="autoZero"/>
        <c:crossBetween val="between"/>
      </c:valAx>
    </c:plotArea>
    <c:legend>
      <c:legendPos val="r"/>
      <c:layout/>
    </c:legend>
    <c:plotVisOnly val="1"/>
  </c:chart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plotArea>
      <c:layout>
        <c:manualLayout>
          <c:layoutTarget val="inner"/>
          <c:xMode val="edge"/>
          <c:yMode val="edge"/>
          <c:x val="0.1410276899004887"/>
          <c:y val="1.9446338743663215E-2"/>
          <c:w val="0.71763860503746835"/>
          <c:h val="0.85475437996901393"/>
        </c:manualLayout>
      </c:layout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Девочки</c:v>
                </c:pt>
              </c:strCache>
            </c:strRef>
          </c:tx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12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Мальчики</c:v>
                </c:pt>
              </c:strCache>
            </c:strRef>
          </c:tx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Лист1!$C$2:$C$5</c:f>
              <c:numCache>
                <c:formatCode>General</c:formatCode>
                <c:ptCount val="4"/>
                <c:pt idx="0">
                  <c:v>10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Столбец1</c:v>
                </c:pt>
              </c:strCache>
            </c:strRef>
          </c:tx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Лист1!$D$2:$D$5</c:f>
            </c:numRef>
          </c:val>
        </c:ser>
        <c:axId val="66633728"/>
        <c:axId val="66635264"/>
      </c:barChart>
      <c:catAx>
        <c:axId val="66633728"/>
        <c:scaling>
          <c:orientation val="minMax"/>
        </c:scaling>
        <c:axPos val="b"/>
        <c:numFmt formatCode="General" sourceLinked="1"/>
        <c:tickLblPos val="nextTo"/>
        <c:crossAx val="66635264"/>
        <c:crosses val="autoZero"/>
        <c:auto val="1"/>
        <c:lblAlgn val="ctr"/>
        <c:lblOffset val="100"/>
      </c:catAx>
      <c:valAx>
        <c:axId val="66635264"/>
        <c:scaling>
          <c:orientation val="minMax"/>
        </c:scaling>
        <c:axPos val="l"/>
        <c:majorGridlines/>
        <c:numFmt formatCode="General" sourceLinked="1"/>
        <c:tickLblPos val="nextTo"/>
        <c:crossAx val="66633728"/>
        <c:crosses val="autoZero"/>
        <c:crossBetween val="between"/>
      </c:valAx>
    </c:plotArea>
    <c:legend>
      <c:legendPos val="r"/>
      <c:layout/>
    </c:legend>
    <c:plotVisOnly val="1"/>
  </c:chart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plotArea>
      <c:layout/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Каждыйдень</c:v>
                </c:pt>
              </c:strCache>
            </c:strRef>
          </c:tx>
          <c:cat>
            <c:strRef>
              <c:f>Лист1!$A$2:$A$3</c:f>
              <c:strCache>
                <c:ptCount val="2"/>
                <c:pt idx="0">
                  <c:v>Девочки</c:v>
                </c:pt>
                <c:pt idx="1">
                  <c:v>Мальчики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5</c:v>
                </c:pt>
                <c:pt idx="1">
                  <c:v>1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Когда задают в школе</c:v>
                </c:pt>
              </c:strCache>
            </c:strRef>
          </c:tx>
          <c:cat>
            <c:strRef>
              <c:f>Лист1!$A$2:$A$3</c:f>
              <c:strCache>
                <c:ptCount val="2"/>
                <c:pt idx="0">
                  <c:v>Девочки</c:v>
                </c:pt>
                <c:pt idx="1">
                  <c:v>Мальчики</c:v>
                </c:pt>
              </c:strCache>
            </c:strRef>
          </c:cat>
          <c:val>
            <c:numRef>
              <c:f>Лист1!$C$2:$C$3</c:f>
              <c:numCache>
                <c:formatCode>General</c:formatCode>
                <c:ptCount val="2"/>
                <c:pt idx="0">
                  <c:v>1</c:v>
                </c:pt>
                <c:pt idx="1">
                  <c:v>8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Редко</c:v>
                </c:pt>
              </c:strCache>
            </c:strRef>
          </c:tx>
          <c:cat>
            <c:strRef>
              <c:f>Лист1!$A$2:$A$3</c:f>
              <c:strCache>
                <c:ptCount val="2"/>
                <c:pt idx="0">
                  <c:v>Девочки</c:v>
                </c:pt>
                <c:pt idx="1">
                  <c:v>Мальчики</c:v>
                </c:pt>
              </c:strCache>
            </c:strRef>
          </c:cat>
          <c:val>
            <c:numRef>
              <c:f>Лист1!$D$2:$D$3</c:f>
              <c:numCache>
                <c:formatCode>General</c:formatCode>
                <c:ptCount val="2"/>
                <c:pt idx="0">
                  <c:v>4</c:v>
                </c:pt>
                <c:pt idx="1">
                  <c:v>5</c:v>
                </c:pt>
              </c:numCache>
            </c:numRef>
          </c:val>
        </c:ser>
        <c:axId val="66649472"/>
        <c:axId val="74856320"/>
      </c:barChart>
      <c:catAx>
        <c:axId val="66649472"/>
        <c:scaling>
          <c:orientation val="minMax"/>
        </c:scaling>
        <c:axPos val="b"/>
        <c:tickLblPos val="nextTo"/>
        <c:crossAx val="74856320"/>
        <c:crosses val="autoZero"/>
        <c:auto val="1"/>
        <c:lblAlgn val="ctr"/>
        <c:lblOffset val="100"/>
      </c:catAx>
      <c:valAx>
        <c:axId val="74856320"/>
        <c:scaling>
          <c:orientation val="minMax"/>
        </c:scaling>
        <c:axPos val="l"/>
        <c:majorGridlines/>
        <c:numFmt formatCode="General" sourceLinked="1"/>
        <c:tickLblPos val="nextTo"/>
        <c:crossAx val="66649472"/>
        <c:crosses val="autoZero"/>
        <c:crossBetween val="between"/>
      </c:valAx>
    </c:plotArea>
    <c:legend>
      <c:legendPos val="r"/>
    </c:legend>
    <c:plotVisOnly val="1"/>
  </c:chart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plotArea>
      <c:layout>
        <c:manualLayout>
          <c:layoutTarget val="inner"/>
          <c:xMode val="edge"/>
          <c:yMode val="edge"/>
          <c:x val="0.11488050244034455"/>
          <c:y val="0.11441361740250287"/>
          <c:w val="0.64220944881889819"/>
          <c:h val="0.78851451260900085"/>
        </c:manualLayout>
      </c:layout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Девочки</c:v>
                </c:pt>
              </c:strCache>
            </c:strRef>
          </c:tx>
          <c:cat>
            <c:strRef>
              <c:f>Лист1!$A$2:$A$3</c:f>
              <c:strCache>
                <c:ptCount val="2"/>
                <c:pt idx="0">
                  <c:v>Читаю</c:v>
                </c:pt>
                <c:pt idx="1">
                  <c:v>Гуляю на улице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4</c:v>
                </c:pt>
                <c:pt idx="1">
                  <c:v>6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Мальчики</c:v>
                </c:pt>
              </c:strCache>
            </c:strRef>
          </c:tx>
          <c:cat>
            <c:strRef>
              <c:f>Лист1!$A$2:$A$3</c:f>
              <c:strCache>
                <c:ptCount val="2"/>
                <c:pt idx="0">
                  <c:v>Читаю</c:v>
                </c:pt>
                <c:pt idx="1">
                  <c:v>Гуляю на улице</c:v>
                </c:pt>
              </c:strCache>
            </c:strRef>
          </c:cat>
          <c:val>
            <c:numRef>
              <c:f>Лист1!$C$2:$C$3</c:f>
              <c:numCache>
                <c:formatCode>General</c:formatCode>
                <c:ptCount val="2"/>
                <c:pt idx="0">
                  <c:v>1</c:v>
                </c:pt>
                <c:pt idx="1">
                  <c:v>13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Столбец1</c:v>
                </c:pt>
              </c:strCache>
            </c:strRef>
          </c:tx>
          <c:cat>
            <c:strRef>
              <c:f>Лист1!$A$2:$A$3</c:f>
              <c:strCache>
                <c:ptCount val="2"/>
                <c:pt idx="0">
                  <c:v>Читаю</c:v>
                </c:pt>
                <c:pt idx="1">
                  <c:v>Гуляю на улице</c:v>
                </c:pt>
              </c:strCache>
            </c:strRef>
          </c:cat>
          <c:val>
            <c:numRef>
              <c:f>Лист1!$D$2:$D$3</c:f>
            </c:numRef>
          </c:val>
        </c:ser>
        <c:axId val="87201664"/>
        <c:axId val="87205760"/>
      </c:barChart>
      <c:catAx>
        <c:axId val="87201664"/>
        <c:scaling>
          <c:orientation val="minMax"/>
        </c:scaling>
        <c:axPos val="b"/>
        <c:tickLblPos val="nextTo"/>
        <c:crossAx val="87205760"/>
        <c:crosses val="autoZero"/>
        <c:auto val="1"/>
        <c:lblAlgn val="ctr"/>
        <c:lblOffset val="100"/>
      </c:catAx>
      <c:valAx>
        <c:axId val="87205760"/>
        <c:scaling>
          <c:orientation val="minMax"/>
        </c:scaling>
        <c:axPos val="l"/>
        <c:majorGridlines/>
        <c:numFmt formatCode="General" sourceLinked="1"/>
        <c:tickLblPos val="nextTo"/>
        <c:crossAx val="87201664"/>
        <c:crosses val="autoZero"/>
        <c:crossBetween val="between"/>
      </c:valAx>
    </c:plotArea>
    <c:legend>
      <c:legendPos val="r"/>
    </c:legend>
    <c:plotVisOnly val="1"/>
  </c:chart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plotArea>
      <c:layout/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Посещают библиотеку</c:v>
                </c:pt>
              </c:strCache>
            </c:strRef>
          </c:tx>
          <c:cat>
            <c:strRef>
              <c:f>Лист1!$A$2:$A$5</c:f>
              <c:strCache>
                <c:ptCount val="2"/>
                <c:pt idx="0">
                  <c:v>Девочки</c:v>
                </c:pt>
                <c:pt idx="1">
                  <c:v>мальчики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10</c:v>
                </c:pt>
                <c:pt idx="1">
                  <c:v>10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Прочитали книг в 2016 г.</c:v>
                </c:pt>
              </c:strCache>
            </c:strRef>
          </c:tx>
          <c:cat>
            <c:strRef>
              <c:f>Лист1!$A$2:$A$5</c:f>
              <c:strCache>
                <c:ptCount val="2"/>
                <c:pt idx="0">
                  <c:v>Девочки</c:v>
                </c:pt>
                <c:pt idx="1">
                  <c:v>мальчики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  <c:pt idx="0">
                  <c:v>82</c:v>
                </c:pt>
                <c:pt idx="1">
                  <c:v>65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Ряд 3</c:v>
                </c:pt>
              </c:strCache>
            </c:strRef>
          </c:tx>
          <c:cat>
            <c:strRef>
              <c:f>Лист1!$A$2:$A$5</c:f>
              <c:strCache>
                <c:ptCount val="2"/>
                <c:pt idx="0">
                  <c:v>Девочки</c:v>
                </c:pt>
                <c:pt idx="1">
                  <c:v>мальчики</c:v>
                </c:pt>
              </c:strCache>
            </c:strRef>
          </c:cat>
          <c:val>
            <c:numRef>
              <c:f>Лист1!$D$2:$D$5</c:f>
            </c:numRef>
          </c:val>
        </c:ser>
        <c:axId val="96037504"/>
        <c:axId val="96039296"/>
      </c:barChart>
      <c:catAx>
        <c:axId val="96037504"/>
        <c:scaling>
          <c:orientation val="minMax"/>
        </c:scaling>
        <c:axPos val="b"/>
        <c:tickLblPos val="nextTo"/>
        <c:crossAx val="96039296"/>
        <c:crosses val="autoZero"/>
        <c:auto val="1"/>
        <c:lblAlgn val="ctr"/>
        <c:lblOffset val="100"/>
      </c:catAx>
      <c:valAx>
        <c:axId val="96039296"/>
        <c:scaling>
          <c:orientation val="minMax"/>
        </c:scaling>
        <c:axPos val="l"/>
        <c:majorGridlines/>
        <c:numFmt formatCode="General" sourceLinked="1"/>
        <c:tickLblPos val="nextTo"/>
        <c:crossAx val="96037504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68689363773212742"/>
          <c:y val="0.18303703911083749"/>
          <c:w val="0.29949553905261339"/>
          <c:h val="0.60625135943593911"/>
        </c:manualLayout>
      </c:layout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Что читают?</c:v>
                </c:pt>
              </c:strCache>
            </c:strRef>
          </c:tx>
          <c:cat>
            <c:strRef>
              <c:f>Лист1!$A$2:$A$5</c:f>
              <c:strCache>
                <c:ptCount val="3"/>
                <c:pt idx="0">
                  <c:v>Журналы</c:v>
                </c:pt>
                <c:pt idx="1">
                  <c:v>Сказки</c:v>
                </c:pt>
                <c:pt idx="2">
                  <c:v>Разные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75</c:v>
                </c:pt>
                <c:pt idx="1">
                  <c:v>15</c:v>
                </c:pt>
                <c:pt idx="2">
                  <c:v>10</c:v>
                </c:pt>
              </c:numCache>
            </c:numRef>
          </c:val>
        </c:ser>
        <c:firstSliceAng val="0"/>
      </c:pieChart>
    </c:plotArea>
    <c:legend>
      <c:legendPos val="r"/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B9D6CFC-F5A0-4DDE-BFE9-BC07295228F4}" type="datetimeFigureOut">
              <a:rPr lang="ru-RU" smtClean="0"/>
              <a:pPr/>
              <a:t>15.11.2016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DCE58E0-AEF5-44C5-804C-1B0D25E908D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B9D6CFC-F5A0-4DDE-BFE9-BC07295228F4}" type="datetimeFigureOut">
              <a:rPr lang="ru-RU" smtClean="0"/>
              <a:pPr/>
              <a:t>15.11.2016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DCE58E0-AEF5-44C5-804C-1B0D25E908D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B9D6CFC-F5A0-4DDE-BFE9-BC07295228F4}" type="datetimeFigureOut">
              <a:rPr lang="ru-RU" smtClean="0"/>
              <a:pPr/>
              <a:t>15.11.2016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DCE58E0-AEF5-44C5-804C-1B0D25E908D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B9D6CFC-F5A0-4DDE-BFE9-BC07295228F4}" type="datetimeFigureOut">
              <a:rPr lang="ru-RU" smtClean="0"/>
              <a:pPr/>
              <a:t>15.11.2016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DCE58E0-AEF5-44C5-804C-1B0D25E908D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B9D6CFC-F5A0-4DDE-BFE9-BC07295228F4}" type="datetimeFigureOut">
              <a:rPr lang="ru-RU" smtClean="0"/>
              <a:pPr/>
              <a:t>15.11.2016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DCE58E0-AEF5-44C5-804C-1B0D25E908D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B9D6CFC-F5A0-4DDE-BFE9-BC07295228F4}" type="datetimeFigureOut">
              <a:rPr lang="ru-RU" smtClean="0"/>
              <a:pPr/>
              <a:t>15.11.2016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DCE58E0-AEF5-44C5-804C-1B0D25E908D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B9D6CFC-F5A0-4DDE-BFE9-BC07295228F4}" type="datetimeFigureOut">
              <a:rPr lang="ru-RU" smtClean="0"/>
              <a:pPr/>
              <a:t>15.11.2016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DCE58E0-AEF5-44C5-804C-1B0D25E908D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B9D6CFC-F5A0-4DDE-BFE9-BC07295228F4}" type="datetimeFigureOut">
              <a:rPr lang="ru-RU" smtClean="0"/>
              <a:pPr/>
              <a:t>15.11.2016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DCE58E0-AEF5-44C5-804C-1B0D25E908D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B9D6CFC-F5A0-4DDE-BFE9-BC07295228F4}" type="datetimeFigureOut">
              <a:rPr lang="ru-RU" smtClean="0"/>
              <a:pPr/>
              <a:t>15.11.2016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DCE58E0-AEF5-44C5-804C-1B0D25E908D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B9D6CFC-F5A0-4DDE-BFE9-BC07295228F4}" type="datetimeFigureOut">
              <a:rPr lang="ru-RU" smtClean="0"/>
              <a:pPr/>
              <a:t>15.11.2016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DCE58E0-AEF5-44C5-804C-1B0D25E908D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B9D6CFC-F5A0-4DDE-BFE9-BC07295228F4}" type="datetimeFigureOut">
              <a:rPr lang="ru-RU" smtClean="0"/>
              <a:pPr/>
              <a:t>15.11.2016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DCE58E0-AEF5-44C5-804C-1B0D25E908D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8488C4"/>
            </a:gs>
            <a:gs pos="53000">
              <a:srgbClr val="D4DEFF"/>
            </a:gs>
            <a:gs pos="83000">
              <a:srgbClr val="D4DEFF"/>
            </a:gs>
            <a:gs pos="100000">
              <a:srgbClr val="96AB94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CB9D6CFC-F5A0-4DDE-BFE9-BC07295228F4}" type="datetimeFigureOut">
              <a:rPr lang="ru-RU" smtClean="0"/>
              <a:pPr/>
              <a:t>15.11.2016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ADCE58E0-AEF5-44C5-804C-1B0D25E908D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://lisimnik.ru/2015/04/25-interesnyx-faktov-o-chtenii/" TargetMode="External"/><Relationship Id="rId2" Type="http://schemas.openxmlformats.org/officeDocument/2006/relationships/hyperlink" Target="http://facts-world.ru/chelovek/15-faktov-o-chtenii/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yandex.ru/clck/jsredir?from=yandex.ru;images/search;images;;&amp;text=&amp;etext=1039.2h3hpQleh4R4ByW5E3sQSvy2mjFW1AlGI9ZAwis583zBCsheP6uLytdqLc7IENkGVcOV1CeGL5gnCN5IRyvchg.86bc52b4a728ab6d42421c8d27f33826d88e1156&amp;uuid=&amp;state=tid_Wvm4RM28ca_MiO4Ne9osTPtpHS9wicjEF5X7fRziVPIHCd9FyQ&amp;data=UlNrNmk5WktYejR0eWJFYk1Ldmtxb0FTMjZRYWtxa1RlVS11YlJmOTVOTFFvMEtWMnhha205SFgydzYwbkZmSGtnZnFPaEEtOE9oS1RuUFF1anJaVW5icDViMzB5Sm9RQWZBLXRfRDJYMWlQSE5VemcydG5xUUg2YU9sSlR3cmMxaFhyckY3bW1xanNHamZSSzN1R25mOW9tdG9hSGIzM1lHamxHRGRLNHhsWnRLSjNzZHIwWnRlTFpHZXBSUnZBSGN0YWNHYk16SFhHQ09jdWVwTUU3bHlPZ3hjdGlCQ0IxVDJheFFKdGprNjBHR2dGX3E3UDRGYnZfZDVrbldpZlJVS0pDV0E5aVo5RTdDT1p2WmdkclZLUDRUb0g0MVVfbHBsQUpBR0hhQm9PNjRNc3QxOC1yckdYaFJEOUVIWFE0TFd5OG52bXFnNF9XcEdDMmVjMUJFTlQ1RE9fcVluNkN5aEk4ZUZCd3F6YWtCdmp0Q01mV295R3h6c1daLU4w&amp;b64e=2&amp;sign=1b52a7559c8027bde4fe4fe756a8f6cf&amp;keyno=0&amp;l10n=ru" TargetMode="External"/><Relationship Id="rId5" Type="http://schemas.openxmlformats.org/officeDocument/2006/relationships/hyperlink" Target="http://yandex.ru/clck/jsredir?from=yandex.ru;images/search;images;;&amp;text=&amp;etext=1039.gZiMw11-5FM8wYsh7jNdieivjo1kM1A0268Jc0Vi7BXy3U_snRlqbnqXAC-Cmfb79374zavjinCxAP27eaDdjw.5eeb6e4d84925c98a6f61c1f91e2f1dca67aec36&amp;uuid=&amp;state=tid_Wvm4RM28ca_MiO4Ne9osTPtpHS9wicjEF5X7fRziVPIHCd9FyQ&amp;data=UlNrNmk5WktYejR0eWJFYk1Ldmtxa0YxdmVlTWlBSjJVNTJTbGNWaklENjYyUUNBbzdtZFFtS3VxV3ZlQm5KZHFJSmVyRjBYMEJnTEt1bFY3bk04T1h3ZzJoX0NkUDBOZ0FtNmthMHoxbVliQ3p3NGwzUDRHRlZ4cmdseXZJbnBCLWZFSGgyUmEyR3FxOG1PaE5hS3FHZUV5dXhfMjRoX09Dak1JUlNHdWRBQm1mVE9RV1FBbkM5VGVNLWlvN21RYlNRaml3UHJLU3I4SXBrM1pwQUhnekRya3RMMDJ3dUc&amp;b64e=2&amp;sign=5a15121b001d5f6fbcef30d34b5eb8ef&amp;keyno=0&amp;l10n=ru" TargetMode="External"/><Relationship Id="rId4" Type="http://schemas.openxmlformats.org/officeDocument/2006/relationships/hyperlink" Target="http://yandex.ru/clck/jsredir?from=yandex.ru;images/search;images;;&amp;text=&amp;etext=1039.S7T5ySdK9KNfVzBz9rczqpuUZxPCYIpj76wlN1wr-7Gq-7VYB_mTtTdppMDhPMogKAUnDVQTqJpQpY6pV4fs_Q.f3cd69b70d20d3c998405f873705d48e45b16b3b&amp;uuid=&amp;state=tid_Wvm4RM28ca_MiO4Ne9osTPtpHS9wicjEF5X7fRziVPIHCd9FyQ&amp;data=UlNrNmk5WktYejR0eWJFYk1LdmtxcTBLbDhXLWVOMllqLTY3LWpzYk8wT00zbHBfSWVvY2xCU2RrTE82Sm1JR3JaYkNZd2dWQ0ZqaHczM2Yyd2o3dlltTVZFdXhDVU5felZkcVJ5dFN3NXpzbXFxdWRuX3hmTDBCa2V3Z0cyN3diSTNWeG55eW5EVC1oelJDRDhXT2pmMS1MWDJtWTJaNmZvbmR3aHUyOEF3LUE0eWprVmdsZGc&amp;b64e=2&amp;sign=c372f48fa96030c16eb112fae4c64c6f&amp;keyno=0&amp;l10n=ru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428860" y="1000108"/>
            <a:ext cx="606518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latin typeface="Arial" pitchFamily="34" charset="0"/>
                <a:cs typeface="Arial" pitchFamily="34" charset="0"/>
              </a:rPr>
              <a:t>                </a:t>
            </a:r>
            <a:r>
              <a:rPr lang="ru-RU" sz="2000" b="1" dirty="0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Исследовательский проект</a:t>
            </a:r>
          </a:p>
          <a:p>
            <a:r>
              <a:rPr lang="ru-RU" sz="2000" b="1" dirty="0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«Кто больше читает: мальчики или девочки?»</a:t>
            </a:r>
            <a:endParaRPr lang="ru-RU" sz="2000" b="1" dirty="0">
              <a:solidFill>
                <a:srgbClr val="7030A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214546" y="5572140"/>
            <a:ext cx="628561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Arial" pitchFamily="34" charset="0"/>
                <a:cs typeface="Arial" pitchFamily="34" charset="0"/>
              </a:rPr>
              <a:t>Выполнила ученица 4  класса </a:t>
            </a:r>
            <a:r>
              <a:rPr lang="ru-RU" dirty="0" err="1" smtClean="0">
                <a:latin typeface="Arial" pitchFamily="34" charset="0"/>
                <a:cs typeface="Arial" pitchFamily="34" charset="0"/>
              </a:rPr>
              <a:t>Ударова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 Виктория</a:t>
            </a:r>
          </a:p>
          <a:p>
            <a:r>
              <a:rPr lang="ru-RU" dirty="0" smtClean="0">
                <a:latin typeface="Arial" pitchFamily="34" charset="0"/>
                <a:cs typeface="Arial" pitchFamily="34" charset="0"/>
              </a:rPr>
              <a:t>Руководитель проекта – Федорова Лариса Зиновьевна</a:t>
            </a:r>
            <a:endParaRPr lang="ru-RU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Рисунок 4" descr="311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3143240" y="1928802"/>
            <a:ext cx="3912163" cy="308114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357422" y="214290"/>
            <a:ext cx="550072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i="1" dirty="0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Изучение читательских формуляров</a:t>
            </a:r>
            <a:endParaRPr lang="ru-RU" sz="2000" b="1" i="1" dirty="0">
              <a:solidFill>
                <a:srgbClr val="7030A0"/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4" name="Диаграмма 3"/>
          <p:cNvGraphicFramePr/>
          <p:nvPr/>
        </p:nvGraphicFramePr>
        <p:xfrm>
          <a:off x="3643306" y="1142984"/>
          <a:ext cx="3857652" cy="464347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Диаграмма 1"/>
          <p:cNvGraphicFramePr/>
          <p:nvPr/>
        </p:nvGraphicFramePr>
        <p:xfrm>
          <a:off x="1524000" y="928670"/>
          <a:ext cx="6977090" cy="50006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1571604" y="214290"/>
            <a:ext cx="6215106" cy="4093428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                  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000" b="1" dirty="0">
                <a:latin typeface="Arial" pitchFamily="34" charset="0"/>
                <a:ea typeface="Times New Roman" pitchFamily="18" charset="0"/>
                <a:cs typeface="Arial" pitchFamily="34" charset="0"/>
              </a:rPr>
              <a:t>	</a:t>
            </a:r>
            <a:r>
              <a:rPr lang="ru-RU" sz="20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	</a:t>
            </a: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О пользе чтения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1" i="1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2000" dirty="0" smtClean="0">
                <a:latin typeface="Arial" pitchFamily="34" charset="0"/>
                <a:cs typeface="Arial" pitchFamily="34" charset="0"/>
              </a:rPr>
              <a:t>1. Чтение делает взгляд острее. </a:t>
            </a:r>
            <a:br>
              <a:rPr lang="ru-RU" sz="2000" dirty="0" smtClean="0">
                <a:latin typeface="Arial" pitchFamily="34" charset="0"/>
                <a:cs typeface="Arial" pitchFamily="34" charset="0"/>
              </a:rPr>
            </a:br>
            <a:r>
              <a:rPr lang="ru-RU" sz="2000" dirty="0" smtClean="0">
                <a:latin typeface="Arial" pitchFamily="34" charset="0"/>
                <a:cs typeface="Arial" pitchFamily="34" charset="0"/>
              </a:rPr>
              <a:t>2. Чтение сохраняет ваше физическое здоровье. Складывать буквы в слова, слова в образы – это гимнастика для мозга.</a:t>
            </a:r>
            <a:br>
              <a:rPr lang="ru-RU" sz="2000" dirty="0" smtClean="0">
                <a:latin typeface="Arial" pitchFamily="34" charset="0"/>
                <a:cs typeface="Arial" pitchFamily="34" charset="0"/>
              </a:rPr>
            </a:br>
            <a:r>
              <a:rPr lang="ru-RU" sz="2000" dirty="0" smtClean="0">
                <a:latin typeface="Arial" pitchFamily="34" charset="0"/>
                <a:cs typeface="Arial" pitchFamily="34" charset="0"/>
              </a:rPr>
              <a:t>3. Чтение помогает приятно проводить свободное время</a:t>
            </a:r>
            <a:endParaRPr kumimoji="0" lang="ru-RU" sz="2000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4.Чтение развивает  логическое мышление;</a:t>
            </a:r>
            <a:endParaRPr kumimoji="0" lang="ru-RU" sz="2000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5.Чтение развивает память и внимание;</a:t>
            </a:r>
            <a:endParaRPr kumimoji="0" lang="ru-RU" sz="2000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6.Чтение научит нас общаться с людьми</a:t>
            </a:r>
            <a:endParaRPr kumimoji="0" lang="ru-RU" sz="2000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7.Чтение делает человека добрее и умнее </a:t>
            </a:r>
            <a:endParaRPr kumimoji="0" lang="ru-RU" sz="2000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050" name="Picture 2" descr="C:\Users\Лариса\Desktop\311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072198" y="4572008"/>
            <a:ext cx="2031567" cy="1600183"/>
          </a:xfrm>
          <a:prstGeom prst="rect">
            <a:avLst/>
          </a:prstGeom>
          <a:noFill/>
        </p:spPr>
      </p:pic>
      <p:pic>
        <p:nvPicPr>
          <p:cNvPr id="2051" name="Picture 3" descr="C:\Users\Лариса\Desktop\pchk_ks_2.pn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714480" y="4500570"/>
            <a:ext cx="2527303" cy="189201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1"/>
          <p:cNvSpPr>
            <a:spLocks noChangeArrowheads="1"/>
          </p:cNvSpPr>
          <p:nvPr/>
        </p:nvSpPr>
        <p:spPr bwMode="auto">
          <a:xfrm>
            <a:off x="1785918" y="1071546"/>
            <a:ext cx="6929486" cy="40011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		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7411" name="Picture 3" descr="C:\Users\Лариса\Desktop\dd15623c6750.pn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071538" y="428604"/>
            <a:ext cx="2017705" cy="1390641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643042" y="1071546"/>
            <a:ext cx="6286544" cy="70173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		</a:t>
            </a:r>
            <a:r>
              <a:rPr lang="ru-RU" sz="2000" b="1" i="1" dirty="0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Правила чтения для учащихся</a:t>
            </a:r>
          </a:p>
          <a:p>
            <a:endParaRPr lang="ru-RU" b="1" i="1" dirty="0">
              <a:solidFill>
                <a:srgbClr val="7030A0"/>
              </a:solidFill>
              <a:latin typeface="Arial" pitchFamily="34" charset="0"/>
              <a:cs typeface="Arial" pitchFamily="34" charset="0"/>
            </a:endParaRPr>
          </a:p>
          <a:p>
            <a:endParaRPr lang="ru-RU" b="1" i="1" dirty="0" smtClean="0">
              <a:solidFill>
                <a:srgbClr val="7030A0"/>
              </a:solidFill>
              <a:latin typeface="Arial" pitchFamily="34" charset="0"/>
              <a:cs typeface="Arial" pitchFamily="34" charset="0"/>
            </a:endParaRPr>
          </a:p>
          <a:p>
            <a:pPr marL="342900" indent="-342900">
              <a:buAutoNum type="arabicPeriod"/>
            </a:pPr>
            <a:r>
              <a:rPr lang="ru-RU" i="1" dirty="0" smtClean="0">
                <a:latin typeface="Arial" pitchFamily="34" charset="0"/>
                <a:cs typeface="Arial" pitchFamily="34" charset="0"/>
              </a:rPr>
              <a:t>Если хочешь научиться хорошо читать, старайся читать не менее 10-15 минут в день.</a:t>
            </a:r>
          </a:p>
          <a:p>
            <a:pPr marL="342900" indent="-342900"/>
            <a:r>
              <a:rPr lang="ru-RU" i="1" dirty="0" smtClean="0">
                <a:latin typeface="Arial" pitchFamily="34" charset="0"/>
                <a:cs typeface="Arial" pitchFamily="34" charset="0"/>
              </a:rPr>
              <a:t>2 . Старайся не читать лёжа, выбери удобную позу для чтения.</a:t>
            </a:r>
          </a:p>
          <a:p>
            <a:pPr marL="342900" indent="-342900"/>
            <a:r>
              <a:rPr lang="ru-RU" i="1" dirty="0" smtClean="0">
                <a:latin typeface="Arial" pitchFamily="34" charset="0"/>
                <a:cs typeface="Arial" pitchFamily="34" charset="0"/>
              </a:rPr>
              <a:t>3. Читай вслух и не торопись.</a:t>
            </a:r>
          </a:p>
          <a:p>
            <a:pPr marL="342900" indent="-342900"/>
            <a:r>
              <a:rPr lang="ru-RU" i="1" dirty="0" smtClean="0">
                <a:latin typeface="Arial" pitchFamily="34" charset="0"/>
                <a:cs typeface="Arial" pitchFamily="34" charset="0"/>
              </a:rPr>
              <a:t>4. Во время чтения убери отвлекающие предметы, выключи телевизор. Если ты этого не сделаешь, твой труд будет напрасен.</a:t>
            </a:r>
          </a:p>
          <a:p>
            <a:pPr marL="342900" indent="-342900"/>
            <a:r>
              <a:rPr lang="ru-RU" i="1" dirty="0" smtClean="0">
                <a:latin typeface="Arial" pitchFamily="34" charset="0"/>
                <a:cs typeface="Arial" pitchFamily="34" charset="0"/>
              </a:rPr>
              <a:t>5. Если тебя книга увлекла и ты хочешь почитать подольше, сделай перерыв.</a:t>
            </a:r>
          </a:p>
          <a:p>
            <a:pPr marL="342900" indent="-342900"/>
            <a:r>
              <a:rPr lang="ru-RU" i="1" dirty="0" smtClean="0">
                <a:latin typeface="Arial" pitchFamily="34" charset="0"/>
                <a:cs typeface="Arial" pitchFamily="34" charset="0"/>
              </a:rPr>
              <a:t>6. Обращай внимание на поступки героев, анализируй их поступки, делай для себя выводы.</a:t>
            </a:r>
          </a:p>
          <a:p>
            <a:pPr marL="342900" indent="-342900">
              <a:buAutoNum type="arabicPeriod"/>
            </a:pPr>
            <a:endParaRPr lang="ru-RU" b="1" i="1" dirty="0" smtClean="0">
              <a:solidFill>
                <a:srgbClr val="7030A0"/>
              </a:solidFill>
              <a:latin typeface="Arial" pitchFamily="34" charset="0"/>
              <a:cs typeface="Arial" pitchFamily="34" charset="0"/>
            </a:endParaRPr>
          </a:p>
          <a:p>
            <a:endParaRPr lang="ru-RU" b="1" i="1" dirty="0">
              <a:solidFill>
                <a:srgbClr val="7030A0"/>
              </a:solidFill>
              <a:latin typeface="Arial" pitchFamily="34" charset="0"/>
              <a:cs typeface="Arial" pitchFamily="34" charset="0"/>
            </a:endParaRPr>
          </a:p>
          <a:p>
            <a:endParaRPr lang="ru-RU" b="1" i="1" dirty="0" smtClean="0">
              <a:solidFill>
                <a:srgbClr val="7030A0"/>
              </a:solidFill>
              <a:latin typeface="Arial" pitchFamily="34" charset="0"/>
              <a:cs typeface="Arial" pitchFamily="34" charset="0"/>
            </a:endParaRPr>
          </a:p>
          <a:p>
            <a:endParaRPr lang="ru-RU" b="1" i="1" dirty="0" smtClean="0">
              <a:solidFill>
                <a:srgbClr val="7030A0"/>
              </a:solidFill>
              <a:latin typeface="Arial" pitchFamily="34" charset="0"/>
              <a:cs typeface="Arial" pitchFamily="34" charset="0"/>
            </a:endParaRPr>
          </a:p>
          <a:p>
            <a:endParaRPr lang="ru-RU" b="1" i="1" dirty="0">
              <a:solidFill>
                <a:srgbClr val="7030A0"/>
              </a:solidFill>
              <a:latin typeface="Arial" pitchFamily="34" charset="0"/>
              <a:cs typeface="Arial" pitchFamily="34" charset="0"/>
            </a:endParaRPr>
          </a:p>
          <a:p>
            <a:endParaRPr lang="ru-RU" b="1" i="1" dirty="0" smtClean="0">
              <a:solidFill>
                <a:srgbClr val="7030A0"/>
              </a:solidFill>
              <a:latin typeface="Arial" pitchFamily="34" charset="0"/>
              <a:cs typeface="Arial" pitchFamily="34" charset="0"/>
            </a:endParaRPr>
          </a:p>
          <a:p>
            <a:endParaRPr lang="ru-RU" b="1" i="1" dirty="0" smtClean="0">
              <a:solidFill>
                <a:srgbClr val="7030A0"/>
              </a:solidFill>
              <a:latin typeface="Arial" pitchFamily="34" charset="0"/>
              <a:cs typeface="Arial" pitchFamily="34" charset="0"/>
            </a:endParaRPr>
          </a:p>
          <a:p>
            <a:endParaRPr lang="ru-RU" b="1" i="1" dirty="0">
              <a:solidFill>
                <a:srgbClr val="7030A0"/>
              </a:solidFill>
              <a:latin typeface="Arial" pitchFamily="34" charset="0"/>
              <a:cs typeface="Arial" pitchFamily="34" charset="0"/>
            </a:endParaRPr>
          </a:p>
          <a:p>
            <a:endParaRPr lang="ru-RU" b="1" i="1" dirty="0">
              <a:solidFill>
                <a:srgbClr val="7030A0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1571604" y="0"/>
            <a:ext cx="7286676" cy="4708981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			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			Интересные факты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На чтение человек тратит около 7 часов в неделю.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 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5% людей читают очень медленно — 180-220 слов в минуту (1 страницу за 1,5-2 минуты)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457200" algn="l"/>
              </a:tabLst>
            </a:pPr>
            <a:endParaRPr lang="ru-RU" sz="2000" dirty="0" smtClean="0">
              <a:solidFill>
                <a:srgbClr val="000000"/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457200" algn="l"/>
              </a:tabLst>
            </a:pPr>
            <a:r>
              <a:rPr lang="ru-RU" sz="2000" dirty="0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Для того чтобы написать роман, писателю необходимо около 500 часов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Французский император Наполеон читал со скоростью две тысячи слов в минуту.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457200" algn="l"/>
              </a:tabLst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Писатель Максим Горький читал со скоростью четыре тысячи слов в минут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4744" y="5143512"/>
            <a:ext cx="2882900" cy="1438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1"/>
          <p:cNvSpPr>
            <a:spLocks noChangeArrowheads="1"/>
          </p:cNvSpPr>
          <p:nvPr/>
        </p:nvSpPr>
        <p:spPr bwMode="auto">
          <a:xfrm>
            <a:off x="1643042" y="714356"/>
            <a:ext cx="5857916" cy="1631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		</a:t>
            </a: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Вывод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1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 	 Роль книги и чтения остается по-прежнему  актуальной в жизни мальчиков и </a:t>
            </a:r>
            <a:r>
              <a:rPr lang="ru-RU" sz="20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   	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девочек младшего школьного возраста.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9458" name="Picture 2" descr="C:\Users\Лариса\Desktop\209.jpe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714612" y="2928934"/>
            <a:ext cx="3868675" cy="300037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Rectangle 1"/>
          <p:cNvSpPr>
            <a:spLocks noChangeArrowheads="1"/>
          </p:cNvSpPr>
          <p:nvPr/>
        </p:nvSpPr>
        <p:spPr bwMode="auto">
          <a:xfrm>
            <a:off x="2071670" y="1571613"/>
            <a:ext cx="6143668" cy="2862322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Список источников информации: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1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  <a:hlinkClick r:id="rId2"/>
              </a:rPr>
              <a:t>http://facts-world.ru/chelovek/15-faktov-o-chtenii/</a:t>
            </a:r>
            <a:endParaRPr kumimoji="0" lang="ru-RU" sz="2000" b="0" i="1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1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  <a:hlinkClick r:id="rId3"/>
              </a:rPr>
              <a:t>http://lisimnik.ru/2015/04/25-interesnyx-faktov-o-chtenii/</a:t>
            </a:r>
            <a:endParaRPr kumimoji="0" lang="ru-RU" sz="20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0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Calibri" pitchFamily="34" charset="0"/>
                <a:cs typeface="Arial" pitchFamily="34" charset="0"/>
                <a:hlinkClick r:id="rId4"/>
              </a:rPr>
              <a:t>hypertrophouseholditems.com</a:t>
            </a:r>
            <a:endParaRPr kumimoji="0" lang="ru-RU" sz="20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0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Calibri" pitchFamily="34" charset="0"/>
                <a:cs typeface="Arial" pitchFamily="34" charset="0"/>
                <a:hlinkClick r:id="rId5"/>
              </a:rPr>
              <a:t>deti.cbs-angarsk.ru</a:t>
            </a:r>
            <a:endParaRPr kumimoji="0" lang="ru-RU" sz="20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0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  <a:hlinkClick r:id="rId6"/>
              </a:rPr>
              <a:t>wiki-sibiriada.ru</a:t>
            </a:r>
            <a:endParaRPr kumimoji="0" lang="ru-RU" sz="20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2071670" y="500042"/>
            <a:ext cx="5643602" cy="3785652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	Валентин Берестов</a:t>
            </a:r>
          </a:p>
          <a:p>
            <a:pPr marL="0" marR="0" lvl="0" indent="449263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000" dirty="0" smtClean="0">
              <a:solidFill>
                <a:srgbClr val="000000"/>
              </a:solidFill>
              <a:latin typeface="Arial" pitchFamily="34" charset="0"/>
              <a:ea typeface="Calibri" pitchFamily="34" charset="0"/>
              <a:cs typeface="Arial" pitchFamily="34" charset="0"/>
            </a:endParaRPr>
          </a:p>
          <a:p>
            <a:pPr marL="0" marR="0" lvl="0" indent="449263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	Как хорошо уметь читать! </a:t>
            </a:r>
            <a:br>
              <a:rPr kumimoji="0" lang="ru-RU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</a:br>
            <a:r>
              <a:rPr kumimoji="0" lang="ru-RU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	Не надо к маме приставать, </a:t>
            </a:r>
            <a:br>
              <a:rPr kumimoji="0" lang="ru-RU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</a:br>
            <a:r>
              <a:rPr kumimoji="0" lang="ru-RU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	Не надо бабушку просить: </a:t>
            </a:r>
            <a:br>
              <a:rPr kumimoji="0" lang="ru-RU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</a:br>
            <a:r>
              <a:rPr kumimoji="0" lang="ru-RU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	"Прочти, пожалуйста, прочти!" </a:t>
            </a:r>
            <a:br>
              <a:rPr kumimoji="0" lang="ru-RU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</a:br>
            <a:r>
              <a:rPr kumimoji="0" lang="ru-RU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	Не надо умолять сестрицу: </a:t>
            </a:r>
            <a:br>
              <a:rPr kumimoji="0" lang="ru-RU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</a:br>
            <a:r>
              <a:rPr kumimoji="0" lang="ru-RU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	"Ну, прочитай еще страницу". </a:t>
            </a:r>
            <a:br>
              <a:rPr kumimoji="0" lang="ru-RU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</a:br>
            <a:r>
              <a:rPr kumimoji="0" lang="ru-RU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	Не надо звать, </a:t>
            </a:r>
            <a:br>
              <a:rPr kumimoji="0" lang="ru-RU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</a:br>
            <a:r>
              <a:rPr kumimoji="0" lang="ru-RU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	Не надо ждать, </a:t>
            </a:r>
            <a:br>
              <a:rPr kumimoji="0" lang="ru-RU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</a:br>
            <a:r>
              <a:rPr kumimoji="0" lang="ru-RU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	А можно взять </a:t>
            </a:r>
            <a:br>
              <a:rPr kumimoji="0" lang="ru-RU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</a:br>
            <a:r>
              <a:rPr kumimoji="0" lang="ru-RU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	И почитать!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6" name="Picture 2" descr="C:\Users\Лариса\Desktop\i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286116" y="4429132"/>
            <a:ext cx="2495550" cy="20478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Rectangle 1"/>
          <p:cNvSpPr>
            <a:spLocks noChangeArrowheads="1"/>
          </p:cNvSpPr>
          <p:nvPr/>
        </p:nvSpPr>
        <p:spPr bwMode="auto">
          <a:xfrm>
            <a:off x="1357290" y="714356"/>
            <a:ext cx="7143800" cy="53245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Объект исследования: 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Читатели в возрасте 7-10 лет. 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Предмет исследования: 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Чтение младших школьников.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Гипотеза: 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Девочки любят читать больше, чем мальчики и чаще посещают библиотеку.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Цель: 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Изучить, кто больше читает мальчики или девочки, а также изучить их читательский интерес.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Задачи: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1. Исследовать, кто больше читает -  мальчики или девочки в начальной школе.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2. Изучить читательские интересы мальчиков и девочек.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3. Проанализировать – кто чаще посещает библиотеку: мальчики или девочки.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85918" y="285728"/>
            <a:ext cx="5786478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Arial" pitchFamily="34" charset="0"/>
                <a:cs typeface="Arial" pitchFamily="34" charset="0"/>
              </a:rPr>
              <a:t>                 </a:t>
            </a:r>
          </a:p>
          <a:p>
            <a:r>
              <a:rPr lang="ru-RU" sz="2000" b="1" dirty="0" smtClean="0">
                <a:latin typeface="Arial" pitchFamily="34" charset="0"/>
                <a:cs typeface="Arial" pitchFamily="34" charset="0"/>
              </a:rPr>
              <a:t>	Вопросы анкетирования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.</a:t>
            </a:r>
          </a:p>
          <a:p>
            <a:endParaRPr lang="ru-RU" sz="2000" dirty="0" smtClean="0">
              <a:latin typeface="Arial" pitchFamily="34" charset="0"/>
              <a:cs typeface="Arial" pitchFamily="34" charset="0"/>
            </a:endParaRPr>
          </a:p>
          <a:p>
            <a:r>
              <a:rPr lang="ru-RU" sz="2000" dirty="0" smtClean="0">
                <a:latin typeface="Arial" pitchFamily="34" charset="0"/>
                <a:cs typeface="Arial" pitchFamily="34" charset="0"/>
              </a:rPr>
              <a:t>1.Любишь ли ты читать?</a:t>
            </a:r>
          </a:p>
          <a:p>
            <a:r>
              <a:rPr lang="ru-RU" sz="2000" dirty="0" smtClean="0">
                <a:latin typeface="Arial" pitchFamily="34" charset="0"/>
                <a:cs typeface="Arial" pitchFamily="34" charset="0"/>
              </a:rPr>
              <a:t>2.Читали ли родители тебе в детстве сказки?</a:t>
            </a:r>
          </a:p>
          <a:p>
            <a:r>
              <a:rPr lang="ru-RU" sz="2000" dirty="0" smtClean="0">
                <a:latin typeface="Arial" pitchFamily="34" charset="0"/>
                <a:cs typeface="Arial" pitchFamily="34" charset="0"/>
              </a:rPr>
              <a:t>3. Какие ты книги любишь читать?</a:t>
            </a:r>
          </a:p>
          <a:p>
            <a:r>
              <a:rPr lang="ru-RU" sz="2000" dirty="0" smtClean="0">
                <a:latin typeface="Arial" pitchFamily="34" charset="0"/>
                <a:cs typeface="Arial" pitchFamily="34" charset="0"/>
              </a:rPr>
              <a:t>4. Как часто ты читаешь?</a:t>
            </a:r>
          </a:p>
          <a:p>
            <a:r>
              <a:rPr lang="ru-RU" sz="2000" dirty="0" smtClean="0">
                <a:latin typeface="Arial" pitchFamily="34" charset="0"/>
                <a:cs typeface="Arial" pitchFamily="34" charset="0"/>
              </a:rPr>
              <a:t>5. Читают ли родители  для себя книги?</a:t>
            </a:r>
          </a:p>
          <a:p>
            <a:r>
              <a:rPr lang="ru-RU" sz="2000" dirty="0" smtClean="0">
                <a:latin typeface="Arial" pitchFamily="34" charset="0"/>
                <a:cs typeface="Arial" pitchFamily="34" charset="0"/>
              </a:rPr>
              <a:t>6. Есть ли у вас дома книги?</a:t>
            </a:r>
          </a:p>
          <a:p>
            <a:r>
              <a:rPr lang="ru-RU" sz="2000" dirty="0" smtClean="0">
                <a:latin typeface="Arial" pitchFamily="34" charset="0"/>
                <a:cs typeface="Arial" pitchFamily="34" charset="0"/>
              </a:rPr>
              <a:t>7. Дарят ли тебе родители или родственники книги?</a:t>
            </a:r>
          </a:p>
          <a:p>
            <a:r>
              <a:rPr lang="ru-RU" sz="2000" dirty="0" smtClean="0">
                <a:latin typeface="Arial" pitchFamily="34" charset="0"/>
                <a:cs typeface="Arial" pitchFamily="34" charset="0"/>
              </a:rPr>
              <a:t>8. Чем ты занимаешься в свободное время?</a:t>
            </a:r>
            <a:endParaRPr lang="ru-RU" sz="20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Рисунок 2" descr="1865680_чтение-дети-книгах-kid-можете-только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3071802" y="4500570"/>
            <a:ext cx="2740859" cy="201453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5962" y="4286256"/>
            <a:ext cx="2288038" cy="22837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266" name="Rectangle 2"/>
          <p:cNvSpPr>
            <a:spLocks noChangeArrowheads="1"/>
          </p:cNvSpPr>
          <p:nvPr/>
        </p:nvSpPr>
        <p:spPr bwMode="auto">
          <a:xfrm>
            <a:off x="2571736" y="428604"/>
            <a:ext cx="4643470" cy="15388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  Результаты анкетирования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lang="ru-RU" sz="2000" b="1" dirty="0" smtClean="0">
              <a:solidFill>
                <a:srgbClr val="7030A0"/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      Любишь ли ты читать?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         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4" name="Диаграмма 3"/>
          <p:cNvGraphicFramePr/>
          <p:nvPr/>
        </p:nvGraphicFramePr>
        <p:xfrm>
          <a:off x="1857356" y="1785926"/>
          <a:ext cx="5500726" cy="342902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1267" name="Rectangle 3"/>
          <p:cNvSpPr>
            <a:spLocks noChangeArrowheads="1"/>
          </p:cNvSpPr>
          <p:nvPr/>
        </p:nvSpPr>
        <p:spPr bwMode="auto">
          <a:xfrm>
            <a:off x="0" y="2619375"/>
            <a:ext cx="9144000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5105" y="4195575"/>
            <a:ext cx="2157041" cy="2662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3" name="Диаграмма 2"/>
          <p:cNvGraphicFramePr/>
          <p:nvPr/>
        </p:nvGraphicFramePr>
        <p:xfrm>
          <a:off x="1857356" y="1643050"/>
          <a:ext cx="5143536" cy="378621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2285984" y="928670"/>
            <a:ext cx="635331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Читали ли родители тебе в детстве сказки?</a:t>
            </a:r>
            <a:endParaRPr lang="ru-RU" sz="2000" b="1" dirty="0">
              <a:solidFill>
                <a:srgbClr val="7030A0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ChangeArrowheads="1"/>
          </p:cNvSpPr>
          <p:nvPr/>
        </p:nvSpPr>
        <p:spPr bwMode="auto">
          <a:xfrm>
            <a:off x="2714612" y="642918"/>
            <a:ext cx="4286280" cy="6771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Как часто ты читаешь?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3" name="Диаграмма 2"/>
          <p:cNvGraphicFramePr/>
          <p:nvPr/>
        </p:nvGraphicFramePr>
        <p:xfrm>
          <a:off x="2071670" y="1285860"/>
          <a:ext cx="5143536" cy="335758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9219" name="Rectangle 3"/>
          <p:cNvSpPr>
            <a:spLocks noChangeArrowheads="1"/>
          </p:cNvSpPr>
          <p:nvPr/>
        </p:nvSpPr>
        <p:spPr bwMode="auto">
          <a:xfrm>
            <a:off x="319088" y="2609850"/>
            <a:ext cx="9144000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6" name="Рисунок 5" descr="129924_html_4818cd89.jp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6495593" y="3714752"/>
            <a:ext cx="2287420" cy="291261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ChangeArrowheads="1"/>
          </p:cNvSpPr>
          <p:nvPr/>
        </p:nvSpPr>
        <p:spPr bwMode="auto">
          <a:xfrm rot="10800000" flipV="1">
            <a:off x="2571736" y="812867"/>
            <a:ext cx="5643602" cy="6771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Чем  занимаешься в свободное время?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3" name="Диаграмма 2"/>
          <p:cNvGraphicFramePr/>
          <p:nvPr/>
        </p:nvGraphicFramePr>
        <p:xfrm>
          <a:off x="3143240" y="1000108"/>
          <a:ext cx="5572164" cy="35719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171" name="Rectangle 3"/>
          <p:cNvSpPr>
            <a:spLocks noChangeArrowheads="1"/>
          </p:cNvSpPr>
          <p:nvPr/>
        </p:nvSpPr>
        <p:spPr bwMode="auto">
          <a:xfrm>
            <a:off x="319088" y="3219450"/>
            <a:ext cx="9144000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Рисунок 4" descr="hello_html_77220c1e.jp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071539" y="4357694"/>
            <a:ext cx="2953626" cy="221932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Лариса\Desktop\040520168818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357290" y="571480"/>
            <a:ext cx="3214710" cy="2411033"/>
          </a:xfrm>
          <a:prstGeom prst="rect">
            <a:avLst/>
          </a:prstGeom>
          <a:noFill/>
        </p:spPr>
      </p:pic>
      <p:pic>
        <p:nvPicPr>
          <p:cNvPr id="3075" name="Picture 3" descr="C:\Users\Лариса\Desktop\040520168819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214942" y="571480"/>
            <a:ext cx="3238522" cy="2428892"/>
          </a:xfrm>
          <a:prstGeom prst="rect">
            <a:avLst/>
          </a:prstGeom>
          <a:noFill/>
        </p:spPr>
      </p:pic>
      <p:pic>
        <p:nvPicPr>
          <p:cNvPr id="3076" name="Picture 4" descr="C:\Users\Лариса\Desktop\040520168820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000364" y="3407543"/>
            <a:ext cx="3643338" cy="273250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293</TotalTime>
  <Words>79</Words>
  <Application>Microsoft Office PowerPoint</Application>
  <PresentationFormat>Экран (4:3)</PresentationFormat>
  <Paragraphs>88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Солнцестояние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Лариса</dc:creator>
  <cp:lastModifiedBy>Настёна</cp:lastModifiedBy>
  <cp:revision>34</cp:revision>
  <dcterms:created xsi:type="dcterms:W3CDTF">2016-04-28T16:49:48Z</dcterms:created>
  <dcterms:modified xsi:type="dcterms:W3CDTF">2016-11-15T12:43:18Z</dcterms:modified>
</cp:coreProperties>
</file>